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6C2"/>
    <a:srgbClr val="0D7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3" autoAdjust="0"/>
    <p:restoredTop sz="86529" autoAdjust="0"/>
  </p:normalViewPr>
  <p:slideViewPr>
    <p:cSldViewPr snapToGrid="0">
      <p:cViewPr varScale="1">
        <p:scale>
          <a:sx n="87" d="100"/>
          <a:sy n="87" d="100"/>
        </p:scale>
        <p:origin x="1310" y="71"/>
      </p:cViewPr>
      <p:guideLst/>
    </p:cSldViewPr>
  </p:slideViewPr>
  <p:outlineViewPr>
    <p:cViewPr>
      <p:scale>
        <a:sx n="33" d="100"/>
        <a:sy n="33" d="100"/>
      </p:scale>
      <p:origin x="0" y="-337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7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AAE27-943E-40CE-8CAC-FFC9F379C4A0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24C4A-430C-44A3-BB61-D87BD873C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88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78C77-8D1C-45C4-B03D-BC15710A2C38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281F4-23C5-4A7C-BD2B-E5E6B6ED8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AF%BC%E6%95%B0/579188" TargetMode="External"/><Relationship Id="rId5" Type="http://schemas.openxmlformats.org/officeDocument/2006/relationships/hyperlink" Target="https://baike.baidu.com/item/%E5%87%BD%E6%95%B0/301912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当时间改变时，微观粒子的状态怎样随着变化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7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质点的状态：坐标和速度，已知初始条件，求出任何时刻的状态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微观粒子的状态：波函数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如果含有状态参量，</a:t>
                </a:r>
                <a:r>
                  <a:rPr lang="zh-CN" altLang="en-US" sz="1200" b="1" dirty="0" smtClean="0"/>
                  <a:t>只能被粒子特定的状态所满足，而不能为各种可能的状态所满足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前一节讲了微观粒子在某一时刻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的状态，以及描写这个状态的波函数</a:t>
                </a:r>
                <a:r>
                  <a:rPr lang="en-US" altLang="zh-CN" sz="1200" b="0" i="0">
                    <a:latin typeface="Cambria Math" panose="02040503050406030204" pitchFamily="18" charset="0"/>
                  </a:rPr>
                  <a:t>𝛹</a:t>
                </a:r>
                <a:r>
                  <a:rPr lang="zh-CN" altLang="en-US" sz="1200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𝒓</a:t>
                </a:r>
                <a:r>
                  <a:rPr lang="zh-CN" altLang="en-US" sz="1200" b="0" i="0">
                    <a:latin typeface="Cambria Math" panose="02040503050406030204" pitchFamily="18" charset="0"/>
                  </a:rPr>
                  <a:t>,𝑡)</a:t>
                </a:r>
                <a:r>
                  <a:rPr lang="zh-CN" altLang="en-US" dirty="0" smtClean="0"/>
                  <a:t>的性质，但未涉及当时间改变时粒子的状态将怎样发生变化。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经</a:t>
                </a:r>
                <a:r>
                  <a:rPr lang="zh-CN" altLang="en-US" dirty="0" smtClean="0"/>
                  <a:t>典力学中，质点在任意时刻的状态已知时，由质点的运动方程就可以求出以后任一时刻质点的状态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不同的是，经典力学中，质点的状态用坐标和速度来描写，质点的运动方程就是熟悉的牛顿运动方程，量子力学中，状态用波函数描</a:t>
                </a:r>
                <a:r>
                  <a:rPr lang="zh-CN" altLang="en-US" dirty="0" smtClean="0"/>
                  <a:t>述，决定粒子状态变化的方程为薛定谔方程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条件（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线性微分方程是</a:t>
                </a:r>
                <a:r>
                  <a:rPr lang="zh-CN" altLang="en-US" sz="1200" b="0" i="0" kern="1200" dirty="0" smtClean="0">
                    <a:solidFill>
                      <a:srgbClr val="0000FF"/>
                    </a:solidFill>
                    <a:effectLst/>
                    <a:latin typeface="+mn-lt"/>
                    <a:ea typeface="+mn-ea"/>
                    <a:cs typeface="+mn-cs"/>
                  </a:rPr>
                  <a:t>指关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于未知</a:t>
                </a:r>
                <a:r>
                  <a:rPr lang="zh-CN" altLang="en-US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5"/>
                  </a:rPr>
                  <a:t>函数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及其各阶</a:t>
                </a:r>
                <a:r>
                  <a:rPr lang="zh-CN" altLang="en-US" sz="1200" b="0" i="0" u="none" strike="noStrike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6"/>
                  </a:rPr>
                  <a:t>导数</a:t>
                </a:r>
                <a:r>
                  <a:rPr lang="zh-CN" altLang="en-US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都是一次方</a:t>
                </a:r>
                <a:endParaRPr lang="en-US" altLang="zh-CN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dirty="0" smtClean="0"/>
                  <a:t>条件（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）：常系数？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52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用平面波描写自由粒子的波函数，这是所要建立方程的</a:t>
                </a:r>
                <a:r>
                  <a:rPr lang="zh-CN" altLang="en-US" dirty="0" smtClean="0"/>
                  <a:t>解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sz="12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zh-CN" altLang="en-US" dirty="0" smtClean="0"/>
                  <a:t>是哈密顿算符子，梯度算子，</a:t>
                </a:r>
                <a:r>
                  <a:rPr lang="en-US" altLang="zh-CN" dirty="0" smtClean="0"/>
                  <a:t>nabla</a:t>
                </a:r>
                <a:r>
                  <a:rPr lang="zh-CN" altLang="en-US" dirty="0" smtClean="0"/>
                  <a:t>算子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12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 smtClean="0"/>
                  <a:t>是拉普拉斯算子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用平面波描写自由粒子的波函数，这是所要建立方程的</a:t>
                </a:r>
                <a:r>
                  <a:rPr lang="zh-CN" altLang="en-US" dirty="0" smtClean="0"/>
                  <a:t>解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𝛻</a:t>
                </a:r>
                <a:r>
                  <a:rPr lang="zh-CN" altLang="en-US" dirty="0" smtClean="0"/>
                  <a:t>是哈密顿算符子，梯度算子，</a:t>
                </a:r>
                <a:r>
                  <a:rPr lang="en-US" altLang="zh-CN" dirty="0" smtClean="0"/>
                  <a:t>nabla</a:t>
                </a:r>
                <a:r>
                  <a:rPr lang="zh-CN" altLang="en-US" dirty="0" smtClean="0"/>
                  <a:t>算子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i="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𝛻</a:t>
                </a:r>
                <a:r>
                  <a:rPr lang="en-US" altLang="zh-CN" sz="1200" i="0" dirty="0" smtClean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^</a:t>
                </a:r>
                <a:r>
                  <a:rPr lang="en-US" altLang="zh-CN" sz="1200" i="0" dirty="0">
                    <a:solidFill>
                      <a:srgbClr val="0000FF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zh-CN" altLang="en-US" dirty="0" smtClean="0"/>
                  <a:t>是拉普拉斯算子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627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906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U(r)</a:t>
            </a:r>
            <a:r>
              <a:rPr lang="zh-CN" altLang="en-US" dirty="0"/>
              <a:t>是势场</a:t>
            </a:r>
            <a:endParaRPr lang="en-US" altLang="zh-CN" dirty="0"/>
          </a:p>
          <a:p>
            <a:r>
              <a:rPr lang="zh-CN" altLang="en-US" dirty="0"/>
              <a:t>能量公式两边同时作用在波函数上，然后做算符替换</a:t>
            </a:r>
            <a:endParaRPr lang="en-US" altLang="zh-CN" dirty="0"/>
          </a:p>
          <a:p>
            <a:r>
              <a:rPr lang="zh-CN" altLang="en-US" dirty="0"/>
              <a:t>能量作用在波函数上，即粒子的状态（能量）受势场影响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只是建立了薛定谔方程，并不</a:t>
            </a:r>
            <a:r>
              <a:rPr lang="zh-CN" altLang="en-US" dirty="0" smtClean="0"/>
              <a:t>是严格的数</a:t>
            </a:r>
            <a:r>
              <a:rPr lang="zh-CN" altLang="en-US" dirty="0"/>
              <a:t>学推导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67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做过推广的情况：索墨菲推广、态叠加原理推广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71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回忆量子力学态叠加原理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46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BC4C-14E0-41E1-A077-758458D8B38D}" type="datetime1">
              <a:rPr lang="zh-CN" altLang="en-US" smtClean="0"/>
              <a:t>2025/2/28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C449-B8F0-4B17-AFC9-CC9E3696DB5E}" type="datetime1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1AAF-0EBB-4C75-B181-3E12A4A813F3}" type="datetime1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B566-D327-45CD-9CCC-FEAE75412189}" type="datetime1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8000" y="553376"/>
            <a:ext cx="9180000" cy="88076"/>
          </a:xfrm>
          <a:prstGeom prst="rect">
            <a:avLst/>
          </a:prstGeom>
          <a:solidFill>
            <a:srgbClr val="0096C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1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8000" y="690856"/>
            <a:ext cx="9180000" cy="136477"/>
          </a:xfrm>
          <a:prstGeom prst="rect">
            <a:avLst/>
          </a:prstGeom>
          <a:solidFill>
            <a:srgbClr val="0096C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0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88-40F1-4FAE-B795-40420C0F0F11}" type="datetime1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5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548C-43FA-49DA-AD91-2C392E4A4C3C}" type="datetime1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8EE6-8CC4-4234-A249-FBF8921479E6}" type="datetime1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8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CC8-494F-4466-929D-E995EB19C934}" type="datetime1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6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45DE-0722-421B-9DA3-34C2D092F28E}" type="datetime1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3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C6A-AAC7-48EA-96C1-BF75AF9B44FF}" type="datetime1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5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3900-DA90-47D0-AC95-17F9C4F92E20}" type="datetime1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75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>
          <a:xfrm>
            <a:off x="477902" y="2778305"/>
            <a:ext cx="6393951" cy="2292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ts val="5000"/>
              </a:lnSpc>
              <a:buNone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一、薛定谔方程的建立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ts val="5000"/>
              </a:lnSpc>
              <a:buNone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二、从薛定谔方程看波函数的性质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243" y="2451512"/>
            <a:ext cx="1708706" cy="24164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45243" y="4938830"/>
            <a:ext cx="21987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Erwin Schrödinger</a:t>
            </a:r>
          </a:p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埃尔温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•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薛定谔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1887-1961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18776" y="1180415"/>
            <a:ext cx="4380423" cy="796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§2.3 </a:t>
            </a:r>
            <a:r>
              <a:rPr lang="zh-CN" altLang="en-US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薛定谔方程</a:t>
            </a:r>
            <a:endParaRPr lang="en-US" altLang="zh-CN" sz="4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8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87" y="17339"/>
            <a:ext cx="5191635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一、薛定谔方程的建立过程</a:t>
            </a:r>
          </a:p>
        </p:txBody>
      </p:sp>
      <p:sp>
        <p:nvSpPr>
          <p:cNvPr id="6" name="Rectangle 5"/>
          <p:cNvSpPr/>
          <p:nvPr/>
        </p:nvSpPr>
        <p:spPr>
          <a:xfrm>
            <a:off x="574382" y="741313"/>
            <a:ext cx="7002168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经典力学：质点，初始条件，牛顿第二定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4382" y="2433472"/>
            <a:ext cx="3083445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薛定谔方程的条件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0801" y="4232962"/>
            <a:ext cx="3189640" cy="585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态叠加原理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10314" y="3348633"/>
            <a:ext cx="4157099" cy="585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含有波函数对时间的微商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0801" y="5127898"/>
            <a:ext cx="794019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）方程系数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不应包含状态参量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（动量、能量等）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9286" y="3348633"/>
            <a:ext cx="3775393" cy="585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500"/>
              </a:lnSpc>
              <a:spcBef>
                <a:spcPct val="50000"/>
              </a:spcBef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时间演化的信息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3F477F12-3549-7391-EF73-A3ED9986E43C}"/>
              </a:ext>
            </a:extLst>
          </p:cNvPr>
          <p:cNvSpPr txBox="1"/>
          <p:nvPr/>
        </p:nvSpPr>
        <p:spPr>
          <a:xfrm>
            <a:off x="3548185" y="4214560"/>
            <a:ext cx="2988826" cy="612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  <a:spcBef>
                <a:spcPct val="5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方程必为线性的</a:t>
            </a:r>
            <a:endParaRPr lang="zh-CN" alt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574382" y="1538536"/>
            <a:ext cx="7693031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子力学：微观粒子，初始波函数，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薛定谔方程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15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  <p:bldP spid="9" grpId="0"/>
      <p:bldP spid="11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2637" y="1239372"/>
            <a:ext cx="86476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从自由粒子平面波函数探索，再将其推广到一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般受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力情况。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6200" y="3102209"/>
                <a:ext cx="6047739" cy="680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对时间的导数，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6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sty m:val="p"/>
                      </m:rPr>
                      <a:rPr lang="en-US" altLang="zh-CN" sz="26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（含有</a:t>
                </a:r>
                <a14:m>
                  <m:oMath xmlns:m="http://schemas.openxmlformats.org/officeDocument/2006/math">
                    <m:r>
                      <a:rPr lang="en-US" altLang="zh-CN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00" y="3102209"/>
                <a:ext cx="6047739" cy="680636"/>
              </a:xfrm>
              <a:prstGeom prst="rect">
                <a:avLst/>
              </a:prstGeom>
              <a:blipFill rotWithShape="0">
                <a:blip r:embed="rId3"/>
                <a:stretch>
                  <a:fillRect l="-1815"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74304" y="2103199"/>
                <a:ext cx="3422925" cy="73674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𝐸𝑡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304" y="2103199"/>
                <a:ext cx="3422925" cy="7367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6252179" y="1822384"/>
            <a:ext cx="2778126" cy="1301461"/>
          </a:xfrm>
          <a:prstGeom prst="wedgeRectCallout">
            <a:avLst>
              <a:gd name="adj1" fmla="val -75522"/>
              <a:gd name="adj2" fmla="val -6820"/>
            </a:avLst>
          </a:prstGeom>
          <a:solidFill>
            <a:srgbClr val="FFFF00"/>
          </a:solidFill>
          <a:ln w="9525">
            <a:solidFill>
              <a:srgbClr val="003366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描写自由粒子的波函数是所要建立方程的解。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56200" y="18599"/>
            <a:ext cx="5191635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一、薛定谔方程的建立过程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0866" y="660543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自由粒子情况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xmlns="" id="{5F4921DD-B00F-82ED-3634-59CDE53A0358}"/>
                  </a:ext>
                </a:extLst>
              </p:cNvPr>
              <p:cNvSpPr/>
              <p:nvPr/>
            </p:nvSpPr>
            <p:spPr>
              <a:xfrm>
                <a:off x="382637" y="3837747"/>
                <a:ext cx="8293411" cy="770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对坐标的导数，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i</m:t>
                        </m:r>
                      </m:den>
                    </m:f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600">
                        <a:latin typeface="Cambria Math" panose="02040503050406030204" pitchFamily="18" charset="0"/>
                      </a:rPr>
                      <m:t>Ψ</m:t>
                    </m:r>
                    <m:r>
                      <a:rPr lang="zh-CN" altLang="en-US" sz="2600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二阶导数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26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6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6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zh-CN" sz="26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sz="26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F4921DD-B00F-82ED-3634-59CDE53A0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7" y="3837747"/>
                <a:ext cx="8293411" cy="770147"/>
              </a:xfrm>
              <a:prstGeom prst="rect">
                <a:avLst/>
              </a:prstGeom>
              <a:blipFill rotWithShape="0">
                <a:blip r:embed="rId5"/>
                <a:stretch>
                  <a:fillRect l="-1324" b="-3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xmlns="" id="{631A2AC2-425E-4A48-73FF-27EEB13873A5}"/>
                  </a:ext>
                </a:extLst>
              </p:cNvPr>
              <p:cNvSpPr/>
              <p:nvPr/>
            </p:nvSpPr>
            <p:spPr>
              <a:xfrm>
                <a:off x="775973" y="4662797"/>
                <a:ext cx="6598072" cy="804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同理，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26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6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6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zh-CN" sz="260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26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60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6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zh-CN" sz="260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31A2AC2-425E-4A48-73FF-27EEB1387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73" y="4662797"/>
                <a:ext cx="6598072" cy="804900"/>
              </a:xfrm>
              <a:prstGeom prst="rect">
                <a:avLst/>
              </a:prstGeom>
              <a:blipFill rotWithShape="0">
                <a:blip r:embed="rId6"/>
                <a:stretch>
                  <a:fillRect l="-1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xmlns="" id="{D1AA37EC-3B53-9727-3323-EDB6F66716FA}"/>
                  </a:ext>
                </a:extLst>
              </p:cNvPr>
              <p:cNvSpPr/>
              <p:nvPr/>
            </p:nvSpPr>
            <p:spPr>
              <a:xfrm>
                <a:off x="1008534" y="5615698"/>
                <a:ext cx="6365511" cy="770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num>
                              <m:den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600" i="1" dirty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6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6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ℏ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sz="260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600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6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6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en-US" altLang="zh-CN" sz="2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1AA37EC-3B53-9727-3323-EDB6F6671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34" y="5615698"/>
                <a:ext cx="6365511" cy="770147"/>
              </a:xfrm>
              <a:prstGeom prst="rect">
                <a:avLst/>
              </a:prstGeom>
              <a:blipFill rotWithShape="0">
                <a:blip r:embed="rId7"/>
                <a:stretch>
                  <a:fillRect b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8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 animBg="1"/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663266" y="5312938"/>
                <a:ext cx="4789881" cy="1264449"/>
              </a:xfrm>
              <a:prstGeom prst="rect">
                <a:avLst/>
              </a:prstGeom>
              <a:ln w="12700"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sty m:val="p"/>
                      </m:rPr>
                      <a:rPr lang="en-US" altLang="zh-CN" sz="26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600">
                        <a:latin typeface="Cambria Math" panose="02040503050406030204" pitchFamily="18" charset="0"/>
                      </a:rPr>
                      <m:t>Ψ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能量算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符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600" b="1" dirty="0">
                        <a:latin typeface="Cambria Math" panose="02040503050406030204" pitchFamily="18" charset="0"/>
                      </a:rPr>
                      <m:t>𝐩</m:t>
                    </m:r>
                    <m:r>
                      <m:rPr>
                        <m:sty m:val="p"/>
                      </m:rPr>
                      <a:rPr lang="en-US" altLang="zh-CN" sz="26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sz="26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600" b="1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= </m:t>
                    </m:r>
                    <m:f>
                      <m:fPr>
                        <m:ctrlPr>
                          <a:rPr lang="en-US" altLang="zh-CN" sz="26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1" i="1" dirty="0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altLang="zh-CN" sz="26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den>
                    </m:f>
                    <m:r>
                      <a:rPr lang="en-US" altLang="zh-CN" sz="2600" dirty="0">
                        <a:latin typeface="Cambria Math" panose="02040503050406030204" pitchFamily="18" charset="0"/>
                      </a:rPr>
                      <m:t>𝛻</m:t>
                    </m:r>
                    <m:r>
                      <m:rPr>
                        <m:sty m:val="p"/>
                      </m:rPr>
                      <a:rPr lang="en-US" altLang="zh-CN" sz="2600">
                        <a:latin typeface="Cambria Math" panose="02040503050406030204" pitchFamily="18" charset="0"/>
                      </a:rPr>
                      <m:t>Ψ</m:t>
                    </m:r>
                    <m:r>
                      <a:rPr lang="zh-CN" altLang="en-US" sz="2600" b="1" i="1" smtClean="0">
                        <a:latin typeface="Cambria Math" panose="02040503050406030204" pitchFamily="18" charset="0"/>
                      </a:rPr>
                      <m:t>，</m:t>
                    </m:r>
                    <m:f>
                      <m:fPr>
                        <m:ctrlPr>
                          <a:rPr lang="en-US" altLang="zh-CN" sz="26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1" i="1" dirty="0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altLang="zh-CN" sz="26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den>
                    </m:f>
                    <m:r>
                      <a:rPr lang="en-US" altLang="zh-CN" sz="2600" dirty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zh-CN" altLang="en-US" sz="2600" b="0" i="1" dirty="0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动量算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符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66" y="5312938"/>
                <a:ext cx="4789881" cy="1264449"/>
              </a:xfrm>
              <a:prstGeom prst="rect">
                <a:avLst/>
              </a:prstGeom>
              <a:blipFill rotWithShape="0">
                <a:blip r:embed="rId3"/>
                <a:stretch>
                  <a:fillRect b="-2392"/>
                </a:stretch>
              </a:blipFill>
              <a:ln w="127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777361" y="596316"/>
                <a:ext cx="2035280" cy="794576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Ψ</m:t>
                          </m:r>
                        </m:num>
                        <m:den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361" y="596316"/>
                <a:ext cx="2035280" cy="7945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703258" y="1429443"/>
                <a:ext cx="2183482" cy="718017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ℏ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258" y="1429443"/>
                <a:ext cx="2183482" cy="718017"/>
              </a:xfrm>
              <a:prstGeom prst="rect">
                <a:avLst/>
              </a:prstGeom>
              <a:blipFill>
                <a:blip r:embed="rId5"/>
                <a:stretch>
                  <a:fillRect b="-67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014771" y="2098540"/>
                <a:ext cx="1396361" cy="833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771" y="2098540"/>
                <a:ext cx="1396361" cy="833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53508" y="3008941"/>
                <a:ext cx="4299639" cy="71801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ℏ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08" y="3008941"/>
                <a:ext cx="4299639" cy="718017"/>
              </a:xfrm>
              <a:prstGeom prst="rect">
                <a:avLst/>
              </a:prstGeom>
              <a:blipFill rotWithShape="0">
                <a:blip r:embed="rId7"/>
                <a:stretch>
                  <a:fillRect b="-672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23702" y="4319195"/>
                <a:ext cx="2748573" cy="8334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Ψ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702" y="4319195"/>
                <a:ext cx="2748573" cy="8334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17517" y="3826752"/>
            <a:ext cx="48526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自由粒子波函数满足的微分方程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518895" y="35895"/>
            <a:ext cx="5191635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一、薛定谔方程的建立过程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10530" y="4605228"/>
            <a:ext cx="2954655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自由粒子薛定谔方程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DB8A746-06D8-294F-655C-9334293395F0}"/>
              </a:ext>
            </a:extLst>
          </p:cNvPr>
          <p:cNvSpPr txBox="1"/>
          <p:nvPr/>
        </p:nvSpPr>
        <p:spPr>
          <a:xfrm>
            <a:off x="617517" y="853541"/>
            <a:ext cx="8855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endParaRPr lang="zh-CN" altLang="en-US" sz="2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6181639-2E48-4351-7F8B-72D1465298C3}"/>
              </a:ext>
            </a:extLst>
          </p:cNvPr>
          <p:cNvSpPr txBox="1"/>
          <p:nvPr/>
        </p:nvSpPr>
        <p:spPr>
          <a:xfrm>
            <a:off x="617517" y="3182778"/>
            <a:ext cx="8855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23620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3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73512" y="3646406"/>
                <a:ext cx="5323722" cy="71635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600" dirty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=[−</m:t>
                    </m:r>
                    <m:f>
                      <m:f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dirty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b="1" dirty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]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dirty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 sz="2600" dirty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12" y="3646406"/>
                <a:ext cx="5323722" cy="716350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95193" y="2645875"/>
                <a:ext cx="5419203" cy="822276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ℏ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80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dirty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93" y="2645875"/>
                <a:ext cx="5419203" cy="822276"/>
              </a:xfrm>
              <a:prstGeom prst="rect">
                <a:avLst/>
              </a:prstGeom>
              <a:blipFill rotWithShape="0">
                <a:blip r:embed="rId4"/>
                <a:stretch>
                  <a:fillRect b="-292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63931" y="1718378"/>
                <a:ext cx="3342884" cy="89518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US" altLang="zh-CN" sz="2600" dirty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 dirty="0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1" dirty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sty m:val="p"/>
                        </m:rPr>
                        <a:rPr lang="en-US" altLang="zh-CN" sz="2600" dirty="0"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931" y="1718378"/>
                <a:ext cx="3342884" cy="8951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98928" y="114805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具有外力：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1285" y="64461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力场中的粒子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2306" y="2793805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53977" y="2820203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带入上式得：</a:t>
            </a:r>
          </a:p>
        </p:txBody>
      </p:sp>
      <p:sp>
        <p:nvSpPr>
          <p:cNvPr id="2" name="Rectangle 1"/>
          <p:cNvSpPr/>
          <p:nvPr/>
        </p:nvSpPr>
        <p:spPr>
          <a:xfrm>
            <a:off x="708240" y="4487538"/>
            <a:ext cx="6726134" cy="49244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该方程称为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薛定谔方程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，也常称为波动方程。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08240" y="5130503"/>
                <a:ext cx="5776024" cy="503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式中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为哈密顿算符，也叫哈密顿量。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40" y="5130503"/>
                <a:ext cx="5776024" cy="503279"/>
              </a:xfrm>
              <a:prstGeom prst="rect">
                <a:avLst/>
              </a:prstGeom>
              <a:blipFill>
                <a:blip r:embed="rId6"/>
                <a:stretch>
                  <a:fillRect l="-1899" t="-12195" r="-844" b="-28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501285" y="16590"/>
            <a:ext cx="5191635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一、薛定谔方程的建立过程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61466" y="1167832"/>
                <a:ext cx="40559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两边同时作用于波函数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466" y="1167832"/>
                <a:ext cx="4055919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3008" t="-17647" b="-2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95195" y="1027571"/>
                <a:ext cx="2802114" cy="764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dirty="0"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195" y="1027571"/>
                <a:ext cx="2802114" cy="764184"/>
              </a:xfrm>
              <a:prstGeom prst="rect">
                <a:avLst/>
              </a:prstGeom>
              <a:blipFill>
                <a:blip r:embed="rId8"/>
                <a:stretch>
                  <a:fillRect r="-3478" b="-5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8313DD60-E4A9-E921-484E-6C1C7EFB29DA}"/>
                  </a:ext>
                </a:extLst>
              </p:cNvPr>
              <p:cNvSpPr txBox="1"/>
              <p:nvPr/>
            </p:nvSpPr>
            <p:spPr>
              <a:xfrm>
                <a:off x="2792786" y="5712464"/>
                <a:ext cx="3586964" cy="716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altLang="zh-CN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dirty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b="1" dirty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313DD60-E4A9-E921-484E-6C1C7EFB2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86" y="5712464"/>
                <a:ext cx="3586964" cy="716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1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4" grpId="0"/>
      <p:bldP spid="15" grpId="0"/>
      <p:bldP spid="2" grpId="0"/>
      <p:bldP spid="3" grpId="0"/>
      <p:bldP spid="5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38522" y="1764612"/>
                <a:ext cx="7751929" cy="7819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dirty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den>
                    </m:f>
                    <m:sSub>
                      <m:sSub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dirty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en-US" altLang="zh-CN" sz="2800" b="1" dirty="0"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dirty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en-US" altLang="zh-CN" sz="28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𝒊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𝒋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𝒌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8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22" y="1764612"/>
                <a:ext cx="7751929" cy="7819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38522" y="646303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多粒子体系情况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1105" y="2638467"/>
                <a:ext cx="840495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两边同时作用在波函数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上，多粒子体系薛定谔方程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05" y="2638467"/>
                <a:ext cx="8404955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450" t="-15116" r="-7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18212" y="3273201"/>
                <a:ext cx="6763903" cy="121738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600" dirty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ℏ</m:t>
                                      </m:r>
                                    </m:e>
                                    <m:sup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zh-CN" sz="2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600" dirty="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m:rPr>
                          <m:sty m:val="p"/>
                        </m:rPr>
                        <a:rPr lang="en-US" altLang="zh-CN" sz="2600" dirty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dirty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zh-CN" sz="26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dirty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zh-CN" sz="260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600" dirty="0">
                          <a:latin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dirty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2600" dirty="0"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212" y="3273201"/>
                <a:ext cx="6763903" cy="12173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53791" y="-20301"/>
            <a:ext cx="5191635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一、薛定谔方程的建立过程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6401" y="4443039"/>
                <a:ext cx="8574362" cy="220829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55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量子力学的基本假设：</a:t>
                </a:r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55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微观粒子状态随时间的变化由薛定谔方程描述：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55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=[−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dirty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dirty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]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01" y="4443039"/>
                <a:ext cx="8574362" cy="2208297"/>
              </a:xfrm>
              <a:prstGeom prst="rect">
                <a:avLst/>
              </a:prstGeom>
              <a:blipFill>
                <a:blip r:embed="rId6"/>
                <a:stretch>
                  <a:fillRect l="-1348" b="-109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45790" y="595324"/>
                <a:ext cx="4599272" cy="12173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600" b="1" dirty="0"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CN" sz="2600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6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dirty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600" b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dirty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zh-CN" sz="260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600" b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600" dirty="0">
                          <a:latin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dirty="0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  <m: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790" y="595324"/>
                <a:ext cx="4599272" cy="12173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52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  <p:bldP spid="9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59" y="0"/>
            <a:ext cx="6438331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二、从薛定谔方程看波函数的性质</a:t>
            </a:r>
          </a:p>
        </p:txBody>
      </p:sp>
      <p:sp>
        <p:nvSpPr>
          <p:cNvPr id="5" name="Rectangle 4"/>
          <p:cNvSpPr/>
          <p:nvPr/>
        </p:nvSpPr>
        <p:spPr>
          <a:xfrm>
            <a:off x="706432" y="1195386"/>
            <a:ext cx="713609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：自由粒子波函数是实数的三角函数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则有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396207" y="1700071"/>
                <a:ext cx="3607461" cy="75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r>
                        <a:rPr lang="en-US" altLang="zh-CN" sz="260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6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CN" sz="260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600" i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lang="en-US" altLang="zh-CN" sz="2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b="1" i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altLang="zh-CN" sz="2600" b="1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600" b="1" i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zh-CN" sz="2600" b="1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600" i="0">
                          <a:latin typeface="Cambria Math" panose="02040503050406030204" pitchFamily="18" charset="0"/>
                        </a:rPr>
                        <m:t>Et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207" y="1700071"/>
                <a:ext cx="3607461" cy="7516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74634" y="2742716"/>
                <a:ext cx="3999685" cy="760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l-GR" altLang="zh-CN" sz="2600">
                              <a:latin typeface="Cambria Math" panose="02040503050406030204" pitchFamily="18" charset="0"/>
                            </a:rPr>
                            <m:t>𝛹</m:t>
                          </m:r>
                        </m:num>
                        <m:den>
                          <m:r>
                            <a:rPr lang="en-US" altLang="zh-CN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60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600"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en-US" altLang="zh-CN" sz="260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600">
                          <a:latin typeface="Cambria Math" panose="02040503050406030204" pitchFamily="18" charset="0"/>
                        </a:rPr>
                        <m:t>Asin</m:t>
                      </m:r>
                      <m:r>
                        <a:rPr lang="en-US" altLang="zh-CN" sz="260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60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lang="en-US" altLang="zh-CN" sz="26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altLang="zh-CN" sz="260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60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zh-CN" sz="26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600">
                          <a:latin typeface="Cambria Math" panose="02040503050406030204" pitchFamily="18" charset="0"/>
                        </a:rPr>
                        <m:t>Et</m:t>
                      </m:r>
                      <m:r>
                        <a:rPr lang="en-US" altLang="zh-CN" sz="260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634" y="2742716"/>
                <a:ext cx="3999685" cy="7609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53589" y="3597658"/>
                <a:ext cx="4692695" cy="802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dirty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l-GR" altLang="zh-CN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𝛹</m:t>
                      </m:r>
                      <m:r>
                        <a:rPr lang="en-US" altLang="zh-CN" sz="260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altLang="zh-CN" sz="2600" i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altLang="zh-CN" sz="26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600" i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lang="en-US" altLang="zh-CN" sz="2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b="1" i="0">
                          <a:latin typeface="Cambria Math" panose="02040503050406030204" pitchFamily="18" charset="0"/>
                        </a:rPr>
                        <m:t>𝐩</m:t>
                      </m:r>
                      <m:r>
                        <a:rPr lang="en-US" altLang="zh-CN" sz="2600" b="1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600" b="1" i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zh-CN" sz="2600" b="1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600" i="0">
                          <a:latin typeface="Cambria Math" panose="02040503050406030204" pitchFamily="18" charset="0"/>
                        </a:rPr>
                        <m:t>Et</m:t>
                      </m:r>
                      <m:r>
                        <a:rPr lang="en-US" altLang="zh-CN" sz="2600" b="0" i="0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589" y="3597658"/>
                <a:ext cx="4692695" cy="8028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25759" y="4494534"/>
            <a:ext cx="837869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两个式子分别出现正弦和余弦函数，得不出薛定谔方程。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042" y="716082"/>
            <a:ext cx="361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）波函数应是复数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/>
              <p:nvPr/>
            </p:nvSpPr>
            <p:spPr>
              <a:xfrm>
                <a:off x="96442" y="4986977"/>
                <a:ext cx="9216891" cy="15066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55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）波函数的连续性</a:t>
                </a:r>
                <a:endParaRPr lang="en-US" altLang="zh-CN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55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薛定谔方程中有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l-GR" altLang="zh-CN" sz="2800" i="1">
                            <a:latin typeface="Cambria Math" panose="02040503050406030204" pitchFamily="18" charset="0"/>
                          </a:rPr>
                          <m:t>𝛹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𝛹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𝛹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𝛹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，要求</a:t>
                </a:r>
                <a14:m>
                  <m:oMath xmlns:m="http://schemas.openxmlformats.org/officeDocument/2006/math"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𝛹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，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l-GR" altLang="zh-CN" sz="2800" i="1">
                            <a:latin typeface="Cambria Math" panose="02040503050406030204" pitchFamily="18" charset="0"/>
                          </a:rPr>
                          <m:t>𝛹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连续</a:t>
                </a:r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2" y="4986977"/>
                <a:ext cx="9216891" cy="1506631"/>
              </a:xfrm>
              <a:prstGeom prst="rect">
                <a:avLst/>
              </a:prstGeom>
              <a:blipFill>
                <a:blip r:embed="rId5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88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97" y="0"/>
            <a:ext cx="6448270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二、从薛定谔方程看波函数的性质</a:t>
            </a:r>
          </a:p>
        </p:txBody>
      </p:sp>
      <p:sp>
        <p:nvSpPr>
          <p:cNvPr id="5" name="Rectangle 4"/>
          <p:cNvSpPr/>
          <p:nvPr/>
        </p:nvSpPr>
        <p:spPr>
          <a:xfrm>
            <a:off x="526297" y="722849"/>
            <a:ext cx="43081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波函数满足叠加原理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36061" y="3226191"/>
                <a:ext cx="4838506" cy="1565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6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600" i="1" smtClean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=[−</m:t>
                    </m:r>
                    <m:f>
                      <m:f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dirty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b="1" dirty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]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b>
                        <m:r>
                          <a:rPr lang="en-US" altLang="zh-CN" sz="26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=[−</m:t>
                    </m:r>
                    <m:f>
                      <m:f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dirty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b="1" dirty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]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b>
                        <m:r>
                          <a:rPr lang="en-US" altLang="zh-CN" sz="26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061" y="3226191"/>
                <a:ext cx="4838506" cy="1565942"/>
              </a:xfrm>
              <a:prstGeom prst="rect">
                <a:avLst/>
              </a:prstGeom>
              <a:blipFill>
                <a:blip r:embed="rId3"/>
                <a:stretch>
                  <a:fillRect b="-2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xmlns="" id="{A1957ADA-F3A0-FC47-091D-05A84DCE3F88}"/>
                  </a:ext>
                </a:extLst>
              </p:cNvPr>
              <p:cNvSpPr/>
              <p:nvPr/>
            </p:nvSpPr>
            <p:spPr>
              <a:xfrm>
                <a:off x="636010" y="1306945"/>
                <a:ext cx="7871979" cy="1326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/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对于薛定谔方程 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𝛹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=[−</m:t>
                      </m:r>
                      <m:f>
                        <m:f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1" i="1" dirty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zh-CN" sz="2600" b="1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sz="2600" i="1" dirty="0">
                          <a:latin typeface="Cambria Math" panose="02040503050406030204" pitchFamily="18" charset="0"/>
                        </a:rPr>
                        <m:t>𝛹</m:t>
                      </m:r>
                    </m:oMath>
                  </m:oMathPara>
                </a14:m>
                <a:endParaRPr lang="zh-CN" altLang="en-US" sz="26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A1957ADA-F3A0-FC47-091D-05A84DCE3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10" y="1306945"/>
                <a:ext cx="7871979" cy="1326132"/>
              </a:xfrm>
              <a:prstGeom prst="rect">
                <a:avLst/>
              </a:prstGeom>
              <a:blipFill>
                <a:blip r:embed="rId4"/>
                <a:stretch>
                  <a:fillRect t="-3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xmlns="" id="{0F8409BC-9569-34A1-B6C7-21D5E40A13E0}"/>
                  </a:ext>
                </a:extLst>
              </p:cNvPr>
              <p:cNvSpPr/>
              <p:nvPr/>
            </p:nvSpPr>
            <p:spPr>
              <a:xfrm>
                <a:off x="1026927" y="4792133"/>
                <a:ext cx="7056774" cy="1549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58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𝛹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𝛹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也是方程的解 </a:t>
                </a:r>
                <a:endParaRPr lang="en-US" altLang="zh-CN" sz="26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5800"/>
                  </a:lnSpc>
                </a:pP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𝛹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6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𝛹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=[−</m:t>
                    </m:r>
                    <m:f>
                      <m:f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dirty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b="1" dirty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]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𝛹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6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𝛹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5">
                <a:extLst>
                  <a:ext uri="{FF2B5EF4-FFF2-40B4-BE49-F238E27FC236}">
                    <a16:creationId xmlns:a16="http://schemas.microsoft.com/office/drawing/2014/main" id="{0F8409BC-9569-34A1-B6C7-21D5E40A1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927" y="4792133"/>
                <a:ext cx="7056774" cy="1549976"/>
              </a:xfrm>
              <a:prstGeom prst="rect">
                <a:avLst/>
              </a:prstGeom>
              <a:blipFill>
                <a:blip r:embed="rId5"/>
                <a:stretch>
                  <a:fillRect l="-1554" b="-2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4DED3D93-172F-2CEB-E586-C1F112BCDE9D}"/>
                  </a:ext>
                </a:extLst>
              </p:cNvPr>
              <p:cNvSpPr txBox="1"/>
              <p:nvPr/>
            </p:nvSpPr>
            <p:spPr>
              <a:xfrm>
                <a:off x="1071034" y="2630130"/>
                <a:ext cx="4597400" cy="59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45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𝛹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𝛹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是方程的解，即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DED3D93-172F-2CEB-E586-C1F112BCD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034" y="2630130"/>
                <a:ext cx="4597400" cy="596061"/>
              </a:xfrm>
              <a:prstGeom prst="rect">
                <a:avLst/>
              </a:prstGeom>
              <a:blipFill>
                <a:blip r:embed="rId6"/>
                <a:stretch>
                  <a:fillRect l="-2387" r="-2122" b="-23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28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20098" y="698649"/>
                <a:ext cx="7735630" cy="60206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500"/>
                  </a:lnSpc>
                </a:pP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、薛定谔方程的建立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不是薛定谔方程严格的数学推导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>
                          <a:latin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sz="2800" b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𝐸𝑡</m:t>
                          </m:r>
                          <m:r>
                            <a:rPr lang="en-US" altLang="zh-CN" sz="28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b="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zh-CN" sz="2800" b="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2800" b="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8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800" b="0" i="1" dirty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sz="2800" b="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𝛹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=[−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dirty="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800" b="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b="0" i="1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]</a:t>
                </a:r>
                <a14:m>
                  <m:oMath xmlns:m="http://schemas.openxmlformats.org/officeDocument/2006/math"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𝛹</m:t>
                    </m:r>
                  </m:oMath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5000"/>
                  </a:lnSpc>
                </a:pP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、从薛定谔方程看波函数的性质</a:t>
                </a:r>
              </a:p>
              <a:p>
                <a:pPr>
                  <a:lnSpc>
                    <a:spcPts val="5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）波函数应是复数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5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）波函数的连续性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5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波函数满足叠加原理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98" y="698649"/>
                <a:ext cx="7735630" cy="6020623"/>
              </a:xfrm>
              <a:prstGeom prst="rect">
                <a:avLst/>
              </a:prstGeom>
              <a:blipFill>
                <a:blip r:embed="rId2"/>
                <a:stretch>
                  <a:fillRect l="-1655" t="-101" r="-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48" y="0"/>
            <a:ext cx="1130835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37608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3024</TotalTime>
  <Words>876</Words>
  <Application>Microsoft Office PowerPoint</Application>
  <PresentationFormat>On-screen Show (4:3)</PresentationFormat>
  <Paragraphs>107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一、薛定谔方程的建立过程</vt:lpstr>
      <vt:lpstr>PowerPoint Presentation</vt:lpstr>
      <vt:lpstr>PowerPoint Presentation</vt:lpstr>
      <vt:lpstr>PowerPoint Presentation</vt:lpstr>
      <vt:lpstr>PowerPoint Presentation</vt:lpstr>
      <vt:lpstr>二、从薛定谔方程看波函数的性质</vt:lpstr>
      <vt:lpstr>二、从薛定谔方程看波函数的性质</vt:lpstr>
      <vt:lpstr>小结</vt:lpstr>
    </vt:vector>
  </TitlesOfParts>
  <Company>Local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775</cp:revision>
  <cp:lastPrinted>2023-09-27T02:57:00Z</cp:lastPrinted>
  <dcterms:created xsi:type="dcterms:W3CDTF">2023-05-07T08:38:35Z</dcterms:created>
  <dcterms:modified xsi:type="dcterms:W3CDTF">2025-02-28T02:56:00Z</dcterms:modified>
</cp:coreProperties>
</file>