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8" r:id="rId4"/>
    <p:sldId id="259" r:id="rId5"/>
    <p:sldId id="260" r:id="rId6"/>
    <p:sldId id="270" r:id="rId7"/>
    <p:sldId id="262" r:id="rId8"/>
    <p:sldId id="271" r:id="rId9"/>
    <p:sldId id="269" r:id="rId10"/>
    <p:sldId id="27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06" autoAdjust="0"/>
  </p:normalViewPr>
  <p:slideViewPr>
    <p:cSldViewPr snapToGrid="0">
      <p:cViewPr varScale="1">
        <p:scale>
          <a:sx n="93" d="100"/>
          <a:sy n="93" d="100"/>
        </p:scale>
        <p:origin x="1125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粒子在一定空间区域内出现的概率怎样随时间变化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1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粒子在一定空间内出现的概率随时间如何变化；时间在走，概率是变化的吗？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2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上式表达了</a:t>
            </a:r>
            <a:r>
              <a:rPr lang="zh-CN" altLang="en-US" sz="1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概率守恒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的意义，空间中某一处概率减少，另一处概率增加。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76797"/>
            <a:ext cx="9180000" cy="88076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72AA-3E21-4A02-94F3-9FB65F162A54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265797" y="1572961"/>
            <a:ext cx="8612405" cy="396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800"/>
              </a:lnSpc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§2.4 </a:t>
            </a:r>
            <a:r>
              <a:rPr lang="zh-CN" altLang="en-US" sz="4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粒子流密度和粒子数守恒定律</a:t>
            </a:r>
            <a:endParaRPr lang="en-US" altLang="zh-CN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一、概率流密度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5800"/>
              </a:lnSpc>
              <a:buNone/>
            </a:pP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二、概率守恒</a:t>
            </a:r>
            <a:endParaRPr lang="en-US" altLang="zh-CN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62684" y="812910"/>
                <a:ext cx="6369757" cy="5221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一维运动的粒子处在</a:t>
                </a:r>
                <a:endParaRPr lang="en-US" altLang="zh-CN" sz="28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  <a:spcBef>
                    <a:spcPct val="0"/>
                  </a:spcBef>
                  <a:buNone/>
                </a:pPr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ts val="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黑体" panose="02010609060101010101" pitchFamily="49" charset="-122"/>
                                        <a:ea typeface="黑体" panose="02010609060101010101" pitchFamily="49" charset="-122"/>
                                      </a:rPr>
                                      <m:t>  </m:t>
                                    </m:r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≤0,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  <m:f>
                                      <m:fPr>
                                        <m:ctrlP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zh-CN" altLang="en-US" sz="28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den>
                                    </m:f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800" i="1">
                                        <a:latin typeface="黑体" panose="02010609060101010101" pitchFamily="49" charset="-122"/>
                                        <a:ea typeface="黑体" panose="02010609060101010101" pitchFamily="49" charset="-122"/>
                                      </a:rPr>
                                      <m:t> </m:t>
                                    </m:r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(0≤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  <a:spcBef>
                    <a:spcPct val="0"/>
                  </a:spcBef>
                  <a:buNone/>
                </a:pP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5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状态，式中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为确定常数，求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ts val="5000"/>
                  </a:lnSpc>
                  <a:spcBef>
                    <a:spcPct val="0"/>
                  </a:spcBef>
                  <a:buNone/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）将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此波函数归一化。</a:t>
                </a:r>
              </a:p>
              <a:p>
                <a:pPr>
                  <a:lnSpc>
                    <a:spcPts val="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）在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何处找到粒子的概率最大。</a:t>
                </a:r>
              </a:p>
              <a:p>
                <a:pPr>
                  <a:lnSpc>
                    <a:spcPts val="5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的平均值。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84" y="812910"/>
                <a:ext cx="6369757" cy="5221942"/>
              </a:xfrm>
              <a:prstGeom prst="rect">
                <a:avLst/>
              </a:prstGeom>
              <a:blipFill rotWithShape="0">
                <a:blip r:embed="rId2"/>
                <a:stretch>
                  <a:fillRect l="-16746" t="-59860" r="-12727" b="-4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730840" y="83975"/>
            <a:ext cx="144481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例题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1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4" y="72542"/>
            <a:ext cx="3282630" cy="548174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一、概率流密度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6">
                <a:extLst>
                  <a:ext uri="{FF2B5EF4-FFF2-40B4-BE49-F238E27FC236}">
                    <a16:creationId xmlns="" xmlns:a16="http://schemas.microsoft.com/office/drawing/2014/main" id="{66769AE4-9E67-4D23-92AB-CFBED6E8E0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804" y="602976"/>
                <a:ext cx="8258391" cy="121253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4800"/>
                  </a:lnSpc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粒子在时刻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位置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处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，单位体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积内粒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子出现的概率（概率密度）为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内容占位符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6769AE4-9E67-4D23-92AB-CFBED6E8E0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804" y="602976"/>
                <a:ext cx="8258391" cy="1212533"/>
              </a:xfrm>
              <a:blipFill rotWithShape="0">
                <a:blip r:embed="rId3"/>
                <a:stretch>
                  <a:fillRect l="-1551" r="-886" b="-14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04723" y="2122348"/>
            <a:ext cx="4205656" cy="681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概率密度随时间的变化为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57008" y="4665158"/>
                <a:ext cx="6269478" cy="853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6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08" y="4665158"/>
                <a:ext cx="6269478" cy="8532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67742" y="1754835"/>
                <a:ext cx="39463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p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742" y="1754835"/>
                <a:ext cx="39463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40463" y="3747022"/>
            <a:ext cx="2527278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由薛定谔方程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57008" y="5724508"/>
                <a:ext cx="6269478" cy="855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6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>
                              <a:latin typeface="Cambria Math" panose="02040503050406030204" pitchFamily="18" charset="0"/>
                            </a:rPr>
                            <m:t>𝐫</m:t>
                          </m:r>
                        </m:e>
                      </m:d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08" y="5724508"/>
                <a:ext cx="6269478" cy="8558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357008" y="2936834"/>
                <a:ext cx="6517169" cy="6885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en-US" altLang="zh-CN" sz="2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p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008" y="2936834"/>
                <a:ext cx="6517169" cy="688586"/>
              </a:xfrm>
              <a:prstGeom prst="rect">
                <a:avLst/>
              </a:prstGeom>
              <a:blipFill>
                <a:blip r:embed="rId7"/>
                <a:stretch>
                  <a:fillRect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749352" y="3787758"/>
            <a:ext cx="4933019" cy="764184"/>
            <a:chOff x="2823289" y="3973119"/>
            <a:chExt cx="4933019" cy="764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823289" y="3973119"/>
                  <a:ext cx="4513672" cy="7641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Ψ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Ψ</m:t>
                      </m:r>
                    </m:oMath>
                  </a14:m>
                  <a:r>
                    <a:rPr lang="en-US" altLang="zh-CN" sz="28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289" y="3973119"/>
                  <a:ext cx="4513672" cy="76418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212569" y="4093601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8322" y="740647"/>
                <a:ext cx="8735439" cy="725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altLang="zh-CN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𝛹</m:t>
                    </m:r>
                  </m:oMath>
                </a14:m>
                <a:r>
                  <a:rPr lang="en-US" altLang="zh-CN" sz="2800" dirty="0"/>
                  <a:t>+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𝛹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𝛹</m:t>
                    </m:r>
                  </m:oMath>
                </a14:m>
                <a:r>
                  <a:rPr lang="en-US" altLang="zh-CN" sz="2800" dirty="0" smtClean="0"/>
                  <a:t>)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22" y="740647"/>
                <a:ext cx="8735439" cy="725776"/>
              </a:xfrm>
              <a:prstGeom prst="rect">
                <a:avLst/>
              </a:prstGeom>
              <a:blipFill rotWithShape="0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55121" y="48368"/>
            <a:ext cx="312533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一、概率流密度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6297" y="1527518"/>
                <a:ext cx="3655809" cy="732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𝛹</m:t>
                          </m:r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p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p>
                          <m:r>
                            <a:rPr lang="en-US" altLang="zh-CN" sz="22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𝛹</m:t>
                      </m:r>
                    </m:oMath>
                  </m:oMathPara>
                </a14:m>
                <a:endParaRPr lang="en-US" altLang="zh-CN" sz="2200" i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7" y="1527518"/>
                <a:ext cx="3655809" cy="7328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56297" y="2313804"/>
                <a:ext cx="7701107" cy="674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𝛹</m:t>
                        </m:r>
                        <m:r>
                          <a:rPr lang="zh-CN" altLang="en-US" sz="26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𝛹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600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𝛹</m:t>
                    </m:r>
                  </m:oMath>
                </a14:m>
                <a:r>
                  <a:rPr lang="en-US" altLang="zh-CN" sz="2600" dirty="0"/>
                  <a:t>+</a:t>
                </a:r>
                <a14:m>
                  <m:oMath xmlns:m="http://schemas.openxmlformats.org/officeDocument/2006/math">
                    <m:r>
                      <a:rPr lang="en-US" altLang="zh-CN" sz="26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600" i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𝛹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7" y="2313804"/>
                <a:ext cx="7701107" cy="67422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6297" y="3062553"/>
                <a:ext cx="4618187" cy="732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altLang="zh-CN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𝛹</m:t>
                          </m:r>
                          <m:r>
                            <a:rPr lang="en-US" altLang="zh-CN" sz="2200" i="0">
                              <a:latin typeface="Cambria Math" panose="02040503050406030204" pitchFamily="18" charset="0"/>
                            </a:rPr>
                            <m:t>𝛻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2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altLang="zh-CN" sz="2200" b="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⋅(</m:t>
                      </m:r>
                      <m:sSup>
                        <m:sSup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200" i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2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97" y="3062553"/>
                <a:ext cx="4618187" cy="7328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47967" y="3967874"/>
                <a:ext cx="4471802" cy="79457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zh-CN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altLang="zh-CN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4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967" y="3967874"/>
                <a:ext cx="4471802" cy="7945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249242" y="4882452"/>
                <a:ext cx="4430828" cy="674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60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𝛹</m:t>
                            </m:r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𝛻</m:t>
                            </m:r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𝛹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𝛹</m:t>
                            </m:r>
                          </m:e>
                          <m:sup>
                            <m:r>
                              <a:rPr lang="en-US" altLang="zh-CN" sz="26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600" i="0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𝛹</m:t>
                        </m:r>
                      </m:e>
                    </m:d>
                  </m:oMath>
                </a14:m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42" y="4882452"/>
                <a:ext cx="4430828" cy="674224"/>
              </a:xfrm>
              <a:prstGeom prst="rect">
                <a:avLst/>
              </a:prstGeom>
              <a:blipFill>
                <a:blip r:embed="rId7"/>
                <a:stretch>
                  <a:fillRect l="-2476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F54FBAF-3102-1911-54A4-90BA68237CB7}"/>
              </a:ext>
            </a:extLst>
          </p:cNvPr>
          <p:cNvSpPr txBox="1"/>
          <p:nvPr/>
        </p:nvSpPr>
        <p:spPr>
          <a:xfrm>
            <a:off x="455121" y="4114599"/>
            <a:ext cx="5180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7"/>
              <p:cNvSpPr/>
              <p:nvPr/>
            </p:nvSpPr>
            <p:spPr>
              <a:xfrm>
                <a:off x="261984" y="5548546"/>
                <a:ext cx="8620031" cy="10807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6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𝐉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，是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概率（粒子数）守恒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的微分形式，具有连续性方程的形式。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84" y="5548546"/>
                <a:ext cx="8620031" cy="1080745"/>
              </a:xfrm>
              <a:prstGeom prst="rect">
                <a:avLst/>
              </a:prstGeom>
              <a:blipFill>
                <a:blip r:embed="rId8"/>
                <a:stretch>
                  <a:fillRect l="-1273" r="-424" b="-14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0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 animBg="1"/>
      <p:bldP spid="14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72651" y="89218"/>
            <a:ext cx="356164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一、概率流密度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830148" y="1454362"/>
                <a:ext cx="5303898" cy="9555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en-US" altLang="zh-CN" sz="2400" i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148" y="1454362"/>
                <a:ext cx="5303898" cy="955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64013" y="2619631"/>
                <a:ext cx="7623467" cy="3541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为有向曲面法线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zh-CN" sz="2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8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𝐉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概率流密度，单位时间通过单位面积的概率，其方向表示概率流的流向。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13" y="2619631"/>
                <a:ext cx="7623467" cy="3541932"/>
              </a:xfrm>
              <a:prstGeom prst="rect">
                <a:avLst/>
              </a:prstGeom>
              <a:blipFill rotWithShape="0">
                <a:blip r:embed="rId5"/>
                <a:stretch>
                  <a:fillRect l="-1680" r="-6320" b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472651" y="958047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高斯定理得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464236" y="2469612"/>
            <a:ext cx="2219325" cy="1514475"/>
            <a:chOff x="4126" y="1832"/>
            <a:chExt cx="1398" cy="954"/>
          </a:xfrm>
        </p:grpSpPr>
        <p:sp>
          <p:nvSpPr>
            <p:cNvPr id="7" name="Freeform 51"/>
            <p:cNvSpPr>
              <a:spLocks noChangeArrowheads="1"/>
            </p:cNvSpPr>
            <p:nvPr/>
          </p:nvSpPr>
          <p:spPr bwMode="auto">
            <a:xfrm>
              <a:off x="4126" y="1843"/>
              <a:ext cx="1162" cy="943"/>
            </a:xfrm>
            <a:custGeom>
              <a:avLst/>
              <a:gdLst>
                <a:gd name="T0" fmla="*/ 397 w 1162"/>
                <a:gd name="T1" fmla="*/ 55 h 943"/>
                <a:gd name="T2" fmla="*/ 794 w 1162"/>
                <a:gd name="T3" fmla="*/ 27 h 943"/>
                <a:gd name="T4" fmla="*/ 907 w 1162"/>
                <a:gd name="T5" fmla="*/ 55 h 943"/>
                <a:gd name="T6" fmla="*/ 935 w 1162"/>
                <a:gd name="T7" fmla="*/ 64 h 943"/>
                <a:gd name="T8" fmla="*/ 1039 w 1162"/>
                <a:gd name="T9" fmla="*/ 159 h 943"/>
                <a:gd name="T10" fmla="*/ 1077 w 1162"/>
                <a:gd name="T11" fmla="*/ 215 h 943"/>
                <a:gd name="T12" fmla="*/ 1134 w 1162"/>
                <a:gd name="T13" fmla="*/ 329 h 943"/>
                <a:gd name="T14" fmla="*/ 1162 w 1162"/>
                <a:gd name="T15" fmla="*/ 442 h 943"/>
                <a:gd name="T16" fmla="*/ 1077 w 1162"/>
                <a:gd name="T17" fmla="*/ 735 h 943"/>
                <a:gd name="T18" fmla="*/ 1020 w 1162"/>
                <a:gd name="T19" fmla="*/ 773 h 943"/>
                <a:gd name="T20" fmla="*/ 964 w 1162"/>
                <a:gd name="T21" fmla="*/ 810 h 943"/>
                <a:gd name="T22" fmla="*/ 567 w 1162"/>
                <a:gd name="T23" fmla="*/ 943 h 943"/>
                <a:gd name="T24" fmla="*/ 350 w 1162"/>
                <a:gd name="T25" fmla="*/ 933 h 943"/>
                <a:gd name="T26" fmla="*/ 265 w 1162"/>
                <a:gd name="T27" fmla="*/ 924 h 943"/>
                <a:gd name="T28" fmla="*/ 208 w 1162"/>
                <a:gd name="T29" fmla="*/ 905 h 943"/>
                <a:gd name="T30" fmla="*/ 123 w 1162"/>
                <a:gd name="T31" fmla="*/ 858 h 943"/>
                <a:gd name="T32" fmla="*/ 48 w 1162"/>
                <a:gd name="T33" fmla="*/ 773 h 943"/>
                <a:gd name="T34" fmla="*/ 19 w 1162"/>
                <a:gd name="T35" fmla="*/ 716 h 943"/>
                <a:gd name="T36" fmla="*/ 0 w 1162"/>
                <a:gd name="T37" fmla="*/ 659 h 943"/>
                <a:gd name="T38" fmla="*/ 67 w 1162"/>
                <a:gd name="T39" fmla="*/ 499 h 943"/>
                <a:gd name="T40" fmla="*/ 85 w 1162"/>
                <a:gd name="T41" fmla="*/ 470 h 943"/>
                <a:gd name="T42" fmla="*/ 170 w 1162"/>
                <a:gd name="T43" fmla="*/ 433 h 943"/>
                <a:gd name="T44" fmla="*/ 227 w 1162"/>
                <a:gd name="T45" fmla="*/ 385 h 943"/>
                <a:gd name="T46" fmla="*/ 265 w 1162"/>
                <a:gd name="T47" fmla="*/ 329 h 943"/>
                <a:gd name="T48" fmla="*/ 284 w 1162"/>
                <a:gd name="T49" fmla="*/ 272 h 943"/>
                <a:gd name="T50" fmla="*/ 312 w 1162"/>
                <a:gd name="T51" fmla="*/ 140 h 943"/>
                <a:gd name="T52" fmla="*/ 359 w 1162"/>
                <a:gd name="T53" fmla="*/ 93 h 943"/>
                <a:gd name="T54" fmla="*/ 378 w 1162"/>
                <a:gd name="T55" fmla="*/ 64 h 943"/>
                <a:gd name="T56" fmla="*/ 406 w 1162"/>
                <a:gd name="T57" fmla="*/ 55 h 943"/>
                <a:gd name="T58" fmla="*/ 397 w 1162"/>
                <a:gd name="T59" fmla="*/ 55 h 9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162" h="943">
                  <a:moveTo>
                    <a:pt x="397" y="55"/>
                  </a:moveTo>
                  <a:cubicBezTo>
                    <a:pt x="562" y="0"/>
                    <a:pt x="434" y="16"/>
                    <a:pt x="794" y="27"/>
                  </a:cubicBezTo>
                  <a:cubicBezTo>
                    <a:pt x="871" y="39"/>
                    <a:pt x="830" y="30"/>
                    <a:pt x="907" y="55"/>
                  </a:cubicBezTo>
                  <a:cubicBezTo>
                    <a:pt x="916" y="58"/>
                    <a:pt x="935" y="64"/>
                    <a:pt x="935" y="64"/>
                  </a:cubicBezTo>
                  <a:cubicBezTo>
                    <a:pt x="984" y="96"/>
                    <a:pt x="1004" y="114"/>
                    <a:pt x="1039" y="159"/>
                  </a:cubicBezTo>
                  <a:cubicBezTo>
                    <a:pt x="1053" y="177"/>
                    <a:pt x="1077" y="215"/>
                    <a:pt x="1077" y="215"/>
                  </a:cubicBezTo>
                  <a:cubicBezTo>
                    <a:pt x="1089" y="254"/>
                    <a:pt x="1111" y="294"/>
                    <a:pt x="1134" y="329"/>
                  </a:cubicBezTo>
                  <a:cubicBezTo>
                    <a:pt x="1141" y="368"/>
                    <a:pt x="1152" y="404"/>
                    <a:pt x="1162" y="442"/>
                  </a:cubicBezTo>
                  <a:cubicBezTo>
                    <a:pt x="1151" y="610"/>
                    <a:pt x="1159" y="614"/>
                    <a:pt x="1077" y="735"/>
                  </a:cubicBezTo>
                  <a:cubicBezTo>
                    <a:pt x="1064" y="754"/>
                    <a:pt x="1036" y="757"/>
                    <a:pt x="1020" y="773"/>
                  </a:cubicBezTo>
                  <a:cubicBezTo>
                    <a:pt x="985" y="808"/>
                    <a:pt x="1005" y="797"/>
                    <a:pt x="964" y="810"/>
                  </a:cubicBezTo>
                  <a:cubicBezTo>
                    <a:pt x="850" y="886"/>
                    <a:pt x="701" y="925"/>
                    <a:pt x="567" y="943"/>
                  </a:cubicBezTo>
                  <a:cubicBezTo>
                    <a:pt x="495" y="940"/>
                    <a:pt x="422" y="938"/>
                    <a:pt x="350" y="933"/>
                  </a:cubicBezTo>
                  <a:cubicBezTo>
                    <a:pt x="322" y="931"/>
                    <a:pt x="293" y="930"/>
                    <a:pt x="265" y="924"/>
                  </a:cubicBezTo>
                  <a:cubicBezTo>
                    <a:pt x="245" y="920"/>
                    <a:pt x="208" y="905"/>
                    <a:pt x="208" y="905"/>
                  </a:cubicBezTo>
                  <a:cubicBezTo>
                    <a:pt x="181" y="886"/>
                    <a:pt x="148" y="879"/>
                    <a:pt x="123" y="858"/>
                  </a:cubicBezTo>
                  <a:cubicBezTo>
                    <a:pt x="96" y="836"/>
                    <a:pt x="70" y="800"/>
                    <a:pt x="48" y="773"/>
                  </a:cubicBezTo>
                  <a:cubicBezTo>
                    <a:pt x="29" y="750"/>
                    <a:pt x="28" y="742"/>
                    <a:pt x="19" y="716"/>
                  </a:cubicBezTo>
                  <a:cubicBezTo>
                    <a:pt x="13" y="697"/>
                    <a:pt x="0" y="659"/>
                    <a:pt x="0" y="659"/>
                  </a:cubicBezTo>
                  <a:cubicBezTo>
                    <a:pt x="9" y="585"/>
                    <a:pt x="4" y="540"/>
                    <a:pt x="67" y="499"/>
                  </a:cubicBezTo>
                  <a:cubicBezTo>
                    <a:pt x="73" y="489"/>
                    <a:pt x="76" y="477"/>
                    <a:pt x="85" y="470"/>
                  </a:cubicBezTo>
                  <a:cubicBezTo>
                    <a:pt x="92" y="465"/>
                    <a:pt x="159" y="437"/>
                    <a:pt x="170" y="433"/>
                  </a:cubicBezTo>
                  <a:cubicBezTo>
                    <a:pt x="198" y="415"/>
                    <a:pt x="205" y="413"/>
                    <a:pt x="227" y="385"/>
                  </a:cubicBezTo>
                  <a:cubicBezTo>
                    <a:pt x="241" y="367"/>
                    <a:pt x="265" y="329"/>
                    <a:pt x="265" y="329"/>
                  </a:cubicBezTo>
                  <a:cubicBezTo>
                    <a:pt x="271" y="310"/>
                    <a:pt x="280" y="292"/>
                    <a:pt x="284" y="272"/>
                  </a:cubicBezTo>
                  <a:cubicBezTo>
                    <a:pt x="292" y="232"/>
                    <a:pt x="291" y="178"/>
                    <a:pt x="312" y="140"/>
                  </a:cubicBezTo>
                  <a:cubicBezTo>
                    <a:pt x="323" y="120"/>
                    <a:pt x="346" y="112"/>
                    <a:pt x="359" y="93"/>
                  </a:cubicBezTo>
                  <a:cubicBezTo>
                    <a:pt x="365" y="84"/>
                    <a:pt x="368" y="69"/>
                    <a:pt x="378" y="64"/>
                  </a:cubicBezTo>
                  <a:cubicBezTo>
                    <a:pt x="387" y="60"/>
                    <a:pt x="400" y="63"/>
                    <a:pt x="406" y="55"/>
                  </a:cubicBezTo>
                  <a:cubicBezTo>
                    <a:pt x="410" y="49"/>
                    <a:pt x="400" y="61"/>
                    <a:pt x="397" y="55"/>
                  </a:cubicBezTo>
                  <a:close/>
                </a:path>
              </a:pathLst>
            </a:custGeom>
            <a:gradFill rotWithShape="0">
              <a:gsLst>
                <a:gs pos="0">
                  <a:srgbClr val="764718"/>
                </a:gs>
                <a:gs pos="100000">
                  <a:srgbClr val="FF9933"/>
                </a:gs>
              </a:gsLst>
              <a:lin ang="5400000" scaled="1"/>
            </a:gradFill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52"/>
            <p:cNvSpPr>
              <a:spLocks noChangeArrowheads="1"/>
            </p:cNvSpPr>
            <p:nvPr/>
          </p:nvSpPr>
          <p:spPr bwMode="auto">
            <a:xfrm rot="-2629105">
              <a:off x="4967" y="1908"/>
              <a:ext cx="141" cy="236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rgbClr val="0033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53"/>
            <p:cNvSpPr>
              <a:spLocks noChangeShapeType="1"/>
            </p:cNvSpPr>
            <p:nvPr/>
          </p:nvSpPr>
          <p:spPr bwMode="auto">
            <a:xfrm flipV="1">
              <a:off x="5052" y="1832"/>
              <a:ext cx="217" cy="189"/>
            </a:xfrm>
            <a:prstGeom prst="line">
              <a:avLst/>
            </a:prstGeom>
            <a:noFill/>
            <a:ln w="28575">
              <a:solidFill>
                <a:srgbClr val="00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" name="Object 54"/>
            <p:cNvGraphicFramePr>
              <a:graphicFrameLocks noChangeAspect="1"/>
            </p:cNvGraphicFramePr>
            <p:nvPr/>
          </p:nvGraphicFramePr>
          <p:xfrm>
            <a:off x="5280" y="1892"/>
            <a:ext cx="24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r:id="rId6" imgW="342678" imgH="342900" progId="Equation.3">
                    <p:embed/>
                  </p:oleObj>
                </mc:Choice>
                <mc:Fallback>
                  <p:oleObj r:id="rId6" imgW="342678" imgH="342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892"/>
                          <a:ext cx="24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5232" y="2399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anose="02020603050405020304" pitchFamily="18" charset="0"/>
                  <a:ea typeface=""/>
                  <a:cs typeface=""/>
                </a:rPr>
                <a:t>S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56"/>
            <p:cNvSpPr txBox="1">
              <a:spLocks noChangeArrowheads="1"/>
            </p:cNvSpPr>
            <p:nvPr/>
          </p:nvSpPr>
          <p:spPr bwMode="auto">
            <a:xfrm>
              <a:off x="4315" y="2361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"/>
                  <a:cs typeface=""/>
                  <a:sym typeface="Symbol" panose="05050102010706020507" pitchFamily="18" charset="2"/>
                </a:rPr>
                <a:t>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3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="" xmlns:a16="http://schemas.microsoft.com/office/drawing/2014/main" id="{3547716D-9613-4BC9-8397-7E4DFC0D4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9341" y="1157719"/>
                <a:ext cx="4179869" cy="9626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sz="2400" b="1" i="0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3547716D-9613-4BC9-8397-7E4DFC0D4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9341" y="1157719"/>
                <a:ext cx="4179869" cy="9626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5244" y="2067234"/>
                <a:ext cx="7571222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表示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体积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中粒子出现的概率随时间的变化率（单位时间内体积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中增加的概率）；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44" y="2067234"/>
                <a:ext cx="7571222" cy="1246495"/>
              </a:xfrm>
              <a:prstGeom prst="rect">
                <a:avLst/>
              </a:prstGeom>
              <a:blipFill rotWithShape="0">
                <a:blip r:embed="rId4"/>
                <a:stretch>
                  <a:fillRect l="-144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7579" y="3254246"/>
                <a:ext cx="6637938" cy="671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∮"/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6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sz="2600" b="1">
                            <a:latin typeface="Cambria Math" panose="02040503050406030204" pitchFamily="18" charset="0"/>
                          </a:rPr>
                          <m:t>𝐉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6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nary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单位时间内流入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体积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26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的概率；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9" y="3254246"/>
                <a:ext cx="6637938" cy="671338"/>
              </a:xfrm>
              <a:prstGeom prst="rect">
                <a:avLst/>
              </a:prstGeom>
              <a:blipFill rotWithShape="0">
                <a:blip r:embed="rId5"/>
                <a:stretch>
                  <a:fillRect r="-1102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4">
            <a:extLst>
              <a:ext uri="{FF2B5EF4-FFF2-40B4-BE49-F238E27FC236}">
                <a16:creationId xmlns="" xmlns:a16="http://schemas.microsoft.com/office/drawing/2014/main" id="{6A95644B-F1C8-D4DB-B390-4D9B19A11E39}"/>
              </a:ext>
            </a:extLst>
          </p:cNvPr>
          <p:cNvSpPr/>
          <p:nvPr/>
        </p:nvSpPr>
        <p:spPr>
          <a:xfrm>
            <a:off x="470228" y="63449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概率守恒积分表示式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="" xmlns:a16="http://schemas.microsoft.com/office/drawing/2014/main" id="{34A50287-5968-D243-EAB7-59144AE3AE4E}"/>
              </a:ext>
            </a:extLst>
          </p:cNvPr>
          <p:cNvSpPr txBox="1">
            <a:spLocks/>
          </p:cNvSpPr>
          <p:nvPr/>
        </p:nvSpPr>
        <p:spPr>
          <a:xfrm>
            <a:off x="470228" y="23947"/>
            <a:ext cx="356164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二、概率守恒</a:t>
            </a:r>
          </a:p>
        </p:txBody>
      </p:sp>
      <p:sp>
        <p:nvSpPr>
          <p:cNvPr id="5" name="Rectangle 1"/>
          <p:cNvSpPr/>
          <p:nvPr/>
        </p:nvSpPr>
        <p:spPr>
          <a:xfrm>
            <a:off x="421852" y="3881337"/>
            <a:ext cx="6783665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如果波函数在无穷远为零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则整个空间积分 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83797" y="4472044"/>
                <a:ext cx="7172669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𝐉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∞,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𝐉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𝛹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p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97" y="4472044"/>
                <a:ext cx="7172669" cy="791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95484" y="5301134"/>
                <a:ext cx="6549293" cy="6806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sz="26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6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nary>
                      <m:naryPr>
                        <m:supHide m:val="on"/>
                        <m:ctrlPr>
                          <a:rPr lang="en-US" altLang="zh-CN" sz="2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𝛹</m:t>
                            </m:r>
                          </m:e>
                          <m:sup>
                            <m:r>
                              <a:rPr lang="en-US" altLang="zh-CN" sz="26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𝛹</m:t>
                        </m:r>
                        <m:r>
                          <m:rPr>
                            <m:sty m:val="p"/>
                          </m:rPr>
                          <a:rPr lang="en-US" altLang="zh-CN" sz="26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US" altLang="zh-CN" sz="2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600" i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指全空间）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484" y="5301134"/>
                <a:ext cx="6549293" cy="680636"/>
              </a:xfrm>
              <a:prstGeom prst="rect">
                <a:avLst/>
              </a:prstGeom>
              <a:blipFill>
                <a:blip r:embed="rId7"/>
                <a:stretch>
                  <a:fillRect l="-1676" r="-559" b="-9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0"/>
          <p:cNvSpPr/>
          <p:nvPr/>
        </p:nvSpPr>
        <p:spPr>
          <a:xfrm>
            <a:off x="131331" y="5924156"/>
            <a:ext cx="8881337" cy="5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概率守恒的一个体现，整个空间找到粒子的概率与时间无关。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  <p:bldP spid="10" grpId="0"/>
      <p:bldP spid="1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6881" y="689247"/>
            <a:ext cx="2546326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质量守恒定律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9728" y="2977992"/>
                <a:ext cx="2875018" cy="1233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28" y="2977992"/>
                <a:ext cx="2875018" cy="12337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21044" y="61616"/>
            <a:ext cx="356164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二、概率守恒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145955" y="2581127"/>
                <a:ext cx="4797532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altLang="zh-CN" sz="2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𝛻</m:t>
                              </m:r>
                              <m:sSup>
                                <m:sSup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𝛹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</m:e>
                            <m:sup>
                              <m:r>
                                <a:rPr lang="en-US" altLang="zh-CN" sz="2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</m:d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55" y="2581127"/>
                <a:ext cx="4797532" cy="669414"/>
              </a:xfrm>
              <a:prstGeom prst="rect">
                <a:avLst/>
              </a:prstGeom>
              <a:blipFill rotWithShape="0">
                <a:blip r:embed="rId3"/>
                <a:stretch>
                  <a:fillRect t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3126" y="1853520"/>
                <a:ext cx="4359463" cy="57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𝑚𝑤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𝛹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126" y="1853520"/>
                <a:ext cx="4359463" cy="57342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142426" y="1248827"/>
                <a:ext cx="3028160" cy="6694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粒子质量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乘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426" y="1248827"/>
                <a:ext cx="3028160" cy="669414"/>
              </a:xfrm>
              <a:prstGeom prst="rect">
                <a:avLst/>
              </a:prstGeom>
              <a:blipFill rotWithShape="0">
                <a:blip r:embed="rId5"/>
                <a:stretch>
                  <a:fillRect l="-362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516558" y="1823485"/>
            <a:ext cx="1525931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质量密度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61380" y="2577781"/>
            <a:ext cx="1864162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质量流密度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11727" y="3357946"/>
            <a:ext cx="437021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量子力学中的质量守恒定律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1044" y="4198320"/>
            <a:ext cx="2764609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5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电荷守恒定律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87694" y="5313192"/>
                <a:ext cx="2789995" cy="1337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694" y="5313192"/>
                <a:ext cx="2789995" cy="13378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761620" y="4694964"/>
                <a:ext cx="5182188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𝑞𝑤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粒子电荷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620" y="4694964"/>
                <a:ext cx="5182188" cy="669414"/>
              </a:xfrm>
              <a:prstGeom prst="rect">
                <a:avLst/>
              </a:prstGeom>
              <a:blipFill rotWithShape="0">
                <a:blip r:embed="rId7"/>
                <a:stretch>
                  <a:fillRect r="-2353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5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30" y="34990"/>
            <a:ext cx="3561648" cy="548174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二、概率守恒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="" xmlns:a16="http://schemas.microsoft.com/office/drawing/2014/main" id="{3547716D-9613-4BC9-8397-7E4DFC0D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60" y="548174"/>
            <a:ext cx="3290298" cy="809192"/>
          </a:xfrm>
        </p:spPr>
        <p:txBody>
          <a:bodyPr>
            <a:noAutofit/>
          </a:bodyPr>
          <a:lstStyle/>
          <a:p>
            <a:pPr marL="0" indent="0">
              <a:lnSpc>
                <a:spcPts val="5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波函数的标准条件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45705" y="3109817"/>
                <a:ext cx="8330108" cy="1916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𝛹</m:t>
                          </m:r>
                        </m:e>
                        <m:sup>
                          <m:r>
                            <a:rPr lang="en-US" altLang="zh-CN" sz="2600" b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是粒子出现的概率，应是坐标和时间的单值函数，才能使粒子的概率在时刻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、位置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处有唯一的确定值。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05" y="3109817"/>
                <a:ext cx="8330108" cy="1916230"/>
              </a:xfrm>
              <a:prstGeom prst="rect">
                <a:avLst/>
              </a:prstGeom>
              <a:blipFill>
                <a:blip r:embed="rId2"/>
                <a:stretch>
                  <a:fillRect l="-1318" b="-7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45705" y="5021687"/>
            <a:ext cx="8017865" cy="1387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因此，波函数应当单值、有限、连续，这三个条件被称为</a:t>
            </a:r>
            <a:r>
              <a:rPr lang="zh-CN" altLang="en-US" sz="2800" dirty="0">
                <a:solidFill>
                  <a:srgbClr val="0000FF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波函数的标准条件。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5AE648C4-FAAC-E4E7-4027-35DBD2F4F273}"/>
              </a:ext>
            </a:extLst>
          </p:cNvPr>
          <p:cNvSpPr txBox="1"/>
          <p:nvPr/>
        </p:nvSpPr>
        <p:spPr>
          <a:xfrm>
            <a:off x="580430" y="1197947"/>
            <a:ext cx="8017865" cy="1911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457200">
              <a:lnSpc>
                <a:spcPts val="5000"/>
              </a:lnSpc>
              <a:buNone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概率密度和概率流密度应当有限、连续；所以波函数必须在变量变化的全部区域内是有限的和连续的，并且有连续的微商。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74305" y="1622037"/>
            <a:ext cx="6910536" cy="987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量子力学基本假定 </a:t>
            </a:r>
            <a:r>
              <a:rPr lang="en-US" altLang="zh-CN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 </a:t>
            </a:r>
            <a:endParaRPr lang="en-US" altLang="zh-CN" sz="2600" dirty="0">
              <a:solidFill>
                <a:srgbClr val="0066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波函数完全描述粒子的状态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874305" y="3954624"/>
            <a:ext cx="6868886" cy="987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量子力学基本假定 </a:t>
            </a:r>
            <a:r>
              <a:rPr lang="en-US" altLang="zh-CN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II 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波函数随时间的演化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遵从薛定谔方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程</a:t>
            </a:r>
          </a:p>
        </p:txBody>
      </p:sp>
      <p:sp>
        <p:nvSpPr>
          <p:cNvPr id="7" name="Rectangle 6"/>
          <p:cNvSpPr/>
          <p:nvPr/>
        </p:nvSpPr>
        <p:spPr>
          <a:xfrm>
            <a:off x="589595" y="127910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量子力学基本假定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58942" y="2866058"/>
                <a:ext cx="189571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𝛹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𝛹</m:t>
                      </m:r>
                      <m:d>
                        <m:dPr>
                          <m:ctrlPr>
                            <a:rPr lang="en-US" altLang="zh-CN" sz="2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1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altLang="zh-CN" sz="26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26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942" y="2866058"/>
                <a:ext cx="189571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72737" y="5156080"/>
                <a:ext cx="4513672" cy="764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Ψ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Ψ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737" y="5156080"/>
                <a:ext cx="4513672" cy="7641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91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="" xmlns:a16="http://schemas.microsoft.com/office/drawing/2014/main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2" y="0"/>
            <a:ext cx="4728967" cy="548174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="" xmlns:a16="http://schemas.microsoft.com/office/drawing/2014/main" id="{3547716D-9613-4BC9-8397-7E4DFC0D4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847" y="1098103"/>
                <a:ext cx="7733489" cy="4291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、概率流密度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zh-CN" altLang="en-US" b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𝛻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p>
                          <m:r>
                            <a:rPr lang="en-US" altLang="zh-CN" b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m:rPr>
                          <m:sty m:val="p"/>
                        </m:rPr>
                        <a:rPr lang="en-US" altLang="zh-CN" b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、概率守恒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∮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量子力学中的质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量守恒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量子力学</a:t>
                </a: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中的电荷守恒</a:t>
                </a:r>
                <a:endParaRPr lang="en-US" altLang="zh-CN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波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函数标准条件： 单值 有限 连续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547716D-9613-4BC9-8397-7E4DFC0D4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847" y="1098103"/>
                <a:ext cx="7733489" cy="4291020"/>
              </a:xfrm>
              <a:blipFill rotWithShape="0">
                <a:blip r:embed="rId2"/>
                <a:stretch>
                  <a:fillRect l="-1576" t="-2415" b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0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</TotalTime>
  <Words>502</Words>
  <Application>Microsoft Office PowerPoint</Application>
  <PresentationFormat>On-screen Show (4:3)</PresentationFormat>
  <Paragraphs>88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黑体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Verdana</vt:lpstr>
      <vt:lpstr>Wingdings</vt:lpstr>
      <vt:lpstr>Office Theme</vt:lpstr>
      <vt:lpstr>Microsoft Equation 3.0</vt:lpstr>
      <vt:lpstr>PowerPoint Presentation</vt:lpstr>
      <vt:lpstr>一、概率流密度</vt:lpstr>
      <vt:lpstr>PowerPoint Presentation</vt:lpstr>
      <vt:lpstr>PowerPoint Presentation</vt:lpstr>
      <vt:lpstr>PowerPoint Presentation</vt:lpstr>
      <vt:lpstr>PowerPoint Presentation</vt:lpstr>
      <vt:lpstr>二、概率守恒</vt:lpstr>
      <vt:lpstr>PowerPoint Presentation</vt:lpstr>
      <vt:lpstr>小结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287</cp:revision>
  <dcterms:created xsi:type="dcterms:W3CDTF">2023-05-07T08:38:35Z</dcterms:created>
  <dcterms:modified xsi:type="dcterms:W3CDTF">2025-03-05T08:09:18Z</dcterms:modified>
</cp:coreProperties>
</file>