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77" r:id="rId4"/>
    <p:sldId id="314" r:id="rId5"/>
    <p:sldId id="278" r:id="rId6"/>
    <p:sldId id="279" r:id="rId7"/>
    <p:sldId id="280" r:id="rId8"/>
    <p:sldId id="310" r:id="rId9"/>
    <p:sldId id="311" r:id="rId10"/>
    <p:sldId id="312" r:id="rId11"/>
    <p:sldId id="286" r:id="rId1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6C2"/>
    <a:srgbClr val="0D7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91019" autoAdjust="0"/>
  </p:normalViewPr>
  <p:slideViewPr>
    <p:cSldViewPr snapToGrid="0">
      <p:cViewPr varScale="1">
        <p:scale>
          <a:sx n="91" d="100"/>
          <a:sy n="91" d="100"/>
        </p:scale>
        <p:origin x="1201" y="103"/>
      </p:cViewPr>
      <p:guideLst/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7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AAE27-943E-40CE-8CAC-FFC9F379C4A0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24C4A-430C-44A3-BB61-D87BD873C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8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C77-8D1C-45C4-B03D-BC15710A2C38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1F4-23C5-4A7C-BD2B-E5E6B6ED8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左边是</a:t>
            </a:r>
            <a:r>
              <a:rPr lang="en-US" altLang="zh-CN" dirty="0"/>
              <a:t>t</a:t>
            </a:r>
            <a:r>
              <a:rPr lang="zh-CN" altLang="en-US" dirty="0"/>
              <a:t>的函数，右边是</a:t>
            </a:r>
            <a:r>
              <a:rPr lang="en-US" altLang="zh-CN" dirty="0"/>
              <a:t>r</a:t>
            </a:r>
            <a:r>
              <a:rPr lang="zh-CN" altLang="en-US" dirty="0"/>
              <a:t>的函数，而</a:t>
            </a:r>
            <a:r>
              <a:rPr lang="en-US" altLang="zh-CN" dirty="0"/>
              <a:t>t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是相互独立的变量，只有两边都等于同一常量时，等式才能被满足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讨论薛定谔方程的解，</a:t>
            </a:r>
            <a:r>
              <a:rPr lang="en-US" altLang="zh-CN" dirty="0"/>
              <a:t>U</a:t>
            </a:r>
            <a:r>
              <a:rPr lang="zh-CN" altLang="en-US" dirty="0"/>
              <a:t>也可以是时间的函数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5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回忆建立薛定谔方程时能量算符动量算符的定义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64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1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10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4C-14E0-41E1-A077-758458D8B38D}" type="datetime1">
              <a:rPr lang="zh-CN" altLang="en-US" smtClean="0"/>
              <a:t>2025/3/5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C449-B8F0-4B17-AFC9-CC9E3696DB5E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1AAF-0EBB-4C75-B181-3E12A4A813F3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566-D327-45CD-9CCC-FEAE75412189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8000" y="492758"/>
            <a:ext cx="9180000" cy="75140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1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6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88-40F1-4FAE-B795-40420C0F0F11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548C-43FA-49DA-AD91-2C392E4A4C3C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8EE6-8CC4-4234-A249-FBF8921479E6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CC8-494F-4466-929D-E995EB19C934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45DE-0722-421B-9DA3-34C2D092F28E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C6A-AAC7-48EA-96C1-BF75AF9B44FF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3900-DA90-47D0-AC95-17F9C4F92E20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>
          <a:xfrm>
            <a:off x="1038843" y="1070521"/>
            <a:ext cx="6995362" cy="12980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5500"/>
              </a:lnSpc>
              <a:buNone/>
            </a:pPr>
            <a:r>
              <a:rPr lang="en-US" altLang="zh-CN" sz="4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§2.5 </a:t>
            </a:r>
            <a:r>
              <a:rPr lang="zh-CN" altLang="en-US" sz="4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定态薛定谔方程</a:t>
            </a:r>
            <a:endParaRPr lang="en-US" altLang="zh-CN" sz="4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>
              <a:lnSpc>
                <a:spcPts val="5500"/>
              </a:lnSpc>
              <a:buNone/>
            </a:pP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76948" y="2292415"/>
            <a:ext cx="52525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一、定态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二、定态的性质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三、求解定态问题的步骤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8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33">
            <a:extLst>
              <a:ext uri="{FF2B5EF4-FFF2-40B4-BE49-F238E27FC236}">
                <a16:creationId xmlns:a16="http://schemas.microsoft.com/office/drawing/2014/main" xmlns="" id="{362CC47E-3F51-41F9-A71D-A7B60B7CD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3657603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66699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1028">
                <a:extLst>
                  <a:ext uri="{FF2B5EF4-FFF2-40B4-BE49-F238E27FC236}">
                    <a16:creationId xmlns:a16="http://schemas.microsoft.com/office/drawing/2014/main" xmlns="" id="{014425E6-6F9E-4166-ABF3-CFB2B73A3A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850" y="636786"/>
                <a:ext cx="8046390" cy="11584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666699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ts val="4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、写出定态波函数即得到对应第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个本征值</a:t>
                </a:r>
                <a14:m>
                  <m:oMath xmlns:m="http://schemas.openxmlformats.org/officeDocument/2006/math">
                    <m:r>
                      <a:rPr lang="en-US" altLang="zh-CN" sz="26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a:rPr lang="en-US" altLang="zh-CN" sz="26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的定态波函数</a:t>
                </a:r>
              </a:p>
            </p:txBody>
          </p:sp>
        </mc:Choice>
        <mc:Fallback xmlns="">
          <p:sp>
            <p:nvSpPr>
              <p:cNvPr id="5" name="Text Box 10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4425E6-6F9E-4166-ABF3-CFB2B73A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850" y="636786"/>
                <a:ext cx="8046390" cy="1158459"/>
              </a:xfrm>
              <a:prstGeom prst="rect">
                <a:avLst/>
              </a:prstGeom>
              <a:blipFill rotWithShape="0">
                <a:blip r:embed="rId2"/>
                <a:stretch>
                  <a:fillRect l="-1364" r="-1364" b="-13158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99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39389" y="1898588"/>
                <a:ext cx="5133457" cy="896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𝛹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2800" i="1" dirty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 baseline="-25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389" y="1898588"/>
                <a:ext cx="5133457" cy="8960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1027">
                <a:extLst>
                  <a:ext uri="{FF2B5EF4-FFF2-40B4-BE49-F238E27FC236}">
                    <a16:creationId xmlns:a16="http://schemas.microsoft.com/office/drawing/2014/main" xmlns="" id="{2365EE28-5491-4BF1-A42B-C6C0555FA0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850" y="3054423"/>
                <a:ext cx="5904009" cy="4924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666699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、通过归一化确定归一化系数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Text Box 10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365EE28-5491-4BF1-A42B-C6C0555FA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850" y="3054423"/>
                <a:ext cx="5904009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1860" t="-13580" b="-2839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99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440796" y="3817524"/>
                <a:ext cx="3675943" cy="1021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dirty="0"/>
                                <m:t> </m:t>
                              </m:r>
                            </m:e>
                          </m:d>
                          <m:r>
                            <a:rPr lang="en-US" altLang="zh-CN" sz="2800" b="0" i="1" baseline="30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l-GR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796" y="3817524"/>
                <a:ext cx="3675943" cy="10219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027">
            <a:extLst>
              <a:ext uri="{FF2B5EF4-FFF2-40B4-BE49-F238E27FC236}">
                <a16:creationId xmlns:a16="http://schemas.microsoft.com/office/drawing/2014/main" xmlns="" id="{2365EE28-5491-4BF1-A42B-C6C0555FA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511" y="5443807"/>
            <a:ext cx="1061539" cy="4924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通解：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11350" y="5203744"/>
                <a:ext cx="3901001" cy="1137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𝛹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350" y="5203744"/>
                <a:ext cx="3901001" cy="11378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49910" y="4858"/>
            <a:ext cx="4191322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三、求解定态问题的步骤</a:t>
            </a:r>
          </a:p>
        </p:txBody>
      </p:sp>
    </p:spTree>
    <p:extLst>
      <p:ext uri="{BB962C8B-B14F-4D97-AF65-F5344CB8AC3E}">
        <p14:creationId xmlns:p14="http://schemas.microsoft.com/office/powerpoint/2010/main" val="179398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46" y="0"/>
            <a:ext cx="1106468" cy="548174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58962" y="782401"/>
                <a:ext cx="6927738" cy="565668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ts val="4000"/>
                  </a:lnSpc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一、定态：能量本征态，不随时间演化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4000"/>
                  </a:lnSpc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二、定态的性质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4000"/>
                  </a:lnSpc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概率分布不随时间变化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ts val="4000"/>
                  </a:lnSpc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能量不随时间改变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4000"/>
                  </a:lnSpc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三、求解定态问题的步骤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4000"/>
                  </a:lnSpc>
                  <a:buNone/>
                </a:pP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1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、列出薛定谔方程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4000"/>
                  </a:lnSpc>
                  <a:buNone/>
                </a:pP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2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、波函数标准条件求解本征值问题；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4000"/>
                  </a:lnSpc>
                  <a:buNone/>
                </a:pP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3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、写出第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个本征值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的对应的波函数；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4000"/>
                  </a:lnSpc>
                  <a:buNone/>
                </a:pP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4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、定归一化系数</a:t>
                </a: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8962" y="782401"/>
                <a:ext cx="6927738" cy="5656683"/>
              </a:xfrm>
              <a:blipFill rotWithShape="0">
                <a:blip r:embed="rId2"/>
                <a:stretch>
                  <a:fillRect l="-1583" t="-108" r="-440" b="-2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0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26587" y="325"/>
            <a:ext cx="192067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一、定态</a:t>
            </a:r>
          </a:p>
        </p:txBody>
      </p:sp>
      <p:sp>
        <p:nvSpPr>
          <p:cNvPr id="2" name="Rectangle 1"/>
          <p:cNvSpPr/>
          <p:nvPr/>
        </p:nvSpPr>
        <p:spPr>
          <a:xfrm>
            <a:off x="496912" y="646379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薛定谔方程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82654" y="1913746"/>
                <a:ext cx="4728230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考虑</a:t>
                </a:r>
                <a14:m>
                  <m:oMath xmlns:m="http://schemas.openxmlformats.org/officeDocument/2006/math">
                    <m:r>
                      <a:rPr lang="en-US" altLang="zh-CN" sz="2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sz="2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与时间无关的情况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54" y="1913746"/>
                <a:ext cx="4728230" cy="492443"/>
              </a:xfrm>
              <a:prstGeom prst="rect">
                <a:avLst/>
              </a:prstGeom>
              <a:blipFill rotWithShape="0">
                <a:blip r:embed="rId3"/>
                <a:stretch>
                  <a:fillRect l="-2320" t="-13580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48701" y="1017958"/>
                <a:ext cx="4060021" cy="833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701" y="1017958"/>
                <a:ext cx="4060021" cy="8334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5908" y="2493187"/>
                <a:ext cx="8105605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可用分离变量法求解，设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特解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代入方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程得：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8" y="2493187"/>
                <a:ext cx="8105605" cy="892552"/>
              </a:xfrm>
              <a:prstGeom prst="rect">
                <a:avLst/>
              </a:prstGeom>
              <a:blipFill rotWithShape="0">
                <a:blip r:embed="rId5"/>
                <a:stretch>
                  <a:fillRect l="-1353" t="-7534" b="-17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50493" y="3349860"/>
                <a:ext cx="7510192" cy="764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zh-CN" alt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93" y="3349860"/>
                <a:ext cx="7510192" cy="7641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113116" y="4853718"/>
                <a:ext cx="6984946" cy="966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zh-CN" alt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</m:den>
                      </m:f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[−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zh-CN" altLang="en-US" sz="2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16" y="4853718"/>
                <a:ext cx="6984946" cy="96622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2654" y="4267926"/>
                <a:ext cx="46204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两边同时除以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，得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54" y="4267926"/>
                <a:ext cx="4620432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2639" t="-13953" r="-1847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5908" y="6036399"/>
                <a:ext cx="842532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两边都等于同一常量时，等式才能被满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足，记该常量为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8" y="6036399"/>
                <a:ext cx="8425320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302" t="-6977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71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9" grpId="0"/>
      <p:bldP spid="10" grpId="0"/>
      <p:bldP spid="11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55825" y="0"/>
            <a:ext cx="1970130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一、定态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内容占位符 2">
                <a:extLst>
                  <a:ext uri="{FF2B5EF4-FFF2-40B4-BE49-F238E27FC236}">
                    <a16:creationId xmlns:a16="http://schemas.microsoft.com/office/drawing/2014/main" xmlns="" id="{3547716D-9613-4BC9-8397-7E4DFC0D4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825" y="658462"/>
                <a:ext cx="3090450" cy="71845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547716D-9613-4BC9-8397-7E4DFC0D4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825" y="658462"/>
                <a:ext cx="3090450" cy="718457"/>
              </a:xfrm>
              <a:blipFill rotWithShape="0">
                <a:blip r:embed="rId3"/>
                <a:stretch>
                  <a:fillRect b="-12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25305" y="3375696"/>
                <a:ext cx="5142674" cy="76418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</a:rPr>
                      <m:t>[−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𝐫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</m:oMath>
                </a14:m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305" y="3375696"/>
                <a:ext cx="5142674" cy="7641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36218" y="1408444"/>
                <a:ext cx="5360635" cy="706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解得：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𝐸𝑡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是常数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18" y="1408444"/>
                <a:ext cx="5360635" cy="706540"/>
              </a:xfrm>
              <a:prstGeom prst="rect">
                <a:avLst/>
              </a:prstGeom>
              <a:blipFill rotWithShape="0">
                <a:blip r:embed="rId5"/>
                <a:stretch>
                  <a:fillRect l="-2389" r="-1251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4769" y="2294222"/>
                <a:ext cx="5383012" cy="819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d>
                      </m:den>
                    </m:f>
                    <m:r>
                      <a:rPr lang="zh-CN" altLang="en-US" sz="2800">
                        <a:latin typeface="Cambria Math" panose="02040503050406030204" pitchFamily="18" charset="0"/>
                      </a:rPr>
                      <m:t>[−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𝐫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69" y="2294222"/>
                <a:ext cx="5383012" cy="8197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977965" y="240266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又可表示为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902132" y="651002"/>
                <a:ext cx="3469604" cy="725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zh-CN" altLang="en-US" sz="28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32" y="651002"/>
                <a:ext cx="3469604" cy="725776"/>
              </a:xfrm>
              <a:prstGeom prst="rect">
                <a:avLst/>
              </a:prstGeom>
              <a:blipFill rotWithShape="0">
                <a:blip r:embed="rId7"/>
                <a:stretch>
                  <a:fillRect l="-351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37323" y="4225650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定态薛定谔方程</a:t>
            </a:r>
            <a:endParaRPr lang="zh-CN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46325" y="5831221"/>
                <a:ext cx="4073744" cy="547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zh-CN" altLang="en-US" sz="2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是能量，后面做具体解释</a:t>
                </a:r>
                <a:endParaRPr lang="en-US" altLang="zh-CN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25" y="5831221"/>
                <a:ext cx="4073744" cy="547971"/>
              </a:xfrm>
              <a:prstGeom prst="rect">
                <a:avLst/>
              </a:prstGeom>
              <a:blipFill rotWithShape="0">
                <a:blip r:embed="rId8"/>
                <a:stretch>
                  <a:fillRect t="-2247" r="-1796" b="-26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69929" y="4877444"/>
                <a:ext cx="5253426" cy="764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</a:rPr>
                      <m:t>[−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929" y="4877444"/>
                <a:ext cx="5253426" cy="7641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7096954" y="5079989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一维情况</a:t>
            </a:r>
            <a:endParaRPr lang="zh-CN" altLang="en-US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60748" y="1394824"/>
                <a:ext cx="4211425" cy="690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zh-CN" altLang="en-US" sz="2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2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zh-CN" alt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48" y="1394824"/>
                <a:ext cx="4211425" cy="6907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55825" y="0"/>
            <a:ext cx="1970130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一、定态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3922" y="2142770"/>
                <a:ext cx="673555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已归入波函数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中，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𝐫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也是波函数。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2" y="2142770"/>
                <a:ext cx="673555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357" t="-16000" r="-5973" b="-2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65349" y="1214667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定态波函数</a:t>
            </a:r>
            <a:endParaRPr lang="zh-CN" alt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139241" y="695590"/>
                <a:ext cx="27272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41" y="695590"/>
                <a:ext cx="272722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30263" r="-25280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55501" y="548632"/>
                <a:ext cx="2142574" cy="644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501" y="548632"/>
                <a:ext cx="2142574" cy="644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65349" y="2691849"/>
            <a:ext cx="6745075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态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：体系能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量确定，不随时间演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化的状态</a:t>
            </a:r>
            <a:endParaRPr lang="zh-CN" altLang="en-US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317138" y="3739005"/>
                <a:ext cx="3582114" cy="1075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138" y="3739005"/>
                <a:ext cx="3582114" cy="10754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70808" y="5741358"/>
                <a:ext cx="7969386" cy="733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5000"/>
                  </a:lnSpc>
                  <a:spcBef>
                    <a:spcPts val="0"/>
                  </a:spcBef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因此，</a:t>
                </a:r>
                <a14:m>
                  <m:oMath xmlns:m="http://schemas.openxmlformats.org/officeDocument/2006/math">
                    <m:r>
                      <a:rPr lang="zh-CN" altLang="en-US" sz="26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60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与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60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zh-CN" altLang="en-US" sz="2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叫做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能量算符。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8" y="5741358"/>
                <a:ext cx="7969386" cy="733534"/>
              </a:xfrm>
              <a:prstGeom prst="rect">
                <a:avLst/>
              </a:prstGeom>
              <a:blipFill rotWithShape="0">
                <a:blip r:embed="rId7"/>
                <a:stretch>
                  <a:fillRect l="-1377" r="-5585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07882" y="4524718"/>
                <a:ext cx="5000626" cy="1129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[−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)]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82" y="4524718"/>
                <a:ext cx="5000626" cy="112998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78101" y="3104491"/>
                <a:ext cx="8697700" cy="898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[−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)]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𝐫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，可得</a:t>
                </a:r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01" y="3104491"/>
                <a:ext cx="8697700" cy="898836"/>
              </a:xfrm>
              <a:prstGeom prst="rect">
                <a:avLst/>
              </a:prstGeom>
              <a:blipFill rotWithShape="0">
                <a:blip r:embed="rId9"/>
                <a:stretch>
                  <a:fillRect l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41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397265" y="0"/>
            <a:ext cx="2257683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一、定态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0223" y="808653"/>
                <a:ext cx="8308585" cy="1374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5000"/>
                  </a:lnSpc>
                  <a:spcBef>
                    <a:spcPts val="0"/>
                  </a:spcBef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联想哈密顿量（或叫哈密顿函数）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1" dirty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600" b="1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 dirty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</m:oMath>
                </a14:m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5000"/>
                  </a:lnSpc>
                  <a:spcBef>
                    <a:spcPts val="0"/>
                  </a:spcBef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此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60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zh-CN" altLang="en-US" sz="2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𝐫</m:t>
                            </m:r>
                          </m:e>
                        </m:d>
                      </m:e>
                    </m:d>
                    <m:r>
                      <a:rPr lang="zh-CN" altLang="en-US" sz="2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也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叫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哈密顿算符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23" y="808653"/>
                <a:ext cx="8308585" cy="1374735"/>
              </a:xfrm>
              <a:prstGeom prst="rect">
                <a:avLst/>
              </a:prstGeom>
              <a:blipFill rotWithShape="0">
                <a:blip r:embed="rId3"/>
                <a:stretch>
                  <a:fillRect l="-1321" b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7511" y="4366687"/>
                <a:ext cx="8474010" cy="2015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5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：算符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本征值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5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：算符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属于本征值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本征函数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5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体系处于能量算符本征函数所描写的状态：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能量本征态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11" y="4366687"/>
                <a:ext cx="8474010" cy="2015936"/>
              </a:xfrm>
              <a:prstGeom prst="rect">
                <a:avLst/>
              </a:prstGeom>
              <a:blipFill rotWithShape="0">
                <a:blip r:embed="rId4"/>
                <a:stretch>
                  <a:fillRect l="-1295" r="-863" b="-1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59074" y="3540524"/>
                <a:ext cx="3164841" cy="66768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zh-CN" sz="26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US" altLang="zh-CN" sz="26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074" y="3540524"/>
                <a:ext cx="3164841" cy="667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16615" y="2150056"/>
            <a:ext cx="7176007" cy="1129989"/>
            <a:chOff x="535665" y="2278666"/>
            <a:chExt cx="7176007" cy="11299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526106" y="2278666"/>
                  <a:ext cx="5000626" cy="11299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4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[−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)]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Ψ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106" y="2278666"/>
                  <a:ext cx="5000626" cy="112998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535665" y="2710310"/>
              <a:ext cx="85151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等式</a:t>
              </a:r>
              <a:endPara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26732" y="2710309"/>
              <a:ext cx="118494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6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可写为</a:t>
              </a:r>
              <a:endPara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840833" y="3668341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本征值方程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94207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24849" y="0"/>
            <a:ext cx="3151802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二、定态的性质</a:t>
            </a:r>
          </a:p>
        </p:txBody>
      </p:sp>
      <p:sp>
        <p:nvSpPr>
          <p:cNvPr id="2" name="Rectangle 1"/>
          <p:cNvSpPr/>
          <p:nvPr/>
        </p:nvSpPr>
        <p:spPr>
          <a:xfrm>
            <a:off x="410548" y="924448"/>
            <a:ext cx="7716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、体系处于定态，其概率分布不随时间变化。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9412" y="5279769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即：概率分布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与时间无关。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32225" y="1895196"/>
                <a:ext cx="553305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𝛹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𝛹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225" y="1895196"/>
                <a:ext cx="5533052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46525" y="2849303"/>
                <a:ext cx="5533052" cy="2242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25" y="2849303"/>
                <a:ext cx="5533052" cy="22429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10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357660" y="23775"/>
            <a:ext cx="3171551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二、定态的性质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F36BE839-55D7-4ADE-9D96-334BB94A0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066" y="729861"/>
            <a:ext cx="635302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、体系处于定态，其能量不随时间改变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xmlns="" id="{381E2DB2-36B7-49BC-A928-6F428A642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60" y="1349552"/>
                <a:ext cx="8400343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哈密顿量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不显含时间，解薛定谔方程，其波函数可写成 </a:t>
                </a: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81E2DB2-36B7-49BC-A928-6F428A642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660" y="1349552"/>
                <a:ext cx="8400343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1306" t="-12346" r="-726" b="-28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4E75A12E-820A-4B3D-9745-A523C1FD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0" y="3171041"/>
            <a:ext cx="66127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已知自由粒子有确定能量和动量，其波</a:t>
            </a:r>
            <a:r>
              <a:rPr lang="zh-CN" altLang="en-US" sz="2600" dirty="0">
                <a:ea typeface="黑体" panose="02010609060101010101" pitchFamily="49" charset="-122"/>
                <a:cs typeface="Times New Roman" panose="02020603050405020304" pitchFamily="18" charset="0"/>
              </a:rPr>
              <a:t>函数 </a:t>
            </a:r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xmlns="" id="{089A9D45-30FA-4833-8598-34D1160B5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92711"/>
              </p:ext>
            </p:extLst>
          </p:nvPr>
        </p:nvGraphicFramePr>
        <p:xfrm>
          <a:off x="3049159" y="2608402"/>
          <a:ext cx="1229709" cy="43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5" imgW="571320" imgH="203040" progId="Equation.DSMT4">
                  <p:embed/>
                </p:oleObj>
              </mc:Choice>
              <mc:Fallback>
                <p:oleObj name="Equation" r:id="rId5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159" y="2608402"/>
                        <a:ext cx="1229709" cy="434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1">
            <a:extLst>
              <a:ext uri="{FF2B5EF4-FFF2-40B4-BE49-F238E27FC236}">
                <a16:creationId xmlns:a16="http://schemas.microsoft.com/office/drawing/2014/main" xmlns="" id="{702FBD9A-9791-4CB1-AE3D-D1AEECAD7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29" y="2505297"/>
            <a:ext cx="3363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ea typeface="黑体" panose="02010609060101010101" pitchFamily="49" charset="-122"/>
              </a:rPr>
              <a:t>对自由粒子，其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162926" y="3664237"/>
                <a:ext cx="4513347" cy="736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zh-CN" altLang="en-US" sz="2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𝒑𝒓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926" y="3664237"/>
                <a:ext cx="4513347" cy="73674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943436" y="1776081"/>
                <a:ext cx="4513347" cy="690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zh-CN" altLang="en-US" sz="2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6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zh-CN" alt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zh-CN" alt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zh-CN" alt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zh-CN" altLang="en-US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36" y="1776081"/>
                <a:ext cx="4513347" cy="69070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>
                <a:extLst>
                  <a:ext uri="{FF2B5EF4-FFF2-40B4-BE49-F238E27FC236}">
                    <a16:creationId xmlns:a16="http://schemas.microsoft.com/office/drawing/2014/main" xmlns="" id="{BDA3FF28-1E06-4F62-9EB0-0EFCFD2528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739" y="5150005"/>
                <a:ext cx="8815761" cy="1246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ts val="4500"/>
                  </a:lnSpc>
                  <a:spcBef>
                    <a:spcPts val="0"/>
                  </a:spcBef>
                  <a:buNone/>
                </a:pPr>
                <a:r>
                  <a:rPr lang="zh-CN" altLang="en-US" sz="2600" dirty="0" smtClean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lang="zh-CN" altLang="en-US" sz="2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6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zh-CN" altLang="en-US" sz="2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2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en-US" sz="2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6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𝐫</m:t>
                    </m:r>
                    <m:r>
                      <a:rPr lang="zh-CN" altLang="en-US" sz="2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6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zh-CN" altLang="en-US" sz="26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  <m:r>
                          <a:rPr lang="zh-CN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𝐸𝑡</m:t>
                        </m:r>
                      </m:sup>
                    </m:sSup>
                  </m:oMath>
                </a14:m>
                <a:r>
                  <a:rPr lang="zh-CN" altLang="en-US" sz="2600" dirty="0" smtClean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是作为常数引入的，对比两式发现此常数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也应是粒子的能量，这个常数是不随时间改变的。 </a:t>
                </a:r>
              </a:p>
            </p:txBody>
          </p:sp>
        </mc:Choice>
        <mc:Fallback xmlns="">
          <p:sp>
            <p:nvSpPr>
              <p:cNvPr id="10" name="Text 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A3FF28-1E06-4F62-9EB0-0EFCFD252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739" y="5150005"/>
                <a:ext cx="8815761" cy="1246495"/>
              </a:xfrm>
              <a:prstGeom prst="rect">
                <a:avLst/>
              </a:prstGeom>
              <a:blipFill rotWithShape="0">
                <a:blip r:embed="rId9"/>
                <a:stretch>
                  <a:fillRect l="-1245" r="-4979" b="-49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7660" y="4454161"/>
                <a:ext cx="6061275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上式中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有明确的物理意义：粒子能量。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60" y="4454161"/>
                <a:ext cx="6061275" cy="492443"/>
              </a:xfrm>
              <a:prstGeom prst="rect">
                <a:avLst/>
              </a:prstGeom>
              <a:blipFill rotWithShape="0">
                <a:blip r:embed="rId10"/>
                <a:stretch>
                  <a:fillRect l="-1811" t="-13750" r="-905" b="-3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14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  <p:bldP spid="1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44680" y="7091"/>
            <a:ext cx="3058235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二、定态的性质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xmlns="" id="{0E12A6AA-4828-4E3E-B41F-0E4FCEC92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507" y="967185"/>
                <a:ext cx="8354135" cy="1292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综上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定态下，作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用于粒子上的力场不随时间改变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，即体系的哈密顿量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不显含时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间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12A6AA-4828-4E3E-B41F-0E4FCEC92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507" y="967185"/>
                <a:ext cx="8354135" cy="1292662"/>
              </a:xfrm>
              <a:prstGeom prst="rect">
                <a:avLst/>
              </a:prstGeom>
              <a:blipFill rotWithShape="0">
                <a:blip r:embed="rId3"/>
                <a:stretch>
                  <a:fillRect l="-1313" b="-4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C4746584-D866-4B0D-A1F4-47BB6E1DC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76240"/>
              </p:ext>
            </p:extLst>
          </p:nvPr>
        </p:nvGraphicFramePr>
        <p:xfrm>
          <a:off x="3715709" y="2296361"/>
          <a:ext cx="1298263" cy="42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609480" imgH="203040" progId="Equation.DSMT4">
                  <p:embed/>
                </p:oleObj>
              </mc:Choice>
              <mc:Fallback>
                <p:oleObj name="Equation" r:id="rId4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709" y="2296361"/>
                        <a:ext cx="1298263" cy="428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>
            <a:extLst>
              <a:ext uri="{FF2B5EF4-FFF2-40B4-BE49-F238E27FC236}">
                <a16:creationId xmlns:a16="http://schemas.microsoft.com/office/drawing/2014/main" xmlns="" id="{39FD7A5B-5A17-4B41-8FF7-09E14D9B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07" y="3019820"/>
            <a:ext cx="72293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这样的问题只需解定态薛定谔方程即可，由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xmlns="" id="{A3E52E93-07AB-49C0-BD87-90D64CF3D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14" y="5402536"/>
                <a:ext cx="163102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解出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𝐫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3E52E93-07AB-49C0-BD87-90D64CF3D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214" y="5402536"/>
                <a:ext cx="1631024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7865" t="-13953" b="-30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EEE0DFE4-9BBA-4036-A000-2B9FB76C3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167" y="5420923"/>
            <a:ext cx="16208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然后得出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96085" y="3807296"/>
                <a:ext cx="5225405" cy="956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[−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"/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85" y="3807296"/>
                <a:ext cx="5225405" cy="9568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331529" y="5223659"/>
                <a:ext cx="4239483" cy="736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zh-CN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𝐸𝑡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529" y="5223659"/>
                <a:ext cx="4239483" cy="7367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4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42020" y="25586"/>
            <a:ext cx="4229422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三、求解定态问题的步骤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2">
                <a:extLst>
                  <a:ext uri="{FF2B5EF4-FFF2-40B4-BE49-F238E27FC236}">
                    <a16:creationId xmlns:a16="http://schemas.microsoft.com/office/drawing/2014/main" xmlns="" id="{FEA255BD-6C76-4077-83EA-77E8EDA7D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020" y="592185"/>
                <a:ext cx="8123474" cy="1118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ts val="4000"/>
                  </a:lnSpc>
                </a:pPr>
                <a:r>
                  <a:rPr lang="zh-CN" altLang="en-US" sz="26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求解定态问题就是要求出体系可能有的定态波函数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Ψ</m:t>
                    </m:r>
                    <m:r>
                      <a:rPr lang="en-US" altLang="zh-CN" sz="2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600" b="1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𝒓</m:t>
                    </m:r>
                    <m:r>
                      <a:rPr lang="en-US" altLang="zh-CN" sz="26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6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6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和在这些态中的能量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</m:oMath>
                </a14:m>
                <a:r>
                  <a:rPr lang="zh-CN" altLang="en-US" sz="26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。步骤：</a:t>
                </a:r>
              </a:p>
            </p:txBody>
          </p:sp>
        </mc:Choice>
        <mc:Fallback xmlns="">
          <p:sp>
            <p:nvSpPr>
              <p:cNvPr id="9" name="矩形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A255BD-6C76-4077-83EA-77E8EDA7D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2020" y="592185"/>
                <a:ext cx="8123474" cy="1118255"/>
              </a:xfrm>
              <a:prstGeom prst="rect">
                <a:avLst/>
              </a:prstGeom>
              <a:blipFill rotWithShape="0">
                <a:blip r:embed="rId3"/>
                <a:stretch>
                  <a:fillRect l="-1350" t="-543" r="-1275" b="-70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1030">
            <a:extLst>
              <a:ext uri="{FF2B5EF4-FFF2-40B4-BE49-F238E27FC236}">
                <a16:creationId xmlns:a16="http://schemas.microsoft.com/office/drawing/2014/main" xmlns="" id="{EFE98930-D253-480E-BFFF-85D8445CE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020" y="1794488"/>
            <a:ext cx="454025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666699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kumimoji="1"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、列出定态薛定谔方程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029">
                <a:extLst>
                  <a:ext uri="{FF2B5EF4-FFF2-40B4-BE49-F238E27FC236}">
                    <a16:creationId xmlns:a16="http://schemas.microsoft.com/office/drawing/2014/main" xmlns="" id="{BD1C4ED3-6E5F-42A9-855F-9DC2B067B6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97" y="3481956"/>
                <a:ext cx="7743465" cy="116281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666699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ts val="45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、根据波函数三个标准条件求解能量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的本征值问题，得：</a:t>
                </a:r>
              </a:p>
            </p:txBody>
          </p:sp>
        </mc:Choice>
        <mc:Fallback xmlns="">
          <p:sp>
            <p:nvSpPr>
              <p:cNvPr id="14" name="Text Box 10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1C4ED3-6E5F-42A9-855F-9DC2B067B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297" y="3481956"/>
                <a:ext cx="7743465" cy="1162819"/>
              </a:xfrm>
              <a:prstGeom prst="rect">
                <a:avLst/>
              </a:prstGeom>
              <a:blipFill rotWithShape="0">
                <a:blip r:embed="rId4"/>
                <a:stretch>
                  <a:fillRect l="-1416" r="-1338" b="-1256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99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31">
                <a:extLst>
                  <a:ext uri="{FF2B5EF4-FFF2-40B4-BE49-F238E27FC236}">
                    <a16:creationId xmlns:a16="http://schemas.microsoft.com/office/drawing/2014/main" xmlns="" id="{23CCE64A-3A7F-4D13-818B-A461BA7AFE80}"/>
                  </a:ext>
                </a:extLst>
              </p:cNvPr>
              <p:cNvSpPr/>
              <p:nvPr/>
            </p:nvSpPr>
            <p:spPr>
              <a:xfrm>
                <a:off x="1778882" y="2512993"/>
                <a:ext cx="4360616" cy="89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60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6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zh-CN" sz="2600" b="1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7" name="矩形 3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3CCE64A-3A7F-4D13-818B-A461BA7AF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882" y="2512993"/>
                <a:ext cx="4360616" cy="8951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029">
                <a:extLst>
                  <a:ext uri="{FF2B5EF4-FFF2-40B4-BE49-F238E27FC236}">
                    <a16:creationId xmlns:a16="http://schemas.microsoft.com/office/drawing/2014/main" xmlns="" id="{BD1C4ED3-6E5F-42A9-855F-9DC2B067B6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2182" y="4918080"/>
                <a:ext cx="5517268" cy="4924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666699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本征值：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sz="2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CN" alt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sz="2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sz="260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⋯</a:t>
                </a:r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sz="26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⋯</a:t>
                </a:r>
                <a:endParaRPr lang="zh-CN" altLang="en-US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Text Box 10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1C4ED3-6E5F-42A9-855F-9DC2B067B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2182" y="4918080"/>
                <a:ext cx="5517268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1989" t="-13580" b="-29630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99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029">
                <a:extLst>
                  <a:ext uri="{FF2B5EF4-FFF2-40B4-BE49-F238E27FC236}">
                    <a16:creationId xmlns:a16="http://schemas.microsoft.com/office/drawing/2014/main" xmlns="" id="{BD1C4ED3-6E5F-42A9-855F-9DC2B067B6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082" y="5683828"/>
                <a:ext cx="5593468" cy="4924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666699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None/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本征函数：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6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6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⋯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600" b="0" i="1" baseline="-2500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6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⋯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Text Box 102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1C4ED3-6E5F-42A9-855F-9DC2B067B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4082" y="5683828"/>
                <a:ext cx="5593468" cy="492443"/>
              </a:xfrm>
              <a:prstGeom prst="rect">
                <a:avLst/>
              </a:prstGeom>
              <a:blipFill rotWithShape="0">
                <a:blip r:embed="rId7"/>
                <a:stretch>
                  <a:fillRect l="-1963" t="-13580" b="-3086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33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99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75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3543</TotalTime>
  <Words>910</Words>
  <Application>Microsoft Office PowerPoint</Application>
  <PresentationFormat>On-screen Show (4:3)</PresentationFormat>
  <Paragraphs>102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小结</vt:lpstr>
    </vt:vector>
  </TitlesOfParts>
  <Company>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809</cp:revision>
  <cp:lastPrinted>2023-09-27T02:57:00Z</cp:lastPrinted>
  <dcterms:created xsi:type="dcterms:W3CDTF">2023-05-07T08:38:35Z</dcterms:created>
  <dcterms:modified xsi:type="dcterms:W3CDTF">2025-03-05T08:10:51Z</dcterms:modified>
</cp:coreProperties>
</file>