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8" r:id="rId4"/>
    <p:sldId id="259" r:id="rId5"/>
    <p:sldId id="260" r:id="rId6"/>
    <p:sldId id="274" r:id="rId7"/>
    <p:sldId id="262" r:id="rId8"/>
    <p:sldId id="281" r:id="rId9"/>
    <p:sldId id="263" r:id="rId10"/>
    <p:sldId id="279" r:id="rId11"/>
    <p:sldId id="269" r:id="rId12"/>
    <p:sldId id="283" r:id="rId13"/>
    <p:sldId id="267" r:id="rId14"/>
    <p:sldId id="273" r:id="rId15"/>
    <p:sldId id="264" r:id="rId16"/>
    <p:sldId id="265" r:id="rId17"/>
    <p:sldId id="282" r:id="rId18"/>
    <p:sldId id="284" r:id="rId19"/>
    <p:sldId id="285" r:id="rId20"/>
    <p:sldId id="286" r:id="rId21"/>
    <p:sldId id="271" r:id="rId22"/>
    <p:sldId id="272" r:id="rId23"/>
    <p:sldId id="275" r:id="rId24"/>
    <p:sldId id="276" r:id="rId25"/>
    <p:sldId id="277" r:id="rId26"/>
    <p:sldId id="278" r:id="rId27"/>
    <p:sldId id="280" r:id="rId28"/>
    <p:sldId id="287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0" autoAdjust="0"/>
    <p:restoredTop sz="94296" autoAdjust="0"/>
  </p:normalViewPr>
  <p:slideViewPr>
    <p:cSldViewPr snapToGrid="0">
      <p:cViewPr>
        <p:scale>
          <a:sx n="100" d="100"/>
          <a:sy n="100" d="100"/>
        </p:scale>
        <p:origin x="110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C77-8D1C-45C4-B03D-BC15710A2C38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1F4-23C5-4A7C-BD2B-E5E6B6ED8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10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5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解释势能 解释粒子运动的范围，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无穷大乘以能量，左边无穷大，右边不可能无穷大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从物理考虑，粒子不能透过无穷高的势壁。根据波函数的统计解释，要求在阱壁外波函数为零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2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可以令行列式为</a:t>
            </a:r>
            <a:r>
              <a:rPr lang="zh-CN" altLang="en-US" dirty="0" smtClean="0"/>
              <a:t>零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2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107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粒子能量取最低值的量子态称为基态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90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01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非简并：微分方程只有一个线性独立的解</a:t>
            </a:r>
            <a:r>
              <a:rPr lang="en-US" altLang="zh-CN" dirty="0" smtClean="0"/>
              <a:t>;</a:t>
            </a:r>
            <a:r>
              <a:rPr lang="zh-CN" altLang="en-US" dirty="0" smtClean="0"/>
              <a:t>简并：具有两个线性独立的解。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8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4C-14E0-41E1-A077-758458D8B38D}" type="datetime1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1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C449-B8F0-4B17-AFC9-CC9E3696DB5E}" type="datetime1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1AAF-0EBB-4C75-B181-3E12A4A813F3}" type="datetime1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566-D327-45CD-9CCC-FEAE75412189}" type="datetime1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36000" y="555945"/>
            <a:ext cx="9180000" cy="67898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1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72AA-3E21-4A02-94F3-9FB65F162A54}" type="datetime1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88-40F1-4FAE-B795-40420C0F0F11}" type="datetime1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548C-43FA-49DA-AD91-2C392E4A4C3C}" type="datetime1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8EE6-8CC4-4234-A249-FBF8921479E6}" type="datetime1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CC8-494F-4466-929D-E995EB19C934}" type="datetime1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45DE-0722-421B-9DA3-34C2D092F28E}" type="datetime1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C6A-AAC7-48EA-96C1-BF75AF9B44FF}" type="datetime1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3900-DA90-47D0-AC95-17F9C4F92E20}" type="datetime1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41.png"/><Relationship Id="rId4" Type="http://schemas.openxmlformats.org/officeDocument/2006/relationships/image" Target="../media/image29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50.pn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3.png"/><Relationship Id="rId7" Type="http://schemas.openxmlformats.org/officeDocument/2006/relationships/image" Target="../media/image10.w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813174" y="1366132"/>
            <a:ext cx="7396447" cy="988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800"/>
              </a:lnSpc>
              <a:buNone/>
            </a:pPr>
            <a:r>
              <a:rPr lang="en-US" altLang="zh-CN" sz="4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§2.6 </a:t>
            </a:r>
            <a:r>
              <a:rPr lang="zh-CN" altLang="en-US" sz="4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一维无限深方势阱</a:t>
            </a:r>
            <a:endParaRPr lang="en-US" altLang="zh-CN" sz="4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13411" y="2354408"/>
            <a:ext cx="61284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一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、求解过程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  二、性质讨论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  三、例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48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011" y="4042011"/>
            <a:ext cx="12682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性质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792" y="4888120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能级间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隔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13017" y="4809829"/>
                <a:ext cx="5222392" cy="895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i="1" baseline="-25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zh-CN" altLang="en-US" sz="2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</m:e>
                            <m:sup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17" y="4809829"/>
                <a:ext cx="5222392" cy="8952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88556" y="4995841"/>
                <a:ext cx="21929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线性增长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556" y="4995841"/>
                <a:ext cx="2192973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5850" t="-15294" r="-5014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792" y="1961028"/>
                <a:ext cx="8756219" cy="1284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时，波函数为零，即粒子被束缚在势阱内部。通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常把无限远处为零的波函数所描写的状态称为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束缚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态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92" y="1961028"/>
                <a:ext cx="8756219" cy="1284006"/>
              </a:xfrm>
              <a:prstGeom prst="rect">
                <a:avLst/>
              </a:prstGeom>
              <a:blipFill rotWithShape="0">
                <a:blip r:embed="rId6"/>
                <a:stretch>
                  <a:fillRect l="-1392" r="-1322" b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8011" y="3303347"/>
            <a:ext cx="55707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一般来说束缚态的能级是分立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的。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60276"/>
              </p:ext>
            </p:extLst>
          </p:nvPr>
        </p:nvGraphicFramePr>
        <p:xfrm>
          <a:off x="1577975" y="669925"/>
          <a:ext cx="51625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7" imgW="2641320" imgH="634680" progId="Equation.3">
                  <p:embed/>
                </p:oleObj>
              </mc:Choice>
              <mc:Fallback>
                <p:oleObj name="Equation" r:id="rId7" imgW="26413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669925"/>
                        <a:ext cx="516255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72" y="43855"/>
            <a:ext cx="2861257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二、性质讨论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4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86" y="71233"/>
            <a:ext cx="2676850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质讨论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3792" y="619407"/>
            <a:ext cx="28921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性质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驻波性质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655778"/>
              </p:ext>
            </p:extLst>
          </p:nvPr>
        </p:nvGraphicFramePr>
        <p:xfrm>
          <a:off x="1156942" y="1358071"/>
          <a:ext cx="6714850" cy="1547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3" imgW="2819160" imgH="660240" progId="Equation.3">
                  <p:embed/>
                </p:oleObj>
              </mc:Choice>
              <mc:Fallback>
                <p:oleObj name="Equation" r:id="rId3" imgW="2819160" imgH="6602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942" y="1358071"/>
                        <a:ext cx="6714850" cy="1547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/>
              <p:cNvSpPr/>
              <p:nvPr/>
            </p:nvSpPr>
            <p:spPr>
              <a:xfrm>
                <a:off x="805859" y="4168147"/>
                <a:ext cx="7124906" cy="744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59" y="4168147"/>
                <a:ext cx="7124906" cy="7444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05859" y="5208770"/>
                <a:ext cx="7417015" cy="129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是由两个沿相反方向传播的平面波叠加而成的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驻波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59" y="5208770"/>
                <a:ext cx="7417015" cy="1292662"/>
              </a:xfrm>
              <a:prstGeom prst="rect">
                <a:avLst/>
              </a:prstGeom>
              <a:blipFill>
                <a:blip r:embed="rId6"/>
                <a:stretch>
                  <a:fillRect l="-1479" b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62399" y="3131564"/>
                <a:ext cx="4487062" cy="740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根据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将上式写为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99" y="3131564"/>
                <a:ext cx="4487062" cy="740395"/>
              </a:xfrm>
              <a:prstGeom prst="rect">
                <a:avLst/>
              </a:prstGeom>
              <a:blipFill>
                <a:blip r:embed="rId7"/>
                <a:stretch>
                  <a:fillRect l="-2446" r="-1495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0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>
            <a:extLst>
              <a:ext uri="{FF2B5EF4-FFF2-40B4-BE49-F238E27FC236}">
                <a16:creationId xmlns="" xmlns:a16="http://schemas.microsoft.com/office/drawing/2014/main" id="{6592ED5A-DCF3-4A61-9BF3-5DDA0E6AD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33"/>
          <a:stretch/>
        </p:blipFill>
        <p:spPr>
          <a:xfrm>
            <a:off x="1364036" y="2683274"/>
            <a:ext cx="6048384" cy="3441298"/>
          </a:xfrm>
          <a:prstGeom prst="rect">
            <a:avLst/>
          </a:prstGeom>
        </p:spPr>
      </p:pic>
      <p:sp>
        <p:nvSpPr>
          <p:cNvPr id="5" name="Rectangle 13"/>
          <p:cNvSpPr/>
          <p:nvPr/>
        </p:nvSpPr>
        <p:spPr>
          <a:xfrm>
            <a:off x="637919" y="2238639"/>
            <a:ext cx="575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节点（波函数为零的点）个数：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17"/>
          <p:cNvSpPr/>
          <p:nvPr/>
        </p:nvSpPr>
        <p:spPr>
          <a:xfrm>
            <a:off x="1408344" y="616128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能量本征函数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18"/>
          <p:cNvSpPr/>
          <p:nvPr/>
        </p:nvSpPr>
        <p:spPr>
          <a:xfrm>
            <a:off x="4776052" y="616128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粒子概率密度分布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667807" y="48401"/>
            <a:ext cx="2647353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二、性质讨论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8">
            <a:extLst>
              <a:ext uri="{FF2B5EF4-FFF2-40B4-BE49-F238E27FC236}">
                <a16:creationId xmlns="" xmlns:a16="http://schemas.microsoft.com/office/drawing/2014/main" id="{61DD7DDC-DB61-4829-8F3D-E29EE18B96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065320"/>
              </p:ext>
            </p:extLst>
          </p:nvPr>
        </p:nvGraphicFramePr>
        <p:xfrm>
          <a:off x="1497796" y="1281109"/>
          <a:ext cx="5505035" cy="85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4" imgW="2527200" imgH="393480" progId="Equation.DSMT4">
                  <p:embed/>
                </p:oleObj>
              </mc:Choice>
              <mc:Fallback>
                <p:oleObj name="Equation" r:id="rId4" imgW="2527200" imgH="39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="" xmlns:a16="http://schemas.microsoft.com/office/drawing/2014/main" id="{61DD7DDC-DB61-4829-8F3D-E29EE18B96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796" y="1281109"/>
                        <a:ext cx="5505035" cy="851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44" y="1024277"/>
            <a:ext cx="1019048" cy="885714"/>
          </a:xfrm>
          <a:prstGeom prst="rect">
            <a:avLst/>
          </a:prstGeom>
        </p:spPr>
      </p:pic>
      <p:sp>
        <p:nvSpPr>
          <p:cNvPr id="12" name="Rectangle 17"/>
          <p:cNvSpPr/>
          <p:nvPr/>
        </p:nvSpPr>
        <p:spPr>
          <a:xfrm>
            <a:off x="628374" y="73953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能量本征函数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8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6">
            <a:extLst>
              <a:ext uri="{FF2B5EF4-FFF2-40B4-BE49-F238E27FC236}">
                <a16:creationId xmlns="" xmlns:a16="http://schemas.microsoft.com/office/drawing/2014/main" id="{B64A2968-D47D-4B05-B711-E70F061DD520}"/>
              </a:ext>
            </a:extLst>
          </p:cNvPr>
          <p:cNvGrpSpPr/>
          <p:nvPr/>
        </p:nvGrpSpPr>
        <p:grpSpPr>
          <a:xfrm>
            <a:off x="5126006" y="1818677"/>
            <a:ext cx="3918654" cy="4858203"/>
            <a:chOff x="236096" y="1609691"/>
            <a:chExt cx="3918654" cy="4858203"/>
          </a:xfrm>
        </p:grpSpPr>
        <p:pic>
          <p:nvPicPr>
            <p:cNvPr id="14" name="图片 5">
              <a:extLst>
                <a:ext uri="{FF2B5EF4-FFF2-40B4-BE49-F238E27FC236}">
                  <a16:creationId xmlns="" xmlns:a16="http://schemas.microsoft.com/office/drawing/2014/main" id="{68AF7EF9-233E-47BB-A0EE-0D02F669AA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4107" b="13833"/>
            <a:stretch/>
          </p:blipFill>
          <p:spPr>
            <a:xfrm>
              <a:off x="236096" y="1609691"/>
              <a:ext cx="3918654" cy="4858203"/>
            </a:xfrm>
            <a:prstGeom prst="rect">
              <a:avLst/>
            </a:prstGeom>
          </p:spPr>
        </p:pic>
        <p:sp>
          <p:nvSpPr>
            <p:cNvPr id="15" name="文本框 7">
              <a:extLst>
                <a:ext uri="{FF2B5EF4-FFF2-40B4-BE49-F238E27FC236}">
                  <a16:creationId xmlns="" xmlns:a16="http://schemas.microsoft.com/office/drawing/2014/main" id="{E25E662D-BAAE-4DE3-84BC-979494033A90}"/>
                </a:ext>
              </a:extLst>
            </p:cNvPr>
            <p:cNvSpPr txBox="1"/>
            <p:nvPr/>
          </p:nvSpPr>
          <p:spPr>
            <a:xfrm>
              <a:off x="3240352" y="5517303"/>
              <a:ext cx="60220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偶</a:t>
              </a:r>
            </a:p>
          </p:txBody>
        </p:sp>
        <p:sp>
          <p:nvSpPr>
            <p:cNvPr id="16" name="文本框 8">
              <a:extLst>
                <a:ext uri="{FF2B5EF4-FFF2-40B4-BE49-F238E27FC236}">
                  <a16:creationId xmlns="" xmlns:a16="http://schemas.microsoft.com/office/drawing/2014/main" id="{36C741A5-D3BB-43DB-B954-F6ED478D332C}"/>
                </a:ext>
              </a:extLst>
            </p:cNvPr>
            <p:cNvSpPr txBox="1"/>
            <p:nvPr/>
          </p:nvSpPr>
          <p:spPr>
            <a:xfrm>
              <a:off x="3240352" y="3278708"/>
              <a:ext cx="60220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偶</a:t>
              </a:r>
            </a:p>
          </p:txBody>
        </p:sp>
        <p:sp>
          <p:nvSpPr>
            <p:cNvPr id="17" name="文本框 9">
              <a:extLst>
                <a:ext uri="{FF2B5EF4-FFF2-40B4-BE49-F238E27FC236}">
                  <a16:creationId xmlns="" xmlns:a16="http://schemas.microsoft.com/office/drawing/2014/main" id="{A618589C-99C6-460A-AE85-62D15541E209}"/>
                </a:ext>
              </a:extLst>
            </p:cNvPr>
            <p:cNvSpPr txBox="1"/>
            <p:nvPr/>
          </p:nvSpPr>
          <p:spPr>
            <a:xfrm>
              <a:off x="3241828" y="4265115"/>
              <a:ext cx="60220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奇</a:t>
              </a:r>
            </a:p>
          </p:txBody>
        </p:sp>
        <p:sp>
          <p:nvSpPr>
            <p:cNvPr id="18" name="文本框 11">
              <a:extLst>
                <a:ext uri="{FF2B5EF4-FFF2-40B4-BE49-F238E27FC236}">
                  <a16:creationId xmlns="" xmlns:a16="http://schemas.microsoft.com/office/drawing/2014/main" id="{F56AD545-BE17-4132-AF49-9E650A424EEB}"/>
                </a:ext>
              </a:extLst>
            </p:cNvPr>
            <p:cNvSpPr txBox="1"/>
            <p:nvPr/>
          </p:nvSpPr>
          <p:spPr>
            <a:xfrm>
              <a:off x="3240351" y="2235790"/>
              <a:ext cx="60220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奇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218366" y="650129"/>
            <a:ext cx="35462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性质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：波函数宇称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667807" y="48401"/>
            <a:ext cx="2647353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二、性质讨论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="" xmlns:a16="http://schemas.microsoft.com/office/drawing/2014/main" id="{61DD7DDC-DB61-4829-8F3D-E29EE18B96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728642"/>
              </p:ext>
            </p:extLst>
          </p:nvPr>
        </p:nvGraphicFramePr>
        <p:xfrm>
          <a:off x="1447062" y="1261784"/>
          <a:ext cx="5505035" cy="85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5" imgW="2527200" imgH="393480" progId="Equation.DSMT4">
                  <p:embed/>
                </p:oleObj>
              </mc:Choice>
              <mc:Fallback>
                <p:oleObj name="Equation" r:id="rId5" imgW="252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062" y="1261784"/>
                        <a:ext cx="5505035" cy="851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7327" y="2166937"/>
                <a:ext cx="447036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奇宇称：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27" y="2166937"/>
                <a:ext cx="4470365" cy="954107"/>
              </a:xfrm>
              <a:prstGeom prst="rect">
                <a:avLst/>
              </a:prstGeom>
              <a:blipFill>
                <a:blip r:embed="rId7"/>
                <a:stretch>
                  <a:fillRect l="-2865" t="-7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2">
                <a:extLst>
                  <a:ext uri="{FF2B5EF4-FFF2-40B4-BE49-F238E27FC236}">
                    <a16:creationId xmlns="" xmlns:a16="http://schemas.microsoft.com/office/drawing/2014/main" id="{BB8958A5-4E47-44CD-BD71-8D3822707245}"/>
                  </a:ext>
                </a:extLst>
              </p:cNvPr>
              <p:cNvSpPr txBox="1"/>
              <p:nvPr/>
            </p:nvSpPr>
            <p:spPr>
              <a:xfrm>
                <a:off x="358860" y="3574407"/>
                <a:ext cx="4291012" cy="13849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则定态波函数具有确定的宇称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奇宇称或者偶宇称。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2">
                <a:extLst>
                  <a:ext uri="{FF2B5EF4-FFF2-40B4-BE49-F238E27FC236}">
                    <a16:creationId xmlns:a16="http://schemas.microsoft.com/office/drawing/2014/main" id="{BB8958A5-4E47-44CD-BD71-8D3822707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60" y="3574407"/>
                <a:ext cx="4291012" cy="1384995"/>
              </a:xfrm>
              <a:prstGeom prst="rect">
                <a:avLst/>
              </a:prstGeom>
              <a:blipFill>
                <a:blip r:embed="rId8"/>
                <a:stretch>
                  <a:fillRect l="-2833" t="-4783" r="-2266" b="-1043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7327" y="2929379"/>
                <a:ext cx="38723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偶宇称：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27" y="2929379"/>
                <a:ext cx="3872342" cy="523220"/>
              </a:xfrm>
              <a:prstGeom prst="rect">
                <a:avLst/>
              </a:prstGeom>
              <a:blipFill>
                <a:blip r:embed="rId9"/>
                <a:stretch>
                  <a:fillRect l="-3307" t="-17647" b="-2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6509" y="5081210"/>
                <a:ext cx="4572000" cy="138499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本征函数的这种确定奇偶性是由势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(−</m:t>
                    </m:r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对称性决定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的。</a:t>
                </a:r>
                <a:endPara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09" y="5081210"/>
                <a:ext cx="4572000" cy="1384995"/>
              </a:xfrm>
              <a:prstGeom prst="rect">
                <a:avLst/>
              </a:prstGeom>
              <a:blipFill>
                <a:blip r:embed="rId10"/>
                <a:stretch>
                  <a:fillRect l="-2660" t="-4367" r="-1729" b="-109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6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20556" y="38196"/>
            <a:ext cx="2695887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二、性质讨论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8574" y="2283366"/>
                <a:ext cx="3775393" cy="1402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设定态薛定谔方程为：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4" y="2283366"/>
                <a:ext cx="3775393" cy="1402307"/>
              </a:xfrm>
              <a:prstGeom prst="rect">
                <a:avLst/>
              </a:prstGeom>
              <a:blipFill rotWithShape="0">
                <a:blip r:embed="rId2"/>
                <a:stretch>
                  <a:fillRect l="-3226" r="-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20556" y="3797865"/>
                <a:ext cx="6975807" cy="1402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换元：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6" y="3797865"/>
                <a:ext cx="6975807" cy="1402307"/>
              </a:xfrm>
              <a:prstGeom prst="rect">
                <a:avLst/>
              </a:prstGeom>
              <a:blipFill rotWithShape="0">
                <a:blip r:embed="rId3"/>
                <a:stretch>
                  <a:fillRect l="-1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10332" y="783422"/>
            <a:ext cx="8178558" cy="1508267"/>
            <a:chOff x="210332" y="783422"/>
            <a:chExt cx="8178558" cy="1508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12">
                  <a:extLst>
                    <a:ext uri="{FF2B5EF4-FFF2-40B4-BE49-F238E27FC236}">
                      <a16:creationId xmlns="" xmlns:a16="http://schemas.microsoft.com/office/drawing/2014/main" id="{BB8958A5-4E47-44CD-BD71-8D3822707245}"/>
                    </a:ext>
                  </a:extLst>
                </p:cNvPr>
                <p:cNvSpPr txBox="1"/>
                <p:nvPr/>
              </p:nvSpPr>
              <p:spPr>
                <a:xfrm>
                  <a:off x="210332" y="783422"/>
                  <a:ext cx="8178558" cy="5232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证明：如</a:t>
                  </a:r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果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en-US" altLang="zh-CN" sz="28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则哈密顿算符满足：</a:t>
                  </a:r>
                  <a:endPara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" name="文本框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B8958A5-4E47-44CD-BD71-8D38227072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32" y="783422"/>
                  <a:ext cx="817855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66" t="-15294" b="-3058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1629196" y="1334760"/>
                  <a:ext cx="5769913" cy="9569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196" y="1334760"/>
                  <a:ext cx="5769913" cy="9569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0556" y="5092115"/>
                <a:ext cx="8098150" cy="1402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同是体系能量为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的本征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态。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6" y="5092115"/>
                <a:ext cx="8098150" cy="1402307"/>
              </a:xfrm>
              <a:prstGeom prst="rect">
                <a:avLst/>
              </a:prstGeom>
              <a:blipFill rotWithShape="0">
                <a:blip r:embed="rId6"/>
                <a:stretch>
                  <a:fillRect l="-150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25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7472" y="974356"/>
                <a:ext cx="8161506" cy="4371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/>
                  <a:t>（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）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表示同一个态（如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对应的本征态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非简并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，即只有一个本征态）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baseline="30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800" b="0" dirty="0" smtClean="0"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baseline="30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baseline="30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定态波函数具有确定宇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称。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72" y="974356"/>
                <a:ext cx="8161506" cy="4371453"/>
              </a:xfrm>
              <a:prstGeom prst="rect">
                <a:avLst/>
              </a:prstGeom>
              <a:blipFill rotWithShape="0">
                <a:blip r:embed="rId3"/>
                <a:stretch>
                  <a:fillRect l="-1494" r="-896" b="-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47472" y="68930"/>
            <a:ext cx="2695887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二、性质讨论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0468" y="799258"/>
                <a:ext cx="8346332" cy="5218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/>
                  <a:t>（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）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表示不同的态（如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对应的本征态有简并，即有多个本征态），构造本征函数：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baseline="30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baseline="30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也是体系本征态，其中</a:t>
                </a:r>
                <a:endParaRPr lang="en-US" altLang="zh-CN" sz="2800" baseline="30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baseline="30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zh-CN" altLang="en-US" sz="2800" dirty="0" smtClean="0"/>
                  <a:t>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具有确定的宇称。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8" y="799258"/>
                <a:ext cx="8346332" cy="5218352"/>
              </a:xfrm>
              <a:prstGeom prst="rect">
                <a:avLst/>
              </a:prstGeom>
              <a:blipFill rotWithShape="0">
                <a:blip r:embed="rId2"/>
                <a:stretch>
                  <a:fillRect l="-1534" b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39976" y="68930"/>
            <a:ext cx="2695887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二、性质讨论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029" y="913854"/>
            <a:ext cx="8205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一维无限深方势阱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宽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度为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a,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求处于基态的粒子的动量分布。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4"/>
              <p:cNvSpPr/>
              <p:nvPr/>
            </p:nvSpPr>
            <p:spPr>
              <a:xfrm>
                <a:off x="1108320" y="2055713"/>
                <a:ext cx="5719386" cy="1625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20" y="2055713"/>
                <a:ext cx="5719386" cy="16259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60342" y="48719"/>
            <a:ext cx="3999393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三、例题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44973" y="4038388"/>
                <a:ext cx="4646080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600" i="1" baseline="30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600" dirty="0" smtClean="0"/>
                  <a:t>, 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973" y="4038388"/>
                <a:ext cx="4646080" cy="843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/>
              <p:nvPr/>
            </p:nvSpPr>
            <p:spPr>
              <a:xfrm>
                <a:off x="758280" y="5169416"/>
                <a:ext cx="46802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通解为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80" y="5169416"/>
                <a:ext cx="4680256" cy="523220"/>
              </a:xfrm>
              <a:prstGeom prst="rect">
                <a:avLst/>
              </a:prstGeom>
              <a:blipFill>
                <a:blip r:embed="rId4"/>
                <a:stretch>
                  <a:fillRect l="-2604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20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7"/>
              <p:cNvSpPr/>
              <p:nvPr/>
            </p:nvSpPr>
            <p:spPr>
              <a:xfrm>
                <a:off x="380593" y="837475"/>
                <a:ext cx="69133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由边界条件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得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93" y="837475"/>
                <a:ext cx="6913303" cy="523220"/>
              </a:xfrm>
              <a:prstGeom prst="rect">
                <a:avLst/>
              </a:prstGeom>
              <a:blipFill>
                <a:blip r:embed="rId2"/>
                <a:stretch>
                  <a:fillRect l="-1762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7"/>
              <p:cNvSpPr/>
              <p:nvPr/>
            </p:nvSpPr>
            <p:spPr>
              <a:xfrm>
                <a:off x="639010" y="1576283"/>
                <a:ext cx="53566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可取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，则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0" y="1576283"/>
                <a:ext cx="53566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/>
              <p:nvPr/>
            </p:nvSpPr>
            <p:spPr>
              <a:xfrm>
                <a:off x="271262" y="2630292"/>
                <a:ext cx="70067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由边界条件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𝑘𝑎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2" y="2630292"/>
                <a:ext cx="7006726" cy="523220"/>
              </a:xfrm>
              <a:prstGeom prst="rect">
                <a:avLst/>
              </a:prstGeom>
              <a:blipFill>
                <a:blip r:embed="rId4"/>
                <a:stretch>
                  <a:fillRect l="-1739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1419" y="3445497"/>
                <a:ext cx="8165503" cy="2695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60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altLang="zh-CN" sz="26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600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zh-CN" altLang="en-US" sz="26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 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(n=1, 2,...)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n=0,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得零解，无意义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𝑘𝑥</m:t>
                        </m:r>
                      </m:e>
                    </m:d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是奇函数，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等于负整数的解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等于正整数的解差一负号，为非独立解，不取。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19" y="3445497"/>
                <a:ext cx="8165503" cy="2695931"/>
              </a:xfrm>
              <a:prstGeom prst="rect">
                <a:avLst/>
              </a:prstGeom>
              <a:blipFill rotWithShape="0">
                <a:blip r:embed="rId5"/>
                <a:stretch>
                  <a:fillRect l="-1343" r="-373" b="-1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20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78079" y="1139661"/>
            <a:ext cx="7124906" cy="1943802"/>
            <a:chOff x="678080" y="957808"/>
            <a:chExt cx="7124906" cy="1943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78080" y="957808"/>
                  <a:ext cx="7124906" cy="1943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ad>
                          <m:radPr>
                            <m:degHide m:val="on"/>
                            <m:ctrlP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rad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, 0&lt;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oMath>
                    </m:oMathPara>
                  </a14:m>
                  <a:endParaRPr lang="en-US" altLang="zh-CN" sz="2800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800" dirty="0"/>
                    <a:t> </a:t>
                  </a:r>
                  <a:r>
                    <a:rPr lang="en-US" altLang="zh-CN" sz="2800" dirty="0" smtClean="0"/>
                    <a:t>                                  0,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a14:m>
                  <a:endParaRPr lang="en-US" altLang="zh-CN" sz="28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080" y="957808"/>
                  <a:ext cx="7124906" cy="1943802"/>
                </a:xfrm>
                <a:prstGeom prst="rect">
                  <a:avLst/>
                </a:prstGeom>
                <a:blipFill>
                  <a:blip r:embed="rId2"/>
                  <a:stretch>
                    <a:fillRect b="-81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21"/>
            <p:cNvSpPr/>
            <p:nvPr/>
          </p:nvSpPr>
          <p:spPr>
            <a:xfrm>
              <a:off x="3044511" y="1321515"/>
              <a:ext cx="192523" cy="121638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0"/>
              <p:cNvSpPr/>
              <p:nvPr/>
            </p:nvSpPr>
            <p:spPr>
              <a:xfrm>
                <a:off x="1435586" y="4155503"/>
                <a:ext cx="6895477" cy="956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 baseline="-25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86" y="4155503"/>
                <a:ext cx="6895477" cy="9568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98174" y="647218"/>
            <a:ext cx="8520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定态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薛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谔方程的解（本征波函数，也叫能量本征函数）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4071" y="353227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能量</a:t>
            </a:r>
            <a:endParaRPr lang="zh-CN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/>
              <p:nvPr/>
            </p:nvSpPr>
            <p:spPr>
              <a:xfrm>
                <a:off x="782854" y="5448154"/>
                <a:ext cx="5292024" cy="96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基态波函数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zh-CN" altLang="en-US" sz="28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1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54" y="5448154"/>
                <a:ext cx="5292024" cy="969176"/>
              </a:xfrm>
              <a:prstGeom prst="rect">
                <a:avLst/>
              </a:prstGeom>
              <a:blipFill>
                <a:blip r:embed="rId4"/>
                <a:stretch>
                  <a:fillRect l="-2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71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89" y="62555"/>
            <a:ext cx="2745675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一、求解过程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Group 18">
            <a:extLst>
              <a:ext uri="{FF2B5EF4-FFF2-40B4-BE49-F238E27FC236}">
                <a16:creationId xmlns="" xmlns:a16="http://schemas.microsoft.com/office/drawing/2014/main" id="{A672BF45-F1C2-4A2A-B915-BC86EFE229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0" y="611720"/>
            <a:ext cx="4752975" cy="3370263"/>
            <a:chOff x="2880" y="7758"/>
            <a:chExt cx="5940" cy="4212"/>
          </a:xfrm>
        </p:grpSpPr>
        <p:sp>
          <p:nvSpPr>
            <p:cNvPr id="17" name="AutoShape 19">
              <a:extLst>
                <a:ext uri="{FF2B5EF4-FFF2-40B4-BE49-F238E27FC236}">
                  <a16:creationId xmlns="" xmlns:a16="http://schemas.microsoft.com/office/drawing/2014/main" id="{FE7DFE3D-19D2-45C7-AC7E-3159A51DA7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" y="7758"/>
              <a:ext cx="5940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="" xmlns:a16="http://schemas.microsoft.com/office/drawing/2014/main" id="{91D5446C-4F6F-4D14-8BB9-26EF73694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11190"/>
              <a:ext cx="50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21">
                  <a:extLst>
                    <a:ext uri="{FF2B5EF4-FFF2-40B4-BE49-F238E27FC236}">
                      <a16:creationId xmlns="" xmlns:a16="http://schemas.microsoft.com/office/drawing/2014/main" id="{68C0AB76-B3D7-48ED-A073-FCF65D33DB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00" y="10878"/>
                  <a:ext cx="361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oMath>
                    </m:oMathPara>
                  </a14:m>
                  <a:endPara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Text Box 21">
                  <a:extLst>
                    <a:ext uri="{FF2B5EF4-FFF2-40B4-BE49-F238E27FC236}">
                      <a16:creationId xmlns:a16="http://schemas.microsoft.com/office/drawing/2014/main" id="{68C0AB76-B3D7-48ED-A073-FCF65D33D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00" y="10878"/>
                  <a:ext cx="361" cy="6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2">
                  <a:extLst>
                    <a:ext uri="{FF2B5EF4-FFF2-40B4-BE49-F238E27FC236}">
                      <a16:creationId xmlns="" xmlns:a16="http://schemas.microsoft.com/office/drawing/2014/main" id="{0ADCE649-084B-4100-8F0D-CCB315ADF4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80" y="11346"/>
                  <a:ext cx="721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oMath>
                    </m:oMathPara>
                  </a14:m>
                  <a:endPara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Text Box 22">
                  <a:extLst>
                    <a:ext uri="{FF2B5EF4-FFF2-40B4-BE49-F238E27FC236}">
                      <a16:creationId xmlns:a16="http://schemas.microsoft.com/office/drawing/2014/main" id="{0ADCE649-084B-4100-8F0D-CCB315ADF4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80" y="11346"/>
                  <a:ext cx="721" cy="62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23">
                  <a:extLst>
                    <a:ext uri="{FF2B5EF4-FFF2-40B4-BE49-F238E27FC236}">
                      <a16:creationId xmlns="" xmlns:a16="http://schemas.microsoft.com/office/drawing/2014/main" id="{C50F3A6B-6382-464B-84B5-CD8E1BB2A2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79" y="11345"/>
                  <a:ext cx="720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oMath>
                    </m:oMathPara>
                  </a14:m>
                  <a:endPara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Text Box 23">
                  <a:extLst>
                    <a:ext uri="{FF2B5EF4-FFF2-40B4-BE49-F238E27FC236}">
                      <a16:creationId xmlns:a16="http://schemas.microsoft.com/office/drawing/2014/main" id="{C50F3A6B-6382-464B-84B5-CD8E1BB2A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79" y="11345"/>
                  <a:ext cx="720" cy="6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24">
                  <a:extLst>
                    <a:ext uri="{FF2B5EF4-FFF2-40B4-BE49-F238E27FC236}">
                      <a16:creationId xmlns="" xmlns:a16="http://schemas.microsoft.com/office/drawing/2014/main" id="{43D7CC20-7252-40F2-8ECF-F2025FA701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00" y="7914"/>
                  <a:ext cx="720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Text Box 24">
                  <a:extLst>
                    <a:ext uri="{FF2B5EF4-FFF2-40B4-BE49-F238E27FC236}">
                      <a16:creationId xmlns:a16="http://schemas.microsoft.com/office/drawing/2014/main" id="{43D7CC20-7252-40F2-8ECF-F2025FA70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00" y="7914"/>
                  <a:ext cx="720" cy="624"/>
                </a:xfrm>
                <a:prstGeom prst="rect">
                  <a:avLst/>
                </a:prstGeom>
                <a:blipFill>
                  <a:blip r:embed="rId12"/>
                  <a:stretch>
                    <a:fillRect r="-38144"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ine 25">
              <a:extLst>
                <a:ext uri="{FF2B5EF4-FFF2-40B4-BE49-F238E27FC236}">
                  <a16:creationId xmlns="" xmlns:a16="http://schemas.microsoft.com/office/drawing/2014/main" id="{586FB59F-B399-49FB-BE34-419FD6A9E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0" y="8070"/>
              <a:ext cx="0" cy="31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n w="38100"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4" name="Line 26">
              <a:extLst>
                <a:ext uri="{FF2B5EF4-FFF2-40B4-BE49-F238E27FC236}">
                  <a16:creationId xmlns="" xmlns:a16="http://schemas.microsoft.com/office/drawing/2014/main" id="{71963E8E-DC12-4F9B-A8CA-8325F5FD7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9170"/>
              <a:ext cx="0" cy="20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5" name="Line 27">
              <a:extLst>
                <a:ext uri="{FF2B5EF4-FFF2-40B4-BE49-F238E27FC236}">
                  <a16:creationId xmlns="" xmlns:a16="http://schemas.microsoft.com/office/drawing/2014/main" id="{F09B0E64-7AA3-4D90-9667-C21B3E01E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0" y="9170"/>
              <a:ext cx="0" cy="20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8">
                  <a:extLst>
                    <a:ext uri="{FF2B5EF4-FFF2-40B4-BE49-F238E27FC236}">
                      <a16:creationId xmlns="" xmlns:a16="http://schemas.microsoft.com/office/drawing/2014/main" id="{FAAE5B6F-E67E-47E8-B1D2-7E0713A8B6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0" y="11346"/>
                  <a:ext cx="720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oMath>
                    </m:oMathPara>
                  </a14:m>
                  <a:endPara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Text Box 28">
                  <a:extLst>
                    <a:ext uri="{FF2B5EF4-FFF2-40B4-BE49-F238E27FC236}">
                      <a16:creationId xmlns:a16="http://schemas.microsoft.com/office/drawing/2014/main" id="{FAAE5B6F-E67E-47E8-B1D2-7E0713A8B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80" y="11346"/>
                  <a:ext cx="720" cy="6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98760" y="4336852"/>
            <a:ext cx="879452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  <a:buClr>
                <a:schemeClr val="accent1"/>
              </a:buClr>
              <a:buSzPct val="70000"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求解薛定谔方程分四步： </a:t>
            </a:r>
          </a:p>
          <a:p>
            <a:pPr>
              <a:lnSpc>
                <a:spcPts val="5000"/>
              </a:lnSpc>
              <a:buClr>
                <a:schemeClr val="accent1"/>
              </a:buClr>
              <a:buSzPct val="70000"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）写出定态薛定谔方程 </a:t>
            </a:r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；（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）针对各个区域讨</a:t>
            </a:r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论；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000"/>
              </a:lnSpc>
              <a:buClr>
                <a:schemeClr val="accent1"/>
              </a:buClr>
              <a:buSzPct val="70000"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）使用波函数标准条件定解 </a:t>
            </a:r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；（</a:t>
            </a:r>
            <a:r>
              <a:rPr kumimoji="1"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）定归一化系</a:t>
            </a:r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数。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2089" y="1013246"/>
                <a:ext cx="3419765" cy="2020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一维无限深方势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阱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m:rPr>
                                <m:nor/>
                              </m:rPr>
                              <a:rPr lang="zh-CN" altLang="en-US" sz="2800" i="1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m:t> 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mr>
                        <m:m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=∞,</m:t>
                            </m:r>
                            <m:r>
                              <m:rPr>
                                <m:nor/>
                              </m:rPr>
                              <a:rPr lang="zh-CN" altLang="en-US" sz="2800" i="1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m:t> 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9" y="1013246"/>
                <a:ext cx="3419765" cy="2020233"/>
              </a:xfrm>
              <a:prstGeom prst="rect">
                <a:avLst/>
              </a:prstGeom>
              <a:blipFill rotWithShape="0">
                <a:blip r:embed="rId14"/>
                <a:stretch>
                  <a:fillRect l="-3743" t="-3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868266" y="407999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维无限深方势阱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2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195" y="696217"/>
            <a:ext cx="7298813" cy="122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基态波函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数可用动量本征函数展开得到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动量分布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（以动量为自变量的波函数）</a:t>
            </a:r>
            <a:endParaRPr lang="zh-CN" altLang="en-US" sz="2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52" y="1920335"/>
            <a:ext cx="10495722" cy="45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60342" y="48719"/>
            <a:ext cx="3999393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三、例题（三维情形）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2645" y="631708"/>
            <a:ext cx="85117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试求边长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三维无限深势阱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中粒子的能级和波函数。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="" xmlns:a16="http://schemas.microsoft.com/office/drawing/2014/main" id="{E0AC80E1-6C21-4F3B-89DC-B2AD4A2B21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818019"/>
              </p:ext>
            </p:extLst>
          </p:nvPr>
        </p:nvGraphicFramePr>
        <p:xfrm>
          <a:off x="355352" y="2065138"/>
          <a:ext cx="86042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4" imgW="3505200" imgH="457200" progId="Equation.DSMT4">
                  <p:embed/>
                </p:oleObj>
              </mc:Choice>
              <mc:Fallback>
                <p:oleObj name="Equation" r:id="rId4" imgW="3505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52" y="2065138"/>
                        <a:ext cx="860425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2628990" y="3385117"/>
            <a:ext cx="4365625" cy="3294062"/>
            <a:chOff x="2443163" y="3132198"/>
            <a:chExt cx="4365625" cy="3294062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F2AB8FEF-2679-4B71-B812-DB68B201C5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43163" y="3132198"/>
              <a:ext cx="4365625" cy="3294062"/>
              <a:chOff x="2160" y="5886"/>
              <a:chExt cx="5580" cy="4212"/>
            </a:xfrm>
          </p:grpSpPr>
          <p:sp>
            <p:nvSpPr>
              <p:cNvPr id="8" name="AutoShape 7">
                <a:extLst>
                  <a:ext uri="{FF2B5EF4-FFF2-40B4-BE49-F238E27FC236}">
                    <a16:creationId xmlns="" xmlns:a16="http://schemas.microsoft.com/office/drawing/2014/main" id="{11B7C914-A94C-4F0E-8E8A-42897AC701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60" y="5886"/>
                <a:ext cx="5580" cy="4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>
                  <a:ea typeface="黑体" panose="02010609060101010101" pitchFamily="49" charset="-122"/>
                </a:endParaRPr>
              </a:p>
            </p:txBody>
          </p:sp>
          <p:sp>
            <p:nvSpPr>
              <p:cNvPr id="9" name="Line 8">
                <a:extLst>
                  <a:ext uri="{FF2B5EF4-FFF2-40B4-BE49-F238E27FC236}">
                    <a16:creationId xmlns="" xmlns:a16="http://schemas.microsoft.com/office/drawing/2014/main" id="{94B06153-F305-4125-B10B-6893BF4AB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8382"/>
                <a:ext cx="3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9">
                <a:extLst>
                  <a:ext uri="{FF2B5EF4-FFF2-40B4-BE49-F238E27FC236}">
                    <a16:creationId xmlns="" xmlns:a16="http://schemas.microsoft.com/office/drawing/2014/main" id="{9D1AA06E-84FC-4475-9483-C9971DC4F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0" y="6042"/>
                <a:ext cx="0" cy="2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0">
                <a:extLst>
                  <a:ext uri="{FF2B5EF4-FFF2-40B4-BE49-F238E27FC236}">
                    <a16:creationId xmlns="" xmlns:a16="http://schemas.microsoft.com/office/drawing/2014/main" id="{06094517-009B-4482-A5D9-CB08B92A1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0" y="8382"/>
                <a:ext cx="1080" cy="14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1">
                <a:extLst>
                  <a:ext uri="{FF2B5EF4-FFF2-40B4-BE49-F238E27FC236}">
                    <a16:creationId xmlns="" xmlns:a16="http://schemas.microsoft.com/office/drawing/2014/main" id="{189ABBD3-0068-41F7-B7A7-D01611690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9318"/>
                <a:ext cx="21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="" xmlns:a16="http://schemas.microsoft.com/office/drawing/2014/main" id="{5EB70654-EDD7-4F50-80B6-7D76FF9EC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80" y="8382"/>
                <a:ext cx="54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3">
                <a:extLst>
                  <a:ext uri="{FF2B5EF4-FFF2-40B4-BE49-F238E27FC236}">
                    <a16:creationId xmlns="" xmlns:a16="http://schemas.microsoft.com/office/drawing/2014/main" id="{DFE92CFF-FC6C-4172-817E-9D9131734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0" y="7290"/>
                <a:ext cx="72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="" xmlns:a16="http://schemas.microsoft.com/office/drawing/2014/main" id="{AC09722C-5CB4-4C7D-8C47-32D2E605CF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8226"/>
                <a:ext cx="21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5">
                <a:extLst>
                  <a:ext uri="{FF2B5EF4-FFF2-40B4-BE49-F238E27FC236}">
                    <a16:creationId xmlns="" xmlns:a16="http://schemas.microsoft.com/office/drawing/2014/main" id="{33AF3916-5D03-429D-93C7-DF170D7DF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8226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6">
                <a:extLst>
                  <a:ext uri="{FF2B5EF4-FFF2-40B4-BE49-F238E27FC236}">
                    <a16:creationId xmlns="" xmlns:a16="http://schemas.microsoft.com/office/drawing/2014/main" id="{C7C779AF-C254-4DC2-BE7A-FB1C6CA8E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80" y="8226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7">
                <a:extLst>
                  <a:ext uri="{FF2B5EF4-FFF2-40B4-BE49-F238E27FC236}">
                    <a16:creationId xmlns="" xmlns:a16="http://schemas.microsoft.com/office/drawing/2014/main" id="{E99437EC-9739-4D52-A28C-C11CA2613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7290"/>
                <a:ext cx="19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8">
                <a:extLst>
                  <a:ext uri="{FF2B5EF4-FFF2-40B4-BE49-F238E27FC236}">
                    <a16:creationId xmlns="" xmlns:a16="http://schemas.microsoft.com/office/drawing/2014/main" id="{121C93F4-1BD5-47C8-949A-321D56DE3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80" y="7290"/>
                <a:ext cx="54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="" xmlns:a16="http://schemas.microsoft.com/office/drawing/2014/main" id="{5EC4341A-D96F-45DA-86FA-B2B7D8984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0" y="7290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Text Box 20">
                <a:extLst>
                  <a:ext uri="{FF2B5EF4-FFF2-40B4-BE49-F238E27FC236}">
                    <a16:creationId xmlns="" xmlns:a16="http://schemas.microsoft.com/office/drawing/2014/main" id="{3C9A9D0B-E840-419B-8109-C2B802AD9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9474"/>
                <a:ext cx="720" cy="6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X</a:t>
                </a:r>
                <a:endParaRPr lang="en-US" altLang="zh-CN" sz="2400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Text Box 21">
                <a:extLst>
                  <a:ext uri="{FF2B5EF4-FFF2-40B4-BE49-F238E27FC236}">
                    <a16:creationId xmlns="" xmlns:a16="http://schemas.microsoft.com/office/drawing/2014/main" id="{07BC210D-FF82-447C-8321-1F85DC598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0" y="7914"/>
                <a:ext cx="720" cy="6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Y</a:t>
                </a:r>
                <a:endParaRPr lang="en-US" altLang="zh-CN" sz="2400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Text Box 22">
                <a:extLst>
                  <a:ext uri="{FF2B5EF4-FFF2-40B4-BE49-F238E27FC236}">
                    <a16:creationId xmlns="" xmlns:a16="http://schemas.microsoft.com/office/drawing/2014/main" id="{16501F0C-8041-4FFF-BEF9-073A01918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5886"/>
                <a:ext cx="720" cy="62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Z</a:t>
                </a:r>
                <a:endParaRPr lang="en-US" altLang="zh-CN" sz="2400" dirty="0"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5475989" y="5055495"/>
              <a:ext cx="4066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/>
                <a:t>b</a:t>
              </a:r>
              <a:endParaRPr lang="zh-CN" alt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66474" y="5702040"/>
              <a:ext cx="4066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CN" alt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08132" y="3784713"/>
              <a:ext cx="4066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/>
                <a:t>c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82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657538" y="52583"/>
            <a:ext cx="3999393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三、例题（三维情形）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="" xmlns:a16="http://schemas.microsoft.com/office/drawing/2014/main" id="{6B5E3401-EFA6-4B35-9571-3B4EABB0B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214398"/>
              </p:ext>
            </p:extLst>
          </p:nvPr>
        </p:nvGraphicFramePr>
        <p:xfrm>
          <a:off x="1868488" y="1957388"/>
          <a:ext cx="507047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Equation" r:id="rId3" imgW="2031840" imgH="457200" progId="Equation.3">
                  <p:embed/>
                </p:oleObj>
              </mc:Choice>
              <mc:Fallback>
                <p:oleObj name="Equation" r:id="rId3" imgW="2031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1957388"/>
                        <a:ext cx="5070475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="" xmlns:a16="http://schemas.microsoft.com/office/drawing/2014/main" id="{E41C80C0-4430-4B80-B90F-FC6DF4F35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475323"/>
              </p:ext>
            </p:extLst>
          </p:nvPr>
        </p:nvGraphicFramePr>
        <p:xfrm>
          <a:off x="1084263" y="3627371"/>
          <a:ext cx="4207584" cy="50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" name="公式" r:id="rId5" imgW="1676400" imgH="203200" progId="Equation.3">
                  <p:embed/>
                </p:oleObj>
              </mc:Choice>
              <mc:Fallback>
                <p:oleObj name="公式" r:id="rId5" imgW="1676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3627371"/>
                        <a:ext cx="4207584" cy="502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="" xmlns:a16="http://schemas.microsoft.com/office/drawing/2014/main" id="{21C505B5-5EE2-47A8-837C-512F7ABA2A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991649"/>
              </p:ext>
            </p:extLst>
          </p:nvPr>
        </p:nvGraphicFramePr>
        <p:xfrm>
          <a:off x="184150" y="4581525"/>
          <a:ext cx="8945563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Equation" r:id="rId7" imgW="4051080" imgH="685800" progId="Equation.3">
                  <p:embed/>
                </p:oleObj>
              </mc:Choice>
              <mc:Fallback>
                <p:oleObj name="Equation" r:id="rId7" imgW="40510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4581525"/>
                        <a:ext cx="8945563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="" xmlns:a16="http://schemas.microsoft.com/office/drawing/2014/main" id="{4D425355-A00B-437D-A629-2E36EC771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4" y="1326272"/>
            <a:ext cx="269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定态薛定谔方程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639E1B04-2C7C-4EAE-B7D3-980892A7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02038"/>
            <a:ext cx="5445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D314E42B-34B4-43EE-93AF-3879D33C6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598863"/>
            <a:ext cx="25193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代入方程，得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0">
                <a:extLst>
                  <a:ext uri="{FF2B5EF4-FFF2-40B4-BE49-F238E27FC236}">
                    <a16:creationId xmlns="" xmlns:a16="http://schemas.microsoft.com/office/drawing/2014/main" id="{156BAA1A-8282-4E7F-84A4-597BC59E3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400" y="654377"/>
                <a:ext cx="32576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>
                    <a:ea typeface="黑体" panose="02010609060101010101" pitchFamily="49" charset="-122"/>
                  </a:rPr>
                  <a:t>解：在势阱中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endParaRPr lang="en-US" altLang="zh-CN" sz="2800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56BAA1A-8282-4E7F-84A4-597BC59E3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400" y="654377"/>
                <a:ext cx="3257623" cy="523220"/>
              </a:xfrm>
              <a:prstGeom prst="rect">
                <a:avLst/>
              </a:prstGeom>
              <a:blipFill>
                <a:blip r:embed="rId13"/>
                <a:stretch>
                  <a:fillRect l="-3933" t="-15116" b="-290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2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50382" y="72539"/>
            <a:ext cx="3999393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三、例题（三维情形）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8">
            <a:extLst>
              <a:ext uri="{FF2B5EF4-FFF2-40B4-BE49-F238E27FC236}">
                <a16:creationId xmlns="" xmlns:a16="http://schemas.microsoft.com/office/drawing/2014/main" id="{2BB7DC5C-D629-4253-A09F-36C929D51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49991"/>
              </p:ext>
            </p:extLst>
          </p:nvPr>
        </p:nvGraphicFramePr>
        <p:xfrm>
          <a:off x="3613150" y="800894"/>
          <a:ext cx="23939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7" name="公式" r:id="rId3" imgW="939392" imgH="203112" progId="Equation.3">
                  <p:embed/>
                </p:oleObj>
              </mc:Choice>
              <mc:Fallback>
                <p:oleObj name="公式" r:id="rId3" imgW="93939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800894"/>
                        <a:ext cx="23939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="" xmlns:a16="http://schemas.microsoft.com/office/drawing/2014/main" id="{CAEF3E53-11D0-4D58-A30A-F77B813A7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20288"/>
              </p:ext>
            </p:extLst>
          </p:nvPr>
        </p:nvGraphicFramePr>
        <p:xfrm>
          <a:off x="122238" y="1628775"/>
          <a:ext cx="885507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8" name="Equation" r:id="rId5" imgW="3479760" imgH="457200" progId="Equation.3">
                  <p:embed/>
                </p:oleObj>
              </mc:Choice>
              <mc:Fallback>
                <p:oleObj name="Equation" r:id="rId5" imgW="3479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1628775"/>
                        <a:ext cx="8855075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="" xmlns:a16="http://schemas.microsoft.com/office/drawing/2014/main" id="{DED0680E-9EB5-487B-A76F-6401C0BD9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154846"/>
              </p:ext>
            </p:extLst>
          </p:nvPr>
        </p:nvGraphicFramePr>
        <p:xfrm>
          <a:off x="2181225" y="2924175"/>
          <a:ext cx="43513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" name="Equation" r:id="rId7" imgW="1562040" imgH="444240" progId="Equation.3">
                  <p:embed/>
                </p:oleObj>
              </mc:Choice>
              <mc:Fallback>
                <p:oleObj name="Equation" r:id="rId7" imgW="1562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2924175"/>
                        <a:ext cx="4351338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="" xmlns:a16="http://schemas.microsoft.com/office/drawing/2014/main" id="{52CD15C7-9D4E-43E3-8E44-DCEB9DB0E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28992"/>
              </p:ext>
            </p:extLst>
          </p:nvPr>
        </p:nvGraphicFramePr>
        <p:xfrm>
          <a:off x="2181225" y="4149725"/>
          <a:ext cx="41910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0" name="Equation" r:id="rId9" imgW="1511280" imgH="457200" progId="Equation.3">
                  <p:embed/>
                </p:oleObj>
              </mc:Choice>
              <mc:Fallback>
                <p:oleObj name="Equation" r:id="rId9" imgW="1511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4149725"/>
                        <a:ext cx="41910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="" xmlns:a16="http://schemas.microsoft.com/office/drawing/2014/main" id="{20433F6F-3E8E-4008-99F4-51A75E7C2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059952"/>
              </p:ext>
            </p:extLst>
          </p:nvPr>
        </p:nvGraphicFramePr>
        <p:xfrm>
          <a:off x="2181225" y="5445125"/>
          <a:ext cx="41608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1" name="Equation" r:id="rId11" imgW="1498320" imgH="444240" progId="Equation.3">
                  <p:embed/>
                </p:oleObj>
              </mc:Choice>
              <mc:Fallback>
                <p:oleObj name="Equation" r:id="rId11" imgW="1498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445125"/>
                        <a:ext cx="4160838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3C927729-B8B9-4E14-8E20-AD5B3530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744538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方程两边同时除以</a:t>
            </a:r>
            <a:endParaRPr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="" xmlns:a16="http://schemas.microsoft.com/office/drawing/2014/main" id="{53A2C6F6-BD6D-4AA5-B610-C3D49C4FB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7" y="744537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，得</a:t>
            </a:r>
            <a:endParaRPr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="" xmlns:a16="http://schemas.microsoft.com/office/drawing/2014/main" id="{329F67B1-52E8-42D7-B4FA-732AEC94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13113"/>
            <a:ext cx="9032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</a:t>
            </a:r>
            <a:endParaRPr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8">
            <a:extLst>
              <a:ext uri="{FF2B5EF4-FFF2-40B4-BE49-F238E27FC236}">
                <a16:creationId xmlns="" xmlns:a16="http://schemas.microsoft.com/office/drawing/2014/main" id="{F73E2FFC-78E4-44A9-A4E3-5F4D02F87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06399"/>
              </p:ext>
            </p:extLst>
          </p:nvPr>
        </p:nvGraphicFramePr>
        <p:xfrm>
          <a:off x="1908175" y="755650"/>
          <a:ext cx="16160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1" name="公式" r:id="rId3" imgW="660113" imgH="241195" progId="Equation.3">
                  <p:embed/>
                </p:oleObj>
              </mc:Choice>
              <mc:Fallback>
                <p:oleObj name="公式" r:id="rId3" imgW="66011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755650"/>
                        <a:ext cx="16160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3F68FB43-BAF6-4687-B33F-9E2092A83C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78039"/>
              </p:ext>
            </p:extLst>
          </p:nvPr>
        </p:nvGraphicFramePr>
        <p:xfrm>
          <a:off x="1476375" y="1690688"/>
          <a:ext cx="27178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2" name="公式" r:id="rId5" imgW="1104900" imgH="241300" progId="Equation.3">
                  <p:embed/>
                </p:oleObj>
              </mc:Choice>
              <mc:Fallback>
                <p:oleObj name="公式" r:id="rId5" imgW="1104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90688"/>
                        <a:ext cx="27178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="" xmlns:a16="http://schemas.microsoft.com/office/drawing/2014/main" id="{A6B31F95-BA0D-4DAC-98FC-85D7E43D2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3244"/>
              </p:ext>
            </p:extLst>
          </p:nvPr>
        </p:nvGraphicFramePr>
        <p:xfrm>
          <a:off x="1792288" y="3130550"/>
          <a:ext cx="397037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3" name="公式" r:id="rId7" imgW="1409088" imgH="444307" progId="Equation.3">
                  <p:embed/>
                </p:oleObj>
              </mc:Choice>
              <mc:Fallback>
                <p:oleObj name="公式" r:id="rId7" imgW="140908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3130550"/>
                        <a:ext cx="3970373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="" xmlns:a16="http://schemas.microsoft.com/office/drawing/2014/main" id="{78AF7056-138B-421C-A003-210640A64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325487"/>
              </p:ext>
            </p:extLst>
          </p:nvPr>
        </p:nvGraphicFramePr>
        <p:xfrm>
          <a:off x="1835150" y="4230688"/>
          <a:ext cx="394308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4" name="公式" r:id="rId9" imgW="1396394" imgH="444307" progId="Equation.3">
                  <p:embed/>
                </p:oleObj>
              </mc:Choice>
              <mc:Fallback>
                <p:oleObj name="公式" r:id="rId9" imgW="139639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30688"/>
                        <a:ext cx="394308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="" xmlns:a16="http://schemas.microsoft.com/office/drawing/2014/main" id="{78923164-A0FC-4236-B726-8D31BF328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835387"/>
              </p:ext>
            </p:extLst>
          </p:nvPr>
        </p:nvGraphicFramePr>
        <p:xfrm>
          <a:off x="1835149" y="5334000"/>
          <a:ext cx="3837543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5" name="公式" r:id="rId11" imgW="1358310" imgH="444307" progId="Equation.3">
                  <p:embed/>
                </p:oleObj>
              </mc:Choice>
              <mc:Fallback>
                <p:oleObj name="公式" r:id="rId11" imgW="135831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49" y="5334000"/>
                        <a:ext cx="3837543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0E21AE7-8FD4-4522-8AFD-846C1CE6B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711200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式中，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CBD4332-7BBD-4B2E-B26F-712B95F06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711200"/>
            <a:ext cx="2519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是常数，且有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E6B092E-6E14-4A65-A4D2-39476806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520950"/>
            <a:ext cx="48529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一维无限深势阱方程及波函数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677622" y="56663"/>
            <a:ext cx="3999393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三、例题（三维情形）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>
            <a:extLst>
              <a:ext uri="{FF2B5EF4-FFF2-40B4-BE49-F238E27FC236}">
                <a16:creationId xmlns="" xmlns:a16="http://schemas.microsoft.com/office/drawing/2014/main" id="{9DC196EF-6055-493B-A062-6671E987A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262768"/>
              </p:ext>
            </p:extLst>
          </p:nvPr>
        </p:nvGraphicFramePr>
        <p:xfrm>
          <a:off x="395288" y="1644307"/>
          <a:ext cx="8593069" cy="162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" name="公式" r:id="rId3" imgW="2781300" imgH="660400" progId="Equation.3">
                  <p:embed/>
                </p:oleObj>
              </mc:Choice>
              <mc:Fallback>
                <p:oleObj name="公式" r:id="rId3" imgW="2781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44307"/>
                        <a:ext cx="8593069" cy="1621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="" xmlns:a16="http://schemas.microsoft.com/office/drawing/2014/main" id="{333286B9-0185-42B6-A7BF-70718A3F57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402631"/>
              </p:ext>
            </p:extLst>
          </p:nvPr>
        </p:nvGraphicFramePr>
        <p:xfrm>
          <a:off x="827088" y="4681538"/>
          <a:ext cx="36671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Equation" r:id="rId5" imgW="1473120" imgH="685800" progId="Equation.3">
                  <p:embed/>
                </p:oleObj>
              </mc:Choice>
              <mc:Fallback>
                <p:oleObj name="Equation" r:id="rId5" imgW="14731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81538"/>
                        <a:ext cx="36671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="" xmlns:a16="http://schemas.microsoft.com/office/drawing/2014/main" id="{D2848AC2-1CD0-4E32-B84F-F944C053E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297014"/>
              </p:ext>
            </p:extLst>
          </p:nvPr>
        </p:nvGraphicFramePr>
        <p:xfrm>
          <a:off x="6002338" y="5113338"/>
          <a:ext cx="130651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公式" r:id="rId7" imgW="583947" imgH="241195" progId="Equation.3">
                  <p:embed/>
                </p:oleObj>
              </mc:Choice>
              <mc:Fallback>
                <p:oleObj name="公式" r:id="rId7" imgW="58394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5113338"/>
                        <a:ext cx="130651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1F0BC776-2A1B-4032-B004-D90537A3A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11527"/>
            <a:ext cx="2518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zh-CN" altLang="en-US" sz="28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波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函数为 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9399E849-6800-4132-A3AE-F548EBB05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962400"/>
            <a:ext cx="9032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能量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07B76BFA-2755-4D61-A07F-F620B2CB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113338"/>
            <a:ext cx="903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050F7570-1ACC-45B1-9839-F54F00E54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5113337"/>
            <a:ext cx="19796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为正整数。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39750" y="27880"/>
            <a:ext cx="3999393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三、例题（三维情形）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29" y="548174"/>
            <a:ext cx="7601974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一 求解过程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000"/>
              </a:lnSpc>
              <a:buClr>
                <a:schemeClr val="accent1"/>
              </a:buClr>
              <a:buSzPct val="70000"/>
              <a:buNone/>
            </a:pPr>
            <a:r>
              <a:rPr kumimoji="1"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）写出定态薛定谔方程   </a:t>
            </a:r>
            <a:endParaRPr kumimoji="1"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000"/>
              </a:lnSpc>
              <a:buClr>
                <a:schemeClr val="accent1"/>
              </a:buClr>
              <a:buSzPct val="70000"/>
              <a:buNone/>
            </a:pPr>
            <a:r>
              <a:rPr kumimoji="1"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）针对各个区域讨论</a:t>
            </a:r>
          </a:p>
          <a:p>
            <a:pPr>
              <a:lnSpc>
                <a:spcPts val="5000"/>
              </a:lnSpc>
              <a:buClr>
                <a:schemeClr val="accent1"/>
              </a:buClr>
              <a:buSzPct val="70000"/>
              <a:buNone/>
            </a:pPr>
            <a:r>
              <a:rPr kumimoji="1"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）使用波函数标准条件定解 </a:t>
            </a:r>
            <a:endParaRPr kumimoji="1"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000"/>
              </a:lnSpc>
              <a:buClr>
                <a:schemeClr val="accent1"/>
              </a:buClr>
              <a:buSzPct val="70000"/>
              <a:buNone/>
            </a:pPr>
            <a:r>
              <a:rPr kumimoji="1"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）定归一化系数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二 性质讨论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  束缚态：能量量子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波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函数，概率密度分布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三 例题（三维情形）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  能级，  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波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368326" y="0"/>
            <a:ext cx="1100551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5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368326" y="0"/>
            <a:ext cx="2686159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作业与思考题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118" y="1385533"/>
            <a:ext cx="8775674" cy="432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周世勋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量子力学教程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（第三版）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P39</a:t>
            </a:r>
          </a:p>
          <a:p>
            <a:pPr>
              <a:lnSpc>
                <a:spcPct val="200000"/>
              </a:lnSpc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，习题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，习题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，习题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2.5</a:t>
            </a:r>
          </a:p>
          <a:p>
            <a:pPr>
              <a:lnSpc>
                <a:spcPts val="5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上加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个小问题：处于基态的粒子的动量分布和动量的概率密度。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9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065" y="111034"/>
            <a:ext cx="49808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证明归一化常数与时间无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关。</a:t>
            </a:r>
            <a:endParaRPr lang="zh-CN" alt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" y="543939"/>
            <a:ext cx="8903854" cy="3607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5" y="623673"/>
            <a:ext cx="1016000" cy="456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0" y="1007502"/>
            <a:ext cx="877801" cy="426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1" y="2494431"/>
            <a:ext cx="857244" cy="34697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5721" y="4151206"/>
            <a:ext cx="5609228" cy="8583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中运动，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）粒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子的能级和波函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于基态的粒子的动量分布和动量的概率密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度。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5721" y="5211775"/>
            <a:ext cx="7175399" cy="835342"/>
            <a:chOff x="156409" y="4904661"/>
            <a:chExt cx="7952509" cy="92792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65" y="4904661"/>
              <a:ext cx="7882853" cy="9279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09" y="5055753"/>
              <a:ext cx="1119064" cy="432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127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6792" y="2358188"/>
                <a:ext cx="6534789" cy="733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由波函数有限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:endParaRPr lang="en-US" altLang="zh-CN" sz="2800" dirty="0">
                  <a:highlight>
                    <a:srgbClr val="FFFF00"/>
                  </a:highligh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92" y="2358188"/>
                <a:ext cx="6534789" cy="733534"/>
              </a:xfrm>
              <a:prstGeom prst="rect">
                <a:avLst/>
              </a:prstGeom>
              <a:blipFill rotWithShape="0">
                <a:blip r:embed="rId3"/>
                <a:stretch>
                  <a:fillRect l="-1959" r="-1679" b="-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1647" y="4820456"/>
                <a:ext cx="7655667" cy="1823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由波函数连续性，边界条件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4500"/>
                  </a:lnSpc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47" y="4820456"/>
                <a:ext cx="7655667" cy="1823576"/>
              </a:xfrm>
              <a:prstGeom prst="rect">
                <a:avLst/>
              </a:prstGeom>
              <a:blipFill rotWithShape="0">
                <a:blip r:embed="rId4"/>
                <a:stretch>
                  <a:fillRect l="-1672" t="-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01647" y="73216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定态薛定谔方程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06634" y="1382584"/>
                <a:ext cx="5253426" cy="764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</a:rPr>
                      <m:t>[−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634" y="1382584"/>
                <a:ext cx="5253426" cy="76418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340773" y="3776525"/>
                <a:ext cx="4126001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773" y="3776525"/>
                <a:ext cx="4126001" cy="95692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6792" y="3048051"/>
                <a:ext cx="4326954" cy="733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(2)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92" y="3048051"/>
                <a:ext cx="4326954" cy="733534"/>
              </a:xfrm>
              <a:prstGeom prst="rect">
                <a:avLst/>
              </a:prstGeom>
              <a:blipFill rotWithShape="0">
                <a:blip r:embed="rId18"/>
                <a:stretch>
                  <a:fillRect l="-2958" r="-1831" b="-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739102" y="2463345"/>
                <a:ext cx="16906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102" y="2463345"/>
                <a:ext cx="1690656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89" y="62555"/>
            <a:ext cx="2745675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一、求解过程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0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04" y="57021"/>
            <a:ext cx="2647352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一、求解过程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4399" y="853903"/>
                <a:ext cx="3073214" cy="96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99" y="853903"/>
                <a:ext cx="3073214" cy="969176"/>
              </a:xfrm>
              <a:prstGeom prst="rect">
                <a:avLst/>
              </a:prstGeom>
              <a:blipFill rotWithShape="0">
                <a:blip r:embed="rId3"/>
                <a:stretch>
                  <a:fillRect l="-3968" r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269572" y="825041"/>
                <a:ext cx="3669915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8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572" y="825041"/>
                <a:ext cx="3669915" cy="9569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4399" y="2068565"/>
                <a:ext cx="60197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通解为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𝐵𝑐𝑜𝑠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99" y="2068565"/>
                <a:ext cx="6019789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024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404399" y="2816587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边界条件代入通解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98955" y="4154826"/>
                <a:ext cx="56309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955" y="4154826"/>
                <a:ext cx="563096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10180" y="3388667"/>
                <a:ext cx="6166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180" y="3388667"/>
                <a:ext cx="616636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506258" y="529883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581051" y="5036076"/>
                <a:ext cx="24591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051" y="5036076"/>
                <a:ext cx="2459135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39694" y="5784098"/>
                <a:ext cx="25418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94" y="5784098"/>
                <a:ext cx="254185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>
            <a:off x="2388528" y="5090931"/>
            <a:ext cx="192523" cy="121638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4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8" grpId="0"/>
      <p:bldP spid="18" grpId="0"/>
      <p:bldP spid="9" grpId="0"/>
      <p:bldP spid="11" grpId="0"/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38299" y="36344"/>
            <a:ext cx="2637520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一、求解过程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689" y="618110"/>
            <a:ext cx="3286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不能同时为零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="" xmlns:a16="http://schemas.microsoft.com/office/drawing/2014/main" id="{8BD0CBB2-D697-4054-8CA7-17F159F79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308040"/>
              </p:ext>
            </p:extLst>
          </p:nvPr>
        </p:nvGraphicFramePr>
        <p:xfrm>
          <a:off x="458230" y="1706015"/>
          <a:ext cx="17113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" name="Equation" r:id="rId4" imgW="761760" imgH="457200" progId="Equation.DSMT4">
                  <p:embed/>
                </p:oleObj>
              </mc:Choice>
              <mc:Fallback>
                <p:oleObj name="Equation" r:id="rId4" imgW="761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30" y="1706015"/>
                        <a:ext cx="17113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="" xmlns:a16="http://schemas.microsoft.com/office/drawing/2014/main" id="{E6965A9E-F2F9-4328-99C4-5C73B48BC7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410206"/>
              </p:ext>
            </p:extLst>
          </p:nvPr>
        </p:nvGraphicFramePr>
        <p:xfrm>
          <a:off x="5341207" y="1743871"/>
          <a:ext cx="16192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" name="公式" r:id="rId6" imgW="723586" imgH="457002" progId="Equation.3">
                  <p:embed/>
                </p:oleObj>
              </mc:Choice>
              <mc:Fallback>
                <p:oleObj name="公式" r:id="rId6" imgW="723586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207" y="1743871"/>
                        <a:ext cx="16192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="" xmlns:a16="http://schemas.microsoft.com/office/drawing/2014/main" id="{E2FA73F9-8E8C-4770-A870-C856BF81A8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422147"/>
              </p:ext>
            </p:extLst>
          </p:nvPr>
        </p:nvGraphicFramePr>
        <p:xfrm>
          <a:off x="377002" y="2779243"/>
          <a:ext cx="31178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" name="Equation" r:id="rId8" imgW="1333440" imgH="558720" progId="Equation.3">
                  <p:embed/>
                </p:oleObj>
              </mc:Choice>
              <mc:Fallback>
                <p:oleObj name="Equation" r:id="rId8" imgW="13334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02" y="2779243"/>
                        <a:ext cx="311785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="" xmlns:a16="http://schemas.microsoft.com/office/drawing/2014/main" id="{20F99CB6-5CBF-43DB-9AA4-64FA3468E4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202680"/>
              </p:ext>
            </p:extLst>
          </p:nvPr>
        </p:nvGraphicFramePr>
        <p:xfrm>
          <a:off x="5101083" y="2831745"/>
          <a:ext cx="31146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" name="Equation" r:id="rId10" imgW="1333440" imgH="558720" progId="Equation.3">
                  <p:embed/>
                </p:oleObj>
              </mc:Choice>
              <mc:Fallback>
                <p:oleObj name="Equation" r:id="rId10" imgW="13334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083" y="2831745"/>
                        <a:ext cx="311467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292689" y="1195452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）组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01083" y="1155127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）组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2940" y="443258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86388" y="3971340"/>
                <a:ext cx="2965234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388" y="3971340"/>
                <a:ext cx="2965234" cy="136537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187735" y="4404134"/>
                <a:ext cx="23725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为正整数）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35" y="4404134"/>
                <a:ext cx="2372509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5398" t="-13953" r="-4370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79813" y="5368063"/>
                <a:ext cx="5930983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baseline="-25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zh-CN" altLang="en-US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zh-CN" altLang="en-US" sz="28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8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zh-CN" altLang="en-US" sz="28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zh-CN" alt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813" y="5368063"/>
                <a:ext cx="5930983" cy="95692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77002" y="561466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能级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23592" y="5527689"/>
            <a:ext cx="1980029" cy="6376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能量量子化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43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20" grpId="0"/>
      <p:bldP spid="8" grpId="0"/>
      <p:bldP spid="11" grpId="0"/>
      <p:bldP spid="21" grpId="0"/>
      <p:bldP spid="22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49809" y="17336"/>
            <a:ext cx="280466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一、求解过程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9650" y="538446"/>
            <a:ext cx="33754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本征波函数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奇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数；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="" xmlns:a16="http://schemas.microsoft.com/office/drawing/2014/main" id="{A31A9F70-C2E8-45F0-B983-F567DC1D2F0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6153" y="3573463"/>
          <a:ext cx="3051175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4" name="Equation" r:id="rId3" imgW="1358640" imgH="1244520" progId="Equation.DSMT4">
                  <p:embed/>
                </p:oleObj>
              </mc:Choice>
              <mc:Fallback>
                <p:oleObj name="Equation" r:id="rId3" imgW="135864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53" y="3573463"/>
                        <a:ext cx="3051175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="" xmlns:a16="http://schemas.microsoft.com/office/drawing/2014/main" id="{FE2AEB11-2A02-44FA-8CEE-C7B365AA7D4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17474" y="3700311"/>
          <a:ext cx="2934976" cy="267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5" name="Equation" r:id="rId5" imgW="1358640" imgH="1244520" progId="Equation.DSMT4">
                  <p:embed/>
                </p:oleObj>
              </mc:Choice>
              <mc:Fallback>
                <p:oleObj name="Equation" r:id="rId5" imgW="135864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7474" y="3700311"/>
                        <a:ext cx="2934976" cy="2677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1">
            <a:extLst>
              <a:ext uri="{FF2B5EF4-FFF2-40B4-BE49-F238E27FC236}">
                <a16:creationId xmlns="" xmlns:a16="http://schemas.microsoft.com/office/drawing/2014/main" id="{C790A2EF-067F-43DC-8857-582F3680100A}"/>
              </a:ext>
            </a:extLst>
          </p:cNvPr>
          <p:cNvSpPr txBox="1"/>
          <p:nvPr/>
        </p:nvSpPr>
        <p:spPr>
          <a:xfrm>
            <a:off x="3667328" y="4529719"/>
            <a:ext cx="2128910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</a:rPr>
              <a:t>三角函数：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奇变偶不变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符号看象限</a:t>
            </a:r>
          </a:p>
        </p:txBody>
      </p:sp>
      <p:sp>
        <p:nvSpPr>
          <p:cNvPr id="2" name="Rectangle 1"/>
          <p:cNvSpPr/>
          <p:nvPr/>
        </p:nvSpPr>
        <p:spPr>
          <a:xfrm>
            <a:off x="5235795" y="1133147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）组，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为偶数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964101"/>
              </p:ext>
            </p:extLst>
          </p:nvPr>
        </p:nvGraphicFramePr>
        <p:xfrm>
          <a:off x="369650" y="1979110"/>
          <a:ext cx="38862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" name="Equation" r:id="rId7" imgW="1993680" imgH="634680" progId="Equation.3">
                  <p:embed/>
                </p:oleObj>
              </mc:Choice>
              <mc:Fallback>
                <p:oleObj name="Equation" r:id="rId7" imgW="19936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50" y="1979110"/>
                        <a:ext cx="38862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404921"/>
              </p:ext>
            </p:extLst>
          </p:nvPr>
        </p:nvGraphicFramePr>
        <p:xfrm>
          <a:off x="5066250" y="1898650"/>
          <a:ext cx="38862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" name="Equation" r:id="rId9" imgW="1993680" imgH="634680" progId="Equation.3">
                  <p:embed/>
                </p:oleObj>
              </mc:Choice>
              <mc:Fallback>
                <p:oleObj name="Equation" r:id="rId9" imgW="19936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6250" y="1898650"/>
                        <a:ext cx="38862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89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80" y="-9728"/>
            <a:ext cx="279316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一、求解过程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9106" y="742014"/>
                <a:ext cx="674911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因此，势阱内波函数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可统一表示为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06" y="742014"/>
                <a:ext cx="6749113" cy="492443"/>
              </a:xfrm>
              <a:prstGeom prst="rect">
                <a:avLst/>
              </a:prstGeom>
              <a:blipFill>
                <a:blip r:embed="rId3"/>
                <a:stretch>
                  <a:fillRect l="-1626" t="-14815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6">
            <a:extLst>
              <a:ext uri="{FF2B5EF4-FFF2-40B4-BE49-F238E27FC236}">
                <a16:creationId xmlns="" xmlns:a16="http://schemas.microsoft.com/office/drawing/2014/main" id="{22EBFF54-A1DC-44BB-AD38-F87CBD0911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310"/>
              </p:ext>
            </p:extLst>
          </p:nvPr>
        </p:nvGraphicFramePr>
        <p:xfrm>
          <a:off x="963561" y="1423087"/>
          <a:ext cx="6174658" cy="88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" name="Equation" r:id="rId4" imgW="2527200" imgH="393480" progId="Equation.DSMT4">
                  <p:embed/>
                </p:oleObj>
              </mc:Choice>
              <mc:Fallback>
                <p:oleObj name="Equation" r:id="rId4" imgW="252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561" y="1423087"/>
                        <a:ext cx="6174658" cy="889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804915"/>
              </p:ext>
            </p:extLst>
          </p:nvPr>
        </p:nvGraphicFramePr>
        <p:xfrm>
          <a:off x="1970190" y="2574662"/>
          <a:ext cx="5168029" cy="1046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" name="Equation" r:id="rId6" imgW="1930320" imgH="507960" progId="Equation.3">
                  <p:embed/>
                </p:oleObj>
              </mc:Choice>
              <mc:Fallback>
                <p:oleObj name="Equation" r:id="rId6" imgW="19303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190" y="2574662"/>
                        <a:ext cx="5168029" cy="1046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21408"/>
              </p:ext>
            </p:extLst>
          </p:nvPr>
        </p:nvGraphicFramePr>
        <p:xfrm>
          <a:off x="2968064" y="3580347"/>
          <a:ext cx="1733884" cy="1023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" name="Equation" r:id="rId8" imgW="711000" imgH="419040" progId="Equation.3">
                  <p:embed/>
                </p:oleObj>
              </mc:Choice>
              <mc:Fallback>
                <p:oleObj name="Equation" r:id="rId8" imgW="711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064" y="3580347"/>
                        <a:ext cx="1733884" cy="1023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4044" y="2886710"/>
            <a:ext cx="11849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</a:t>
            </a:r>
            <a:endParaRPr lang="zh-CN" altLang="en-US" sz="2600" dirty="0">
              <a:solidFill>
                <a:srgbClr val="0000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795095"/>
              </p:ext>
            </p:extLst>
          </p:nvPr>
        </p:nvGraphicFramePr>
        <p:xfrm>
          <a:off x="1235075" y="4967288"/>
          <a:ext cx="6246813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" name="Equation" r:id="rId10" imgW="2527200" imgH="634680" progId="Equation.3">
                  <p:embed/>
                </p:oleObj>
              </mc:Choice>
              <mc:Fallback>
                <p:oleObj name="Equation" r:id="rId10" imgW="25272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967288"/>
                        <a:ext cx="6246813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68313" y="4361498"/>
            <a:ext cx="3185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所以归</a:t>
            </a: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一化波函</a:t>
            </a:r>
            <a:r>
              <a:rPr lang="zh-CN" altLang="en-US" sz="2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数为</a:t>
            </a:r>
            <a:endParaRPr lang="zh-CN" altLang="en-US" sz="26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3" y="1490278"/>
            <a:ext cx="1323810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7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2260" y="1712068"/>
                <a:ext cx="5360656" cy="736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60" y="1712068"/>
                <a:ext cx="5360656" cy="736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72762" y="95431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根据定态波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数形式</a:t>
            </a:r>
            <a:endParaRPr lang="zh-CN" altLang="en-US" sz="2800" dirty="0"/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51" y="60515"/>
            <a:ext cx="279316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一、求解过程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900704"/>
              </p:ext>
            </p:extLst>
          </p:nvPr>
        </p:nvGraphicFramePr>
        <p:xfrm>
          <a:off x="570534" y="3562074"/>
          <a:ext cx="77216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5" imgW="2819160" imgH="660240" progId="Equation.3">
                  <p:embed/>
                </p:oleObj>
              </mc:Choice>
              <mc:Fallback>
                <p:oleObj name="Equation" r:id="rId5" imgW="28191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34" y="3562074"/>
                        <a:ext cx="7721600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73371" y="2808132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一维无限深方势阱中粒子的定态波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</a:t>
            </a:r>
            <a:r>
              <a:rPr lang="zh-CN" altLang="en-US" sz="28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36081" y="5493030"/>
                <a:ext cx="30378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81" y="5493030"/>
                <a:ext cx="3037883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1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81" y="31383"/>
            <a:ext cx="2861257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二、性质讨论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818272" y="1194833"/>
                <a:ext cx="4172424" cy="833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=1, 2, 3,⋅⋅⋅)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72" y="1194833"/>
                <a:ext cx="4172424" cy="833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68011" y="579557"/>
            <a:ext cx="32528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性质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分立的能级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245" y="1905841"/>
            <a:ext cx="883649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对应于量子数</a:t>
            </a:r>
            <a:r>
              <a:rPr lang="en-US" altLang="zh-CN" sz="2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的全部可能值，有无限多个能量值，它们组成体系的分立能级。体系能量最低的态称为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基态，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基态所具备的能量称为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零点能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。其他能级所对应的量子态称为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激发态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8011" y="3918413"/>
                <a:ext cx="8498302" cy="2829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对于一维无限深方势阱体系，粒子的基态是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n=1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的本征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态，粒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子的最低能级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𝑚𝑎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与经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典力学给出的最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低能量为零不同，这是微观粒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子非轨道运动本性的表现（波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动性的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表现），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因为“静止的波”是没有意义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11" y="3918413"/>
                <a:ext cx="8498302" cy="2829749"/>
              </a:xfrm>
              <a:prstGeom prst="rect">
                <a:avLst/>
              </a:prstGeom>
              <a:blipFill>
                <a:blip r:embed="rId4"/>
                <a:stretch>
                  <a:fillRect l="-1291" r="-2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55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3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2025</TotalTime>
  <Words>1360</Words>
  <Application>Microsoft Office PowerPoint</Application>
  <PresentationFormat>On-screen Show (4:3)</PresentationFormat>
  <Paragraphs>199</Paragraphs>
  <Slides>28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公式</vt:lpstr>
      <vt:lpstr>PowerPoint Presentation</vt:lpstr>
      <vt:lpstr>一、求解过程</vt:lpstr>
      <vt:lpstr>一、求解过程</vt:lpstr>
      <vt:lpstr>一、求解过程</vt:lpstr>
      <vt:lpstr>PowerPoint Presentation</vt:lpstr>
      <vt:lpstr>PowerPoint Presentation</vt:lpstr>
      <vt:lpstr>一、求解过程</vt:lpstr>
      <vt:lpstr>一、求解过程</vt:lpstr>
      <vt:lpstr>二、性质讨论</vt:lpstr>
      <vt:lpstr>二、性质讨论</vt:lpstr>
      <vt:lpstr>二、性质讨论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337</cp:revision>
  <dcterms:created xsi:type="dcterms:W3CDTF">2023-05-07T08:38:35Z</dcterms:created>
  <dcterms:modified xsi:type="dcterms:W3CDTF">2025-03-07T08:36:51Z</dcterms:modified>
</cp:coreProperties>
</file>