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8" r:id="rId4"/>
    <p:sldId id="259" r:id="rId5"/>
    <p:sldId id="260" r:id="rId6"/>
    <p:sldId id="261" r:id="rId7"/>
    <p:sldId id="262" r:id="rId8"/>
    <p:sldId id="263" r:id="rId9"/>
    <p:sldId id="269" r:id="rId10"/>
    <p:sldId id="267" r:id="rId11"/>
    <p:sldId id="270" r:id="rId12"/>
    <p:sldId id="264" r:id="rId13"/>
    <p:sldId id="265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39" autoAdjust="0"/>
  </p:normalViewPr>
  <p:slideViewPr>
    <p:cSldViewPr snapToGrid="0">
      <p:cViewPr varScale="1">
        <p:scale>
          <a:sx n="95" d="100"/>
          <a:sy n="95" d="100"/>
        </p:scale>
        <p:origin x="1070" y="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78C77-8D1C-45C4-B03D-BC15710A2C38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281F4-23C5-4A7C-BD2B-E5E6B6ED8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55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610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任何一个体系在稳定平衡点附件都可以近似为线性谐振子来表示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6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625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54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390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101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BC4C-14E0-41E1-A077-758458D8B38D}" type="datetime1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1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C449-B8F0-4B17-AFC9-CC9E3696DB5E}" type="datetime1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77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71AAF-0EBB-4C75-B181-3E12A4A813F3}" type="datetime1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9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B566-D327-45CD-9CCC-FEAE75412189}" type="datetime1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36000" y="538853"/>
            <a:ext cx="9180000" cy="59352"/>
          </a:xfrm>
          <a:prstGeom prst="rect">
            <a:avLst/>
          </a:prstGeom>
          <a:solidFill>
            <a:srgbClr val="0096C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11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472AA-3E21-4A02-94F3-9FB65F162A54}" type="datetime1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0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88-40F1-4FAE-B795-40420C0F0F11}" type="datetime1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55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548C-43FA-49DA-AD91-2C392E4A4C3C}" type="datetime1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24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8EE6-8CC4-4234-A249-FBF8921479E6}" type="datetime1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8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8CC8-494F-4466-929D-E995EB19C934}" type="datetime1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76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45DE-0722-421B-9DA3-34C2D092F28E}" type="datetime1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3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C6A-AAC7-48EA-96C1-BF75AF9B44FF}" type="datetime1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95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03900-DA90-47D0-AC95-17F9C4F92E20}" type="datetime1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75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9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3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7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9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0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 txBox="1">
            <a:spLocks/>
          </p:cNvSpPr>
          <p:nvPr/>
        </p:nvSpPr>
        <p:spPr>
          <a:xfrm>
            <a:off x="1545336" y="1189551"/>
            <a:ext cx="5349240" cy="812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600"/>
              </a:lnSpc>
              <a:buNone/>
            </a:pPr>
            <a:r>
              <a:rPr lang="en-US" altLang="zh-CN" sz="4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</a:t>
            </a:r>
            <a:r>
              <a:rPr lang="en-US" altLang="zh-CN" sz="4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2.7 </a:t>
            </a:r>
            <a:r>
              <a:rPr lang="zh-CN" altLang="en-US" sz="4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线性谐振子</a:t>
            </a:r>
          </a:p>
          <a:p>
            <a:pPr marL="0" indent="0">
              <a:lnSpc>
                <a:spcPct val="200000"/>
              </a:lnSpc>
              <a:buNone/>
            </a:pP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1078992" y="2616015"/>
            <a:ext cx="7068877" cy="3034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一、线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性谐振子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endParaRPr lang="en-US" altLang="zh-CN" sz="36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二、线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性谐振子的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定态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薛定谔方程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三、线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性谐振子的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能量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及波函数</a:t>
            </a:r>
          </a:p>
        </p:txBody>
      </p:sp>
    </p:spTree>
    <p:extLst>
      <p:ext uri="{BB962C8B-B14F-4D97-AF65-F5344CB8AC3E}">
        <p14:creationId xmlns:p14="http://schemas.microsoft.com/office/powerpoint/2010/main" val="414484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xmlns="" id="{6EB59437-0221-40AE-B55F-4FE2B21EFA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791881"/>
              </p:ext>
            </p:extLst>
          </p:nvPr>
        </p:nvGraphicFramePr>
        <p:xfrm>
          <a:off x="2869660" y="1532951"/>
          <a:ext cx="2520785" cy="2834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4" imgW="990600" imgH="1117600" progId="Equation.DSMT4">
                  <p:embed/>
                </p:oleObj>
              </mc:Choice>
              <mc:Fallback>
                <p:oleObj name="Equation" r:id="rId4" imgW="990600" imgH="1117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660" y="1532951"/>
                        <a:ext cx="2520785" cy="2834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434864" y="3926"/>
            <a:ext cx="5956792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、线性谐振子的能量及波函数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904690" y="613556"/>
                <a:ext cx="3239310" cy="73571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f>
                        <m:f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690" y="613556"/>
                <a:ext cx="3239310" cy="73571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7005" y="4645237"/>
                <a:ext cx="9036995" cy="16586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通式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，最高次幂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，系数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可由递推关系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𝜉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计算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05" y="4645237"/>
                <a:ext cx="9036995" cy="1658659"/>
              </a:xfrm>
              <a:prstGeom prst="rect">
                <a:avLst/>
              </a:prstGeom>
              <a:blipFill rotWithShape="0">
                <a:blip r:embed="rId7"/>
                <a:stretch>
                  <a:fillRect l="-1417" b="-84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30755" y="886819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列出前几个厄米多项式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61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405810" y="14086"/>
            <a:ext cx="6479946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、线性谐振子的能量及波函数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xmlns="" id="{5C57EC55-57CF-41D0-92A2-BF695504BB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4553" y="639756"/>
                <a:ext cx="9144000" cy="14454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spcBef>
                    <a:spcPts val="0"/>
                  </a:spcBef>
                  <a:buNone/>
                  <a:defRPr/>
                </a:pP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设归一化系数为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，</a:t>
                </a: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则对应于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6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的波函数</a:t>
                </a:r>
                <a:r>
                  <a:rPr kumimoji="0" lang="en-US" altLang="zh-CN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:</a:t>
                </a:r>
                <a:endParaRPr kumimoji="0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zh-CN" altLang="en-US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kumimoji="0" lang="en-US" altLang="zh-CN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0" lang="en-US" altLang="zh-CN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altLang="zh-CN" sz="26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6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0" lang="en-US" altLang="zh-CN" sz="26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0" lang="en-US" altLang="zh-CN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0" lang="en-US" altLang="zh-CN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0" lang="en-US" altLang="zh-CN" sz="26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0" lang="en-US" altLang="zh-CN" sz="26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6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kumimoji="0" lang="en-US" altLang="zh-CN" sz="26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kumimoji="0" lang="en-US" altLang="zh-CN" sz="26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b>
                      <m:sSubPr>
                        <m:ctrlPr>
                          <a:rPr kumimoji="0" lang="en-US" altLang="zh-CN" sz="2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0" lang="en-US" altLang="zh-CN" sz="2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kumimoji="0" lang="en-US" altLang="zh-CN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，或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zh-CN" altLang="en-US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0" lang="en-US" altLang="zh-CN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0" lang="en-US" altLang="zh-CN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kumimoji="0" lang="en-US" altLang="zh-CN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0" lang="en-US" altLang="zh-CN" sz="26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6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kumimoji="0" lang="en-US" altLang="zh-CN" sz="26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0" lang="en-US" altLang="zh-CN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0" lang="en-US" altLang="zh-CN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0" lang="en-US" altLang="zh-CN" sz="26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0" lang="en-US" altLang="zh-CN" sz="26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kumimoji="0" lang="en-US" altLang="zh-CN" sz="2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kumimoji="0" lang="en-US" altLang="zh-CN" sz="2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kumimoji="0" lang="en-US" altLang="zh-CN" sz="26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kumimoji="0" lang="en-US" altLang="zh-CN" sz="26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kumimoji="0" lang="en-US" altLang="zh-CN" sz="26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sSub>
                      <m:sSubPr>
                        <m:ctrlPr>
                          <a:rPr kumimoji="0" lang="en-US" altLang="zh-CN" sz="2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0" lang="en-US" altLang="zh-CN" sz="2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0" lang="en-US" altLang="zh-CN" sz="2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CN" sz="2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0" lang="en-US" altLang="zh-CN" sz="2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0" lang="en-US" altLang="zh-CN" sz="2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CN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,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C57EC55-57CF-41D0-92A2-BF695504B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53" y="639756"/>
                <a:ext cx="9144000" cy="1445491"/>
              </a:xfrm>
              <a:prstGeom prst="rect">
                <a:avLst/>
              </a:prstGeom>
              <a:blipFill rotWithShape="0">
                <a:blip r:embed="rId3"/>
                <a:stretch>
                  <a:fillRect l="-1200" t="-2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xmlns="" id="{09DC0338-CDDE-4E39-8001-5AC964F78F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319680"/>
              </p:ext>
            </p:extLst>
          </p:nvPr>
        </p:nvGraphicFramePr>
        <p:xfrm>
          <a:off x="2072599" y="3881833"/>
          <a:ext cx="5058473" cy="3257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Equation" r:id="rId4" imgW="2501640" imgH="1600200" progId="Equation.DSMT4">
                  <p:embed/>
                </p:oleObj>
              </mc:Choice>
              <mc:Fallback>
                <p:oleObj name="Equation" r:id="rId4" imgW="2501640" imgH="160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599" y="3881833"/>
                        <a:ext cx="5058473" cy="3257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19537" y="6458194"/>
            <a:ext cx="11673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245696" y="-25490"/>
                <a:ext cx="2092857" cy="5334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696" y="-25490"/>
                <a:ext cx="2092857" cy="53341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81709" y="2375695"/>
                <a:ext cx="8708887" cy="11228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20000"/>
                  </a:lnSpc>
                  <a:defRPr/>
                </a:pPr>
                <a:r>
                  <a:rPr lang="zh-CN" altLang="en-US" sz="2600" dirty="0" smtClean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由归一化条件：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altLang="zh-CN" sz="2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sz="2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6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zh-CN" altLang="en-US" sz="26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sz="26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6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6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zh-CN" sz="26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60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6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altLang="zh-CN" sz="2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600" dirty="0" smtClean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en-US" sz="2600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CN" altLang="en-US" sz="2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60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en-US" sz="26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sz="26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6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zh-CN" altLang="en-US" sz="26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60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zh-CN" altLang="en-US" sz="26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zh-CN" altLang="en-US" sz="2600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60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  <m:sSup>
                                  <m:sSupPr>
                                    <m:ctrlPr>
                                      <a:rPr lang="zh-CN" altLang="en-US" sz="26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600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zh-CN" altLang="en-US" sz="2600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zh-CN" altLang="en-US" sz="26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zh-CN" altLang="en-US" sz="260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zh-CN" altLang="en-US" sz="26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60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60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zh-CN" altLang="en-US" sz="2600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09" y="2375695"/>
                <a:ext cx="8708887" cy="1122871"/>
              </a:xfrm>
              <a:prstGeom prst="rect">
                <a:avLst/>
              </a:prstGeom>
              <a:blipFill rotWithShape="0">
                <a:blip r:embed="rId7"/>
                <a:stretch>
                  <a:fillRect l="-12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94553" y="1979723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此函数称为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厄米函数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7393" y="3426805"/>
            <a:ext cx="2185214" cy="508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26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前几个波函数</a:t>
            </a:r>
            <a:endParaRPr lang="en-US" altLang="zh-CN" sz="260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25846" y="3789014"/>
            <a:ext cx="2364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归一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化见课本附录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17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  <p:bldP spid="5" grpId="0"/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1">
                <a:extLst>
                  <a:ext uri="{FF2B5EF4-FFF2-40B4-BE49-F238E27FC236}">
                    <a16:creationId xmlns:a16="http://schemas.microsoft.com/office/drawing/2014/main" xmlns="" id="{715513C8-87AD-49DC-8AEA-03C25DEC48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663973"/>
                <a:ext cx="9144000" cy="58463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𝝍</m:t>
                        </m:r>
                      </m:e>
                      <m:sub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𝝃</m:t>
                    </m:r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内容占位符 21">
                <a:extLst>
                  <a:ext uri="{FF2B5EF4-FFF2-40B4-BE49-F238E27FC236}">
                    <a16:creationId xmlns:a16="http://schemas.microsoft.com/office/drawing/2014/main" id="{715513C8-87AD-49DC-8AEA-03C25DEC4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63973"/>
                <a:ext cx="9144000" cy="5846394"/>
              </a:xfrm>
              <a:blipFill>
                <a:blip r:embed="rId6"/>
                <a:stretch>
                  <a:fillRect t="-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5053C22D-1406-4271-84C1-FFFDAC7754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6194" y="652159"/>
            <a:ext cx="7632497" cy="585820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2B60EEFA-CC01-4F0B-85EB-41C77A4EAE6E}"/>
              </a:ext>
            </a:extLst>
          </p:cNvPr>
          <p:cNvSpPr txBox="1"/>
          <p:nvPr/>
        </p:nvSpPr>
        <p:spPr>
          <a:xfrm>
            <a:off x="1451064" y="803281"/>
            <a:ext cx="52278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DF73DD48-05D1-4CBC-862D-491FEC102F21}"/>
              </a:ext>
            </a:extLst>
          </p:cNvPr>
          <p:cNvSpPr txBox="1"/>
          <p:nvPr/>
        </p:nvSpPr>
        <p:spPr>
          <a:xfrm>
            <a:off x="4019402" y="803281"/>
            <a:ext cx="504157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xmlns="" id="{2BC2B6FB-E539-4FDD-B2A0-C8970163AE72}"/>
              </a:ext>
            </a:extLst>
          </p:cNvPr>
          <p:cNvSpPr txBox="1"/>
          <p:nvPr/>
        </p:nvSpPr>
        <p:spPr>
          <a:xfrm>
            <a:off x="6571694" y="809065"/>
            <a:ext cx="55260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E80B6174-CCCD-45D9-AC22-8D72F37B30F4}"/>
              </a:ext>
            </a:extLst>
          </p:cNvPr>
          <p:cNvSpPr txBox="1"/>
          <p:nvPr/>
        </p:nvSpPr>
        <p:spPr>
          <a:xfrm>
            <a:off x="1441191" y="3587170"/>
            <a:ext cx="60220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奇</a:t>
            </a:r>
          </a:p>
        </p:txBody>
      </p:sp>
      <p:sp>
        <p:nvSpPr>
          <p:cNvPr id="11" name="文本框 11">
            <a:extLst>
              <a:ext uri="{FF2B5EF4-FFF2-40B4-BE49-F238E27FC236}">
                <a16:creationId xmlns:a16="http://schemas.microsoft.com/office/drawing/2014/main" xmlns="" id="{8328B94B-144C-45D7-91BC-22E251AB6141}"/>
              </a:ext>
            </a:extLst>
          </p:cNvPr>
          <p:cNvSpPr txBox="1"/>
          <p:nvPr/>
        </p:nvSpPr>
        <p:spPr>
          <a:xfrm>
            <a:off x="3801015" y="3580674"/>
            <a:ext cx="60220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偶</a:t>
            </a:r>
          </a:p>
        </p:txBody>
      </p:sp>
      <p:sp>
        <p:nvSpPr>
          <p:cNvPr id="12" name="文本框 12">
            <a:extLst>
              <a:ext uri="{FF2B5EF4-FFF2-40B4-BE49-F238E27FC236}">
                <a16:creationId xmlns:a16="http://schemas.microsoft.com/office/drawing/2014/main" xmlns="" id="{48C6CB5C-680C-4997-9C4F-0D8A2C667331}"/>
              </a:ext>
            </a:extLst>
          </p:cNvPr>
          <p:cNvSpPr txBox="1"/>
          <p:nvPr/>
        </p:nvSpPr>
        <p:spPr>
          <a:xfrm>
            <a:off x="6571694" y="3581263"/>
            <a:ext cx="60220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奇</a:t>
            </a:r>
          </a:p>
        </p:txBody>
      </p:sp>
      <p:sp>
        <p:nvSpPr>
          <p:cNvPr id="13" name="文本框 13">
            <a:extLst>
              <a:ext uri="{FF2B5EF4-FFF2-40B4-BE49-F238E27FC236}">
                <a16:creationId xmlns:a16="http://schemas.microsoft.com/office/drawing/2014/main" xmlns="" id="{B2682F4F-1D46-47E6-9338-BDF0B3ECD6C3}"/>
              </a:ext>
            </a:extLst>
          </p:cNvPr>
          <p:cNvSpPr txBox="1"/>
          <p:nvPr/>
        </p:nvSpPr>
        <p:spPr>
          <a:xfrm>
            <a:off x="2986689" y="803281"/>
            <a:ext cx="602204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28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4">
            <a:extLst>
              <a:ext uri="{FF2B5EF4-FFF2-40B4-BE49-F238E27FC236}">
                <a16:creationId xmlns:a16="http://schemas.microsoft.com/office/drawing/2014/main" xmlns="" id="{2A0CC9FB-D005-4C25-A5A4-8209D943285F}"/>
              </a:ext>
            </a:extLst>
          </p:cNvPr>
          <p:cNvSpPr txBox="1"/>
          <p:nvPr/>
        </p:nvSpPr>
        <p:spPr>
          <a:xfrm>
            <a:off x="5587424" y="745226"/>
            <a:ext cx="602204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5">
            <a:extLst>
              <a:ext uri="{FF2B5EF4-FFF2-40B4-BE49-F238E27FC236}">
                <a16:creationId xmlns:a16="http://schemas.microsoft.com/office/drawing/2014/main" xmlns="" id="{C6DBCBAD-E6CB-4ABE-9CE5-25C1C495A18D}"/>
              </a:ext>
            </a:extLst>
          </p:cNvPr>
          <p:cNvSpPr txBox="1"/>
          <p:nvPr/>
        </p:nvSpPr>
        <p:spPr>
          <a:xfrm>
            <a:off x="8235182" y="762552"/>
            <a:ext cx="602204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8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7">
            <a:extLst>
              <a:ext uri="{FF2B5EF4-FFF2-40B4-BE49-F238E27FC236}">
                <a16:creationId xmlns:a16="http://schemas.microsoft.com/office/drawing/2014/main" xmlns="" id="{83EA4F44-204F-4B74-B9AE-5BC1534890DC}"/>
              </a:ext>
            </a:extLst>
          </p:cNvPr>
          <p:cNvSpPr txBox="1"/>
          <p:nvPr/>
        </p:nvSpPr>
        <p:spPr>
          <a:xfrm>
            <a:off x="3127632" y="3550112"/>
            <a:ext cx="602204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8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8">
            <a:extLst>
              <a:ext uri="{FF2B5EF4-FFF2-40B4-BE49-F238E27FC236}">
                <a16:creationId xmlns:a16="http://schemas.microsoft.com/office/drawing/2014/main" xmlns="" id="{59596C87-9C80-4CD3-844D-2A8018195686}"/>
              </a:ext>
            </a:extLst>
          </p:cNvPr>
          <p:cNvSpPr txBox="1"/>
          <p:nvPr/>
        </p:nvSpPr>
        <p:spPr>
          <a:xfrm>
            <a:off x="5778685" y="3550112"/>
            <a:ext cx="602204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8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9">
            <a:extLst>
              <a:ext uri="{FF2B5EF4-FFF2-40B4-BE49-F238E27FC236}">
                <a16:creationId xmlns:a16="http://schemas.microsoft.com/office/drawing/2014/main" xmlns="" id="{760E170B-C682-4599-A25F-C43F3F92BBFF}"/>
              </a:ext>
            </a:extLst>
          </p:cNvPr>
          <p:cNvSpPr txBox="1"/>
          <p:nvPr/>
        </p:nvSpPr>
        <p:spPr>
          <a:xfrm>
            <a:off x="8493591" y="3581263"/>
            <a:ext cx="498709" cy="523220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altLang="zh-CN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zh-CN" altLang="en-US" sz="28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22">
            <a:extLst>
              <a:ext uri="{FF2B5EF4-FFF2-40B4-BE49-F238E27FC236}">
                <a16:creationId xmlns:a16="http://schemas.microsoft.com/office/drawing/2014/main" xmlns="" id="{37FA42FB-A763-4395-9393-23B3FB152CA1}"/>
              </a:ext>
            </a:extLst>
          </p:cNvPr>
          <p:cNvSpPr txBox="1"/>
          <p:nvPr/>
        </p:nvSpPr>
        <p:spPr>
          <a:xfrm>
            <a:off x="610495" y="2196045"/>
            <a:ext cx="602204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宇称</a:t>
            </a:r>
          </a:p>
        </p:txBody>
      </p:sp>
      <p:sp>
        <p:nvSpPr>
          <p:cNvPr id="20" name="文本框 24">
            <a:extLst>
              <a:ext uri="{FF2B5EF4-FFF2-40B4-BE49-F238E27FC236}">
                <a16:creationId xmlns:a16="http://schemas.microsoft.com/office/drawing/2014/main" xmlns="" id="{C76015E6-F10E-4147-8490-3580EC6A1E80}"/>
              </a:ext>
            </a:extLst>
          </p:cNvPr>
          <p:cNvSpPr txBox="1"/>
          <p:nvPr/>
        </p:nvSpPr>
        <p:spPr>
          <a:xfrm>
            <a:off x="631009" y="3587170"/>
            <a:ext cx="602204" cy="181588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节点个数</a:t>
            </a: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441680" y="37267"/>
            <a:ext cx="5974107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、线性谐振子的能量及波函数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555837" y="6279534"/>
                <a:ext cx="358732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奇宇称：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837" y="6279534"/>
                <a:ext cx="3587328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547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81528" y="6232110"/>
                <a:ext cx="33434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偶宇称：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28" y="6232110"/>
                <a:ext cx="3343479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2920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25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599456" y="0"/>
            <a:ext cx="5906014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、线性谐振子的能量及波函数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id="{5C57EC55-57CF-41D0-92A2-BF695504BB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6304" y="654011"/>
                <a:ext cx="6944344" cy="17965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波函数宇称</a:t>
                </a:r>
                <a:r>
                  <a:rPr kumimoji="0" lang="zh-CN" altLang="en-US" sz="2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确定的根本原因：</a:t>
                </a:r>
                <a:endParaRPr kumimoji="0" lang="en-US" altLang="zh-CN" sz="27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7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∵</m:t>
                    </m:r>
                    <m:r>
                      <a:rPr kumimoji="0" lang="en-US" altLang="zh-CN" sz="27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kumimoji="0" lang="en-US" altLang="zh-CN" sz="27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7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0" lang="en-US" altLang="zh-CN" sz="27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US" altLang="zh-CN" sz="27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zh-CN" sz="27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0" lang="en-US" altLang="zh-CN" sz="27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0" lang="en-US" altLang="zh-CN" sz="27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kumimoji="0" lang="en-US" altLang="zh-CN" sz="27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27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kumimoji="0" lang="en-US" altLang="zh-CN" sz="27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kumimoji="0" lang="en-US" altLang="zh-CN" sz="27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27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0" lang="en-US" altLang="zh-CN" sz="27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zh-CN" alt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7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∴</m:t>
                    </m:r>
                    <m:r>
                      <a:rPr kumimoji="0" lang="en-US" altLang="zh-CN" sz="27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kumimoji="0" lang="en-US" altLang="zh-CN" sz="27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7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0" lang="en-US" altLang="zh-CN" sz="27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zh-CN" sz="27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kumimoji="0" lang="en-US" altLang="zh-CN" sz="27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7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en-US" altLang="zh-CN" sz="27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kumimoji="0" lang="en-US" altLang="zh-CN" sz="27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lvl="0" indent="0">
                  <a:spcBef>
                    <a:spcPts val="0"/>
                  </a:spcBef>
                  <a:buNone/>
                  <a:defRPr/>
                </a:pPr>
                <a:r>
                  <a:rPr kumimoji="0" lang="zh-CN" alt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波函</a:t>
                </a:r>
                <a:r>
                  <a:rPr kumimoji="0" lang="zh-CN" altLang="en-US" sz="2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𝝍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en-US" sz="2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结点</a:t>
                </a:r>
                <a:r>
                  <a:rPr kumimoji="0" lang="zh-CN" altLang="en-US" sz="27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个数</a:t>
                </a:r>
                <a:r>
                  <a:rPr kumimoji="0" lang="zh-CN" altLang="en-US" sz="2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：波函数与</a:t>
                </a:r>
                <a14:m>
                  <m:oMath xmlns:m="http://schemas.openxmlformats.org/officeDocument/2006/math">
                    <m:r>
                      <a:rPr lang="en-US" altLang="zh-CN" sz="27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kumimoji="0" lang="zh-CN" altLang="en-US" sz="2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轴相交</a:t>
                </a:r>
                <a:r>
                  <a:rPr kumimoji="0" lang="en-US" altLang="zh-CN" sz="2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n</a:t>
                </a:r>
                <a:r>
                  <a:rPr kumimoji="0" lang="zh-CN" altLang="en-US" sz="27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次</a:t>
                </a:r>
                <a:endParaRPr kumimoji="0" lang="en-US" altLang="zh-CN" sz="27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C57EC55-57CF-41D0-92A2-BF695504B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04" y="654011"/>
                <a:ext cx="6944344" cy="1796581"/>
              </a:xfrm>
              <a:prstGeom prst="rect">
                <a:avLst/>
              </a:prstGeom>
              <a:blipFill rotWithShape="0">
                <a:blip r:embed="rId2"/>
                <a:stretch>
                  <a:fillRect l="-1667" t="-1695" b="-4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xmlns="" id="{5C57EC55-57CF-41D0-92A2-BF695504BB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6304" y="2556429"/>
                <a:ext cx="8389096" cy="42380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经</a:t>
                </a:r>
                <a:r>
                  <a:rPr kumimoji="0" lang="zh-CN" altLang="en-US" sz="26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典谐振子</a:t>
                </a:r>
                <a:r>
                  <a:rPr kumimoji="0" lang="zh-CN" altLang="en-US" sz="26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：</a:t>
                </a:r>
                <a:endParaRPr kumimoji="0" lang="en-US" altLang="zh-CN" sz="26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lvl="0" indent="0">
                  <a:spcBef>
                    <a:spcPts val="0"/>
                  </a:spcBef>
                  <a:buNone/>
                  <a:defRPr/>
                </a:pP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在 </a:t>
                </a:r>
                <a14:m>
                  <m:oMath xmlns:m="http://schemas.openxmlformats.org/officeDocument/2006/math"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kumimoji="0" lang="en-US" altLang="zh-CN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CN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0" lang="en-US" altLang="zh-CN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CN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到 </a:t>
                </a:r>
                <a14:m>
                  <m:oMath xmlns:m="http://schemas.openxmlformats.org/officeDocument/2006/math"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𝜉</m:t>
                    </m:r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kumimoji="0" lang="en-US" altLang="zh-CN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(</a:t>
                </a:r>
                <a14:m>
                  <m:oMath xmlns:m="http://schemas.openxmlformats.org/officeDocument/2006/math"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0" lang="en-US" altLang="zh-CN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r>
                      <a:rPr kumimoji="0" lang="en-US" altLang="zh-CN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kumimoji="0" lang="en-US" altLang="zh-CN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) </a:t>
                </a: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内找到粒子的概率正比于在此区域的逗留时间</a:t>
                </a:r>
                <a14:m>
                  <m:oMath xmlns:m="http://schemas.openxmlformats.org/officeDocument/2006/math">
                    <m:r>
                      <a:rPr kumimoji="0" lang="en-US" altLang="zh-CN" sz="2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altLang="zh-CN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kumimoji="0" lang="en-US" altLang="zh-CN" sz="2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kumimoji="0" lang="en-US" altLang="zh-CN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60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kumimoji="0" lang="en-US" altLang="zh-CN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US" altLang="zh-CN" sz="2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zh-CN" sz="2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𝑑𝑡</m:t>
                        </m:r>
                      </m:num>
                      <m:den>
                        <m:r>
                          <a:rPr kumimoji="0" lang="en-US" altLang="zh-CN" sz="2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kumimoji="0" lang="zh-CN" altLang="en-US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，</m:t>
                    </m:r>
                    <m:r>
                      <a:rPr kumimoji="0" lang="en-US" altLang="zh-CN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是运动周期</a:t>
                </a: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。因</a:t>
                </a: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此，</a:t>
                </a:r>
                <a:endParaRPr kumimoji="0" lang="en-US" altLang="zh-CN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kumimoji="0" lang="en-US" altLang="zh-CN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𝑣𝑇</m:t>
                        </m:r>
                      </m:den>
                    </m:f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n-US" altLang="zh-CN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0" lang="en-US" altLang="zh-CN" sz="26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|</m:t>
                        </m:r>
                        <m:func>
                          <m:funcPr>
                            <m:ctrlPr>
                              <a:rPr kumimoji="0" lang="en-US" altLang="zh-CN" sz="2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altLang="zh-CN" sz="26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kumimoji="0" lang="en-US" altLang="zh-CN" sz="2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2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kumimoji="0" lang="en-US" altLang="zh-CN" sz="2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kumimoji="0" lang="en-US" altLang="zh-CN" sz="2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kumimoji="0" lang="en-US" altLang="zh-CN" sz="2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kumimoji="0" lang="en-US" altLang="zh-CN" sz="2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  <m: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𝜋</m:t>
                        </m:r>
                        <m:rad>
                          <m:radPr>
                            <m:degHide m:val="on"/>
                            <m:ctrlPr>
                              <a:rPr kumimoji="0" lang="en-US" altLang="zh-CN" sz="2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kumimoji="0" lang="en-US" altLang="zh-CN" sz="2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kumimoji="0" lang="en-US" altLang="zh-CN" sz="2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en-US" altLang="zh-CN" sz="2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0" lang="en-US" altLang="zh-CN" sz="2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kumimoji="0" lang="en-US" altLang="zh-CN" sz="2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𝜋</m:t>
                        </m:r>
                        <m:rad>
                          <m:radPr>
                            <m:degHide m:val="on"/>
                            <m:ctrlPr>
                              <a:rPr kumimoji="0" lang="en-US" altLang="zh-CN" sz="2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kumimoji="0" lang="en-US" altLang="zh-CN" sz="2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kumimoji="0" lang="en-US" altLang="zh-CN" sz="2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2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 kumimoji="0" lang="en-US" altLang="zh-CN" sz="2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0" lang="en-US" altLang="zh-CN" sz="2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kumimoji="0" lang="en-US" altLang="zh-CN" sz="2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en-US" altLang="zh-CN" sz="2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0" lang="en-US" altLang="zh-CN" sz="2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kumimoji="0" lang="en-US" altLang="zh-CN" sz="2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。</a:t>
                </a:r>
                <a:endParaRPr kumimoji="0" lang="en-US" altLang="zh-CN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给</a:t>
                </a: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定能量</a:t>
                </a:r>
                <a:r>
                  <a:rPr kumimoji="0" lang="en-US" altLang="zh-CN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=ℏ</m:t>
                    </m:r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𝜔</m:t>
                    </m:r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，有</a:t>
                </a:r>
                <a14:m>
                  <m:oMath xmlns:m="http://schemas.openxmlformats.org/officeDocument/2006/math">
                    <m:r>
                      <a:rPr kumimoji="0" lang="en-US" altLang="zh-CN" sz="2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altLang="zh-CN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0" lang="en-US" altLang="zh-CN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0" lang="en-US" altLang="zh-CN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0" lang="en-US" altLang="zh-CN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0" lang="en-US" altLang="zh-CN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0" lang="en-US" altLang="zh-CN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0" lang="en-US" altLang="zh-CN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</m:oMath>
                </a14:m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，</a:t>
                </a:r>
                <a14:m>
                  <m:oMath xmlns:m="http://schemas.openxmlformats.org/officeDocument/2006/math">
                    <m:r>
                      <a:rPr kumimoji="0" lang="en-US" altLang="zh-CN" sz="2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kumimoji="0" lang="en-US" altLang="zh-CN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6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kumimoji="0" lang="en-US" altLang="zh-CN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zh-CN" sz="2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𝜋</m:t>
                        </m:r>
                        <m:rad>
                          <m:radPr>
                            <m:degHide m:val="on"/>
                            <m:ctrlPr>
                              <a:rPr kumimoji="0" lang="en-US" altLang="zh-CN" sz="2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0" lang="en-US" altLang="zh-CN" sz="26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0" lang="en-US" altLang="zh-CN" sz="26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0" lang="en-US" altLang="zh-CN" sz="26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+1−</m:t>
                            </m:r>
                            <m:sSup>
                              <m:sSupPr>
                                <m:ctrlPr>
                                  <a:rPr kumimoji="0" lang="en-US" altLang="zh-CN" sz="2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zh-CN" sz="2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kumimoji="0" lang="en-US" altLang="zh-CN" sz="2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kumimoji="0" lang="en-US" altLang="zh-CN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,</a:t>
                </a: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范围</a:t>
                </a:r>
                <a14:m>
                  <m:oMath xmlns:m="http://schemas.openxmlformats.org/officeDocument/2006/math">
                    <m:r>
                      <a:rPr kumimoji="0" lang="zh-CN" altLang="en-US" sz="26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：</m:t>
                    </m:r>
                    <m:d>
                      <m:dPr>
                        <m:begChr m:val="|"/>
                        <m:endChr m:val="|"/>
                        <m:ctrlPr>
                          <a:rPr kumimoji="0" lang="en-US" altLang="zh-CN" sz="2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kumimoji="0" lang="en-US" altLang="zh-CN" sz="2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kumimoji="0" lang="en-US" altLang="zh-CN" sz="2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0" lang="en-US" altLang="zh-CN" sz="2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0" lang="en-US" altLang="zh-CN" sz="2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0" lang="en-US" altLang="zh-CN" sz="2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</m:oMath>
                </a14:m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。</a:t>
                </a:r>
                <a:endParaRPr kumimoji="0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zh-CN" alt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5C57EC55-57CF-41D0-92A2-BF695504B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04" y="2556429"/>
                <a:ext cx="8389096" cy="4238029"/>
              </a:xfrm>
              <a:prstGeom prst="rect">
                <a:avLst/>
              </a:prstGeom>
              <a:blipFill rotWithShape="0">
                <a:blip r:embed="rId3"/>
                <a:stretch>
                  <a:fillRect l="-1307" t="-718" r="-5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77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5C57EC55-57CF-41D0-92A2-BF695504B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950604"/>
            <a:ext cx="9144000" cy="172083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、节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点处，经典振子有质点出现，量子振子无质点出现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、量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子振子的质点可以出现在经典振子质点无法出现的地方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、当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量子数增加，经典振子和量子振子在平均上相似性增大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177A4805-E65B-403A-B1A2-7BC60B0EB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7" y="1176568"/>
            <a:ext cx="7534655" cy="367682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7438402C-FBA0-4712-A8A7-2F7F7FCF21A3}"/>
              </a:ext>
            </a:extLst>
          </p:cNvPr>
          <p:cNvSpPr txBox="1"/>
          <p:nvPr/>
        </p:nvSpPr>
        <p:spPr>
          <a:xfrm>
            <a:off x="2993542" y="625641"/>
            <a:ext cx="6150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实线：量子谐振子；虚线：经典线性谐振子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361712" y="0"/>
            <a:ext cx="6479946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、线性谐振子的能量及波函数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83464" y="612239"/>
                <a:ext cx="3041282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概率密度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d>
                          <m:dPr>
                            <m:begChr m:val=""/>
                            <m:endChr m:val="|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b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64" y="612239"/>
                <a:ext cx="3041282" cy="470000"/>
              </a:xfrm>
              <a:prstGeom prst="rect">
                <a:avLst/>
              </a:prstGeom>
              <a:blipFill rotWithShape="0">
                <a:blip r:embed="rId3"/>
                <a:stretch>
                  <a:fillRect l="-3213" t="-125641" r="-803" b="-18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22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553736" y="0"/>
            <a:ext cx="5906014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、线性谐振子的能量及波函数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5">
            <a:extLst>
              <a:ext uri="{FF2B5EF4-FFF2-40B4-BE49-F238E27FC236}">
                <a16:creationId xmlns:a16="http://schemas.microsoft.com/office/drawing/2014/main" xmlns="" id="{67DDEEDF-E548-4DEF-9102-BF811C95A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61" y="1573711"/>
            <a:ext cx="6576739" cy="5219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6">
                <a:extLst>
                  <a:ext uri="{FF2B5EF4-FFF2-40B4-BE49-F238E27FC236}">
                    <a16:creationId xmlns:a16="http://schemas.microsoft.com/office/drawing/2014/main" xmlns="" id="{121FE9C4-E0E5-4FAD-99FA-FDBC2FAEF196}"/>
                  </a:ext>
                </a:extLst>
              </p:cNvPr>
              <p:cNvSpPr txBox="1"/>
              <p:nvPr/>
            </p:nvSpPr>
            <p:spPr>
              <a:xfrm>
                <a:off x="624535" y="824545"/>
                <a:ext cx="7355683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zh-CN" altLang="en-US" sz="2600" dirty="0" smtClean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，量子和经典的两种情况在平均上已相当符合</a:t>
                </a:r>
                <a:endParaRPr lang="zh-CN" altLang="en-US" sz="2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6">
                <a:extLst>
                  <a:ext uri="{FF2B5EF4-FFF2-40B4-BE49-F238E27FC236}">
                    <a16:creationId xmlns:a16="http://schemas.microsoft.com/office/drawing/2014/main" id="{121FE9C4-E0E5-4FAD-99FA-FDBC2FAEF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35" y="824545"/>
                <a:ext cx="7355683" cy="892552"/>
              </a:xfrm>
              <a:prstGeom prst="rect">
                <a:avLst/>
              </a:prstGeom>
              <a:blipFill>
                <a:blip r:embed="rId3"/>
                <a:stretch>
                  <a:fillRect l="-1491" t="-7483" b="-170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29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674110" y="742995"/>
                <a:ext cx="7929367" cy="58463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一、线性谐振子简介</a:t>
                </a:r>
                <a:endParaRPr kumimoji="0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  </a:t>
                </a: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描述低能系统，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kumimoji="0" lang="en-US" altLang="zh-CN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n-US" altLang="zh-CN" sz="2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2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ℏ</m:t>
                            </m:r>
                          </m:e>
                          <m:sup>
                            <m:r>
                              <a:rPr kumimoji="0" lang="en-US" altLang="zh-CN" sz="2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n-US" altLang="zh-CN" sz="2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2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kumimoji="0" lang="en-US" altLang="zh-CN" sz="2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kumimoji="0" lang="en-US" altLang="zh-CN" sz="2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altLang="zh-CN" sz="2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en-US" altLang="zh-CN" sz="2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0" lang="en-US" altLang="zh-CN" sz="2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0" lang="en-US" altLang="zh-CN" sz="2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0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二、线</a:t>
                </a: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性谐振子的定态薛定谔方程</a:t>
                </a:r>
                <a:endParaRPr kumimoji="0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0" lang="zh-CN" altLang="en-US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zh-CN" altLang="en-US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2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kumimoji="0" lang="zh-CN" altLang="en-US" sz="2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0" lang="zh-CN" altLang="en-US" sz="2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0" lang="en-US" altLang="zh-CN" sz="2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kumimoji="0" lang="zh-CN" altLang="en-US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zh-CN" altLang="en-US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0" lang="zh-CN" altLang="en-US" sz="2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zh-CN" altLang="en-US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kumimoji="0" lang="zh-CN" altLang="en-US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0" lang="zh-CN" altLang="en-US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zh-CN" altLang="en-US" sz="2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zh-CN" altLang="en-US" sz="2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zh-CN" altLang="en-US" sz="2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0" lang="zh-CN" altLang="en-US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zh-CN" altLang="en-US" sz="2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zh-CN" altLang="en-US" sz="2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0" lang="en-US" altLang="zh-CN" sz="2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kumimoji="0" lang="zh-CN" altLang="en-US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zh-CN" altLang="en-US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kumimoji="0" lang="zh-CN" altLang="en-US" sz="2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0" lang="zh-CN" altLang="en-US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zh-CN" altLang="en-US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0" lang="zh-CN" altLang="en-US" sz="2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0" lang="zh-CN" altLang="en-US" sz="2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kumimoji="0" lang="zh-CN" altLang="en-US" sz="2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zh-CN" altLang="en-US" sz="2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0" lang="zh-CN" altLang="en-US" sz="2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kumimoji="0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三、线</a:t>
                </a:r>
                <a:r>
                  <a:rPr kumimoji="0" lang="zh-CN" alt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性谐振子的能量及波函数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kumimoji="0" lang="en-US" altLang="zh-CN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ℏ</m:t>
                          </m:r>
                          <m:r>
                            <a:rPr kumimoji="0" lang="en-US" altLang="zh-CN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kumimoji="0" lang="en-US" altLang="zh-CN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0" lang="en-US" altLang="zh-CN" sz="2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0" lang="en-US" altLang="zh-CN" sz="2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=ℏ</m:t>
                      </m:r>
                      <m:r>
                        <a:rPr kumimoji="0" lang="en-US" altLang="zh-CN" sz="2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kumimoji="0" lang="en-US" altLang="zh-CN" sz="2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zh-CN" sz="2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0" lang="en-US" altLang="zh-CN" sz="2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0" lang="en-US" altLang="zh-CN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0" lang="en-US" altLang="zh-CN" sz="2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0" lang="zh-CN" altLang="en-US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kumimoji="0" lang="en-US" altLang="zh-CN" sz="2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zh-CN" sz="2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kumimoji="0" lang="en-US" altLang="zh-CN" sz="2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kumimoji="0" lang="en-US" altLang="zh-CN" sz="2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en-US" altLang="zh-CN" sz="26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6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altLang="zh-CN" sz="26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kumimoji="0" lang="en-US" altLang="zh-CN" sz="2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0" lang="en-US" altLang="zh-CN" sz="2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0" lang="en-US" altLang="zh-CN" sz="26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altLang="zh-CN" sz="26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6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kumimoji="0" lang="en-US" altLang="zh-CN" sz="26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0" lang="en-US" altLang="zh-CN" sz="26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b>
                        <m:sSubPr>
                          <m:ctrlPr>
                            <a:rPr kumimoji="0" lang="en-US" altLang="zh-CN" sz="2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2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0" lang="en-US" altLang="zh-CN" sz="26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0" lang="en-US" altLang="zh-CN" sz="2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zh-CN" sz="2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kumimoji="0" lang="en-US" altLang="zh-CN" sz="26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10" y="742995"/>
                <a:ext cx="7929367" cy="5846394"/>
              </a:xfrm>
              <a:prstGeom prst="rect">
                <a:avLst/>
              </a:prstGeom>
              <a:blipFill>
                <a:blip r:embed="rId2"/>
                <a:stretch>
                  <a:fillRect l="-1385" t="-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387782" y="0"/>
            <a:ext cx="1275648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285256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xmlns="" id="{E3AF3512-1767-4995-AA34-9AE52A9B20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5097" y="670086"/>
                <a:ext cx="8852172" cy="61879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𝜉</m:t>
                      </m:r>
                      <m:sSup>
                        <m:sSup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𝜉</m:t>
                      </m:r>
                      <m:sSup>
                        <m:sSup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(−2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对蓝色部分运用乘积的求导法则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𝜉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sSubSup>
                        <m:sSubSup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其中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kumimoji="0" lang="en-US" altLang="zh-C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kumimoji="0" lang="en-US" altLang="zh-C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 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为组合数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C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𝑛</m:t>
                      </m:r>
                      <m:f>
                        <m:f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3AF3512-1767-4995-AA34-9AE52A9B2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97" y="670086"/>
                <a:ext cx="8852172" cy="6187914"/>
              </a:xfrm>
              <a:prstGeom prst="rect">
                <a:avLst/>
              </a:prstGeom>
              <a:blipFill rotWithShape="0">
                <a:blip r:embed="rId2"/>
                <a:stretch>
                  <a:fillRect l="-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290505" y="0"/>
            <a:ext cx="3872933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附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录：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递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推关系证明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49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xmlns="" id="{E3AF3512-1767-4995-AA34-9AE52A9B2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786818"/>
                <a:ext cx="9144000" cy="584639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𝑛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𝜉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𝜉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(2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𝜉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𝜉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𝑛𝐻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𝑛𝐻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 marL="0" indent="0" algn="ctr">
                  <a:spcBef>
                    <a:spcPts val="0"/>
                  </a:spcBef>
                  <a:buNone/>
                </a:pPr>
                <a:endParaRPr lang="en-US" altLang="zh-CN" sz="20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sz="2000" dirty="0"/>
                  <a:t>又因为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𝜉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𝑛𝐻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sz="2000" dirty="0"/>
                  <a:t>故</a:t>
                </a:r>
                <a:endParaRPr lang="en-US" altLang="zh-CN" sz="20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𝜉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𝑛𝐻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0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3AF3512-1767-4995-AA34-9AE52A9B2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86818"/>
                <a:ext cx="9144000" cy="5846394"/>
              </a:xfrm>
              <a:blipFill rotWithShape="0"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290505" y="0"/>
            <a:ext cx="3872933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附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录：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递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推关系证明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88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992" y="42968"/>
            <a:ext cx="4125852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一、线性谐振子简介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2006" y="2210521"/>
            <a:ext cx="8446421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重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要性：许多体系低能状态下可以近似为线性谐振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子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5275" y="538446"/>
            <a:ext cx="2185214" cy="6294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5000"/>
              </a:lnSpc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线性谐振子：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05934" y="678784"/>
            <a:ext cx="659117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一维空间内运动的粒子的势能为抛物线形式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465038" y="1275295"/>
                <a:ext cx="3135154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600" i="1" smtClean="0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038" y="1275295"/>
                <a:ext cx="3135154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372006" y="1718078"/>
            <a:ext cx="385952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这种体系叫做线性谐振子。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8" name="图片 5">
            <a:extLst>
              <a:ext uri="{FF2B5EF4-FFF2-40B4-BE49-F238E27FC236}">
                <a16:creationId xmlns:a16="http://schemas.microsoft.com/office/drawing/2014/main" xmlns="" id="{F16CB7AA-E77E-4AD4-BE27-5046F3E31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574" y="4034870"/>
            <a:ext cx="2359152" cy="2481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72006" y="2845236"/>
                <a:ext cx="4551824" cy="6441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5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任意势能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沿平衡位置展开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06" y="2845236"/>
                <a:ext cx="4551824" cy="644151"/>
              </a:xfrm>
              <a:prstGeom prst="rect">
                <a:avLst/>
              </a:prstGeom>
              <a:blipFill rotWithShape="0">
                <a:blip r:embed="rId5"/>
                <a:stretch>
                  <a:fillRect l="-2410" r="-1473" b="-2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34669" y="3376957"/>
                <a:ext cx="6545707" cy="733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5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669" y="3376957"/>
                <a:ext cx="6545707" cy="73353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95275" y="3922924"/>
                <a:ext cx="3813352" cy="6387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5000"/>
                  </a:lnSpc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因为平衡位置处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75" y="3922924"/>
                <a:ext cx="3813352" cy="638701"/>
              </a:xfrm>
              <a:prstGeom prst="rect">
                <a:avLst/>
              </a:prstGeom>
              <a:blipFill rotWithShape="0">
                <a:blip r:embed="rId7"/>
                <a:stretch>
                  <a:fillRect l="-2560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313120" y="4661742"/>
                <a:ext cx="4225709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120" y="4661742"/>
                <a:ext cx="4225709" cy="613886"/>
              </a:xfrm>
              <a:prstGeom prst="rect">
                <a:avLst/>
              </a:prstGeom>
              <a:blipFill rotWithShape="0">
                <a:blip r:embed="rId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72006" y="5256539"/>
                <a:ext cx="6037938" cy="13747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5000"/>
                  </a:lnSpc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重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新选取零势能点与坐标原点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>
                  <a:lnSpc>
                    <a:spcPts val="5000"/>
                  </a:lnSpc>
                </a:pP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6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06" y="5256539"/>
                <a:ext cx="6037938" cy="1374735"/>
              </a:xfrm>
              <a:prstGeom prst="rect">
                <a:avLst/>
              </a:prstGeom>
              <a:blipFill rotWithShape="0">
                <a:blip r:embed="rId9"/>
                <a:stretch>
                  <a:fillRect l="-1816" b="-2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29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1" grpId="0"/>
      <p:bldP spid="17" grpId="0"/>
      <p:bldP spid="19" grpId="0"/>
      <p:bldP spid="20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434749" y="45787"/>
            <a:ext cx="6479946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、线性谐振子的定态薛定谔方程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4749" y="572362"/>
            <a:ext cx="3743008" cy="733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zh-CN" altLang="en-US" sz="2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经典谐振子</a:t>
            </a:r>
            <a:r>
              <a:rPr lang="zh-CN" altLang="en-US" sz="2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：简谐运动</a:t>
            </a:r>
            <a:endParaRPr lang="en-US" altLang="zh-CN" sz="2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2541" y="3330168"/>
            <a:ext cx="2115376" cy="538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量</a:t>
            </a:r>
            <a:r>
              <a:rPr lang="zh-CN" altLang="en-US" sz="26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子谐振子</a:t>
            </a:r>
            <a:r>
              <a:rPr lang="zh-CN" altLang="en-US" sz="26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89538" y="2544621"/>
                <a:ext cx="6141964" cy="733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5000"/>
                  </a:lnSpc>
                </a:pPr>
                <a:r>
                  <a:rPr lang="en-US" altLang="zh-CN" sz="2600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𝑎</m:t>
                    </m:r>
                    <m:func>
                      <m:func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6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为振幅，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为初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相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538" y="2544621"/>
                <a:ext cx="6141964" cy="733534"/>
              </a:xfrm>
              <a:prstGeom prst="rect">
                <a:avLst/>
              </a:prstGeom>
              <a:blipFill rotWithShape="0">
                <a:blip r:embed="rId2"/>
                <a:stretch>
                  <a:fillRect r="-1490" b="-6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615185" y="5089970"/>
                <a:ext cx="4396494" cy="1296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zh-CN" altLang="en-US" sz="2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zh-CN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zh-CN" altLang="en-US" sz="2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zh-CN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CN" alt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sz="2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zh-CN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sz="2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zh-CN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zh-CN" altLang="en-US" sz="2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altLang="zh-CN" sz="2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185" y="5089970"/>
                <a:ext cx="4396494" cy="12966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36305" y="1271980"/>
                <a:ext cx="5818696" cy="13747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5000"/>
                  </a:lnSpc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势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能为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600" dirty="0">
                  <a:latin typeface="黑体" panose="02010609060101010101" pitchFamily="49" charset="-122"/>
                </a:endParaRPr>
              </a:p>
              <a:p>
                <a:pPr>
                  <a:lnSpc>
                    <a:spcPts val="5000"/>
                  </a:lnSpc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，坐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标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时间的关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系为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05" y="1271980"/>
                <a:ext cx="5818696" cy="1374735"/>
              </a:xfrm>
              <a:prstGeom prst="rect">
                <a:avLst/>
              </a:prstGeom>
              <a:blipFill rotWithShape="0">
                <a:blip r:embed="rId4"/>
                <a:stretch>
                  <a:fillRect l="-1887" b="-3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605274" y="3977773"/>
            <a:ext cx="2009911" cy="61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哈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密顿算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符：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798064" y="3674527"/>
                <a:ext cx="4132565" cy="11360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064" y="3674527"/>
                <a:ext cx="4132565" cy="113601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607239" y="4721454"/>
            <a:ext cx="2773743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定态薛定谔方程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500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3" grpId="0"/>
      <p:bldP spid="9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6060" y="2073290"/>
                <a:ext cx="8334231" cy="1246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500"/>
                  </a:lnSpc>
                </a:pP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是能量量纲，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ℏ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也是能量量纲，两边同时乘以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ℏ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进行无量纲化处理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，得</a:t>
                </a:r>
                <a:endParaRPr lang="en-US" altLang="zh-CN" sz="26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60" y="2073290"/>
                <a:ext cx="8334231" cy="1246495"/>
              </a:xfrm>
              <a:prstGeom prst="rect">
                <a:avLst/>
              </a:prstGeom>
              <a:blipFill rotWithShape="0">
                <a:blip r:embed="rId3"/>
                <a:stretch>
                  <a:fillRect l="-1317" r="-658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535448" y="56537"/>
            <a:ext cx="6479946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、线性谐振子的定态薛定谔方程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304220" y="1261899"/>
                <a:ext cx="4537909" cy="733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ts val="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220" y="1261899"/>
                <a:ext cx="4537909" cy="7335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144922" y="3165416"/>
                <a:ext cx="4959835" cy="12041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ℏ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922" y="3165416"/>
                <a:ext cx="4959835" cy="120411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35448" y="4160287"/>
                <a:ext cx="9038320" cy="1211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定义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</m:e>
                    </m:rad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这里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num>
                          <m:den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ℏ</m:t>
                            </m:r>
                          </m:den>
                        </m:f>
                      </m:e>
                    </m:rad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，同时令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ℏ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𝜔</m:t>
                        </m:r>
                      </m:den>
                    </m:f>
                  </m:oMath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48" y="4160287"/>
                <a:ext cx="9038320" cy="1211870"/>
              </a:xfrm>
              <a:prstGeom prst="rect">
                <a:avLst/>
              </a:prstGeom>
              <a:blipFill rotWithShape="0">
                <a:blip r:embed="rId6"/>
                <a:stretch>
                  <a:fillRect l="-1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186713" y="5522903"/>
                <a:ext cx="3386119" cy="9612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600" i="1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zh-CN" altLang="en-US" sz="2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sz="26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zh-CN" altLang="en-US" sz="2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713" y="5522903"/>
                <a:ext cx="3386119" cy="96128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35448" y="5839623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方程变为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2900" y="604711"/>
            <a:ext cx="3685624" cy="612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对方程左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边进行移项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得</a:t>
            </a:r>
          </a:p>
        </p:txBody>
      </p:sp>
    </p:spTree>
    <p:extLst>
      <p:ext uri="{BB962C8B-B14F-4D97-AF65-F5344CB8AC3E}">
        <p14:creationId xmlns:p14="http://schemas.microsoft.com/office/powerpoint/2010/main" val="305634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3" grpId="0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612898" y="69778"/>
            <a:ext cx="5984224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、线性谐振子的能量及波函数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32549" y="627096"/>
                <a:ext cx="8507169" cy="1488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→±∞</m:t>
                    </m:r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相对于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可以忽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略，方程变为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600" i="1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zh-CN" altLang="en-US" sz="2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600" i="1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49" y="627096"/>
                <a:ext cx="8507169" cy="1488293"/>
              </a:xfrm>
              <a:prstGeom prst="rect">
                <a:avLst/>
              </a:prstGeom>
              <a:blipFill rotWithShape="0">
                <a:blip r:embed="rId3"/>
                <a:stretch>
                  <a:fillRect l="-1290" t="-40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32549" y="1983186"/>
                <a:ext cx="8059912" cy="12152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它的解是 </a:t>
                </a:r>
                <a14:m>
                  <m:oMath xmlns:m="http://schemas.openxmlformats.org/officeDocument/2006/math">
                    <m:r>
                      <a:rPr lang="zh-CN" altLang="en-US" sz="26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±</m:t>
                        </m:r>
                        <m:f>
                          <m:f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altLang="zh-CN" sz="2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，由波函数必须有限，只能取负号，因此，</a:t>
                </a:r>
                <a14:m>
                  <m:oMath xmlns:m="http://schemas.openxmlformats.org/officeDocument/2006/math">
                    <m:r>
                      <a:rPr lang="zh-CN" altLang="en-US" sz="2600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的精确解可以设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endParaRPr lang="zh-CN" altLang="en-US" sz="2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49" y="1983186"/>
                <a:ext cx="8059912" cy="1215204"/>
              </a:xfrm>
              <a:prstGeom prst="rect">
                <a:avLst/>
              </a:prstGeom>
              <a:blipFill rotWithShape="0">
                <a:blip r:embed="rId4"/>
                <a:stretch>
                  <a:fillRect l="-1362" r="-5446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569822" y="4355474"/>
                <a:ext cx="3785366" cy="9337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𝜓</m:t>
                        </m:r>
                      </m:num>
                      <m:den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𝑑𝐻</m:t>
                        </m:r>
                      </m:num>
                      <m:den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6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i="1" dirty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altLang="zh-CN" sz="26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6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zh-CN" altLang="en-US" sz="2600" i="1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endParaRPr lang="en-US" altLang="zh-CN" sz="260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822" y="4355474"/>
                <a:ext cx="3785366" cy="93378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02666" y="3163234"/>
                <a:ext cx="2734631" cy="7938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altLang="zh-CN" sz="2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CN" sz="2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sz="2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6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6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6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altLang="zh-CN" sz="26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CN" sz="2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2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CN" sz="26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666" y="3163234"/>
                <a:ext cx="2734631" cy="7938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32549" y="3926071"/>
                <a:ext cx="4887620" cy="532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注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意</a:t>
                </a: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不要与哈密顿量混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淆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49" y="3926071"/>
                <a:ext cx="4887620" cy="532453"/>
              </a:xfrm>
              <a:prstGeom prst="rect">
                <a:avLst/>
              </a:prstGeom>
              <a:blipFill rotWithShape="0">
                <a:blip r:embed="rId7"/>
                <a:stretch>
                  <a:fillRect l="-2244" t="-11494" r="-1247" b="-20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004980" y="5261644"/>
                <a:ext cx="6235958" cy="12955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𝑑𝐻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en-US" altLang="zh-C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altLang="zh-CN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980" y="5261644"/>
                <a:ext cx="6235958" cy="129554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86616" y="4707548"/>
            <a:ext cx="1518364" cy="532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一阶微商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6616" y="5723098"/>
            <a:ext cx="1518364" cy="5324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二阶微商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7437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489728" y="7380"/>
            <a:ext cx="6479946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、线性谐振子的能量及波函数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FBAEBD53-170F-4683-AF7D-77419A2C3001}"/>
                  </a:ext>
                </a:extLst>
              </p:cNvPr>
              <p:cNvSpPr txBox="1"/>
              <p:nvPr/>
            </p:nvSpPr>
            <p:spPr>
              <a:xfrm>
                <a:off x="231452" y="805147"/>
                <a:ext cx="682771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600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的解与二阶微商代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入本征值方程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FBAEBD53-170F-4683-AF7D-77419A2C3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52" y="805147"/>
                <a:ext cx="6827716" cy="492443"/>
              </a:xfrm>
              <a:prstGeom prst="rect">
                <a:avLst/>
              </a:prstGeom>
              <a:blipFill rotWithShape="0">
                <a:blip r:embed="rId2"/>
                <a:stretch>
                  <a:fillRect t="-13580" b="-28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31452" y="3860576"/>
                <a:ext cx="8474803" cy="26820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20000"/>
                  </a:lnSpc>
                  <a:defRPr/>
                </a:pPr>
                <a:r>
                  <a:rPr lang="zh-CN" altLang="en-US" sz="2600" dirty="0" smtClean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将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2600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写成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sz="2600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的级数，可证明只有当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600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为奇数时才能使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sz="2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altLang="zh-CN" sz="2600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保持在</a:t>
                </a:r>
                <a:r>
                  <a:rPr lang="en-US" altLang="zh-CN" sz="2600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sz="26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=±∞</m:t>
                    </m:r>
                  </m:oMath>
                </a14:m>
                <a:r>
                  <a:rPr lang="en-US" altLang="zh-CN" sz="2600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时保持有限性（参见周世勋量子力学教程，附录</a:t>
                </a:r>
                <a:r>
                  <a:rPr lang="en-US" altLang="zh-CN" sz="2600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II</a:t>
                </a:r>
                <a:r>
                  <a:rPr lang="zh-CN" altLang="en-US" sz="2600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）：</a:t>
                </a:r>
                <a:endParaRPr lang="en-US" altLang="zh-CN" sz="2600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lnSpc>
                    <a:spcPct val="12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6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26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6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zh-CN" altLang="en-US" sz="26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6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6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zh-CN" altLang="en-US" sz="26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6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6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6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6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6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zh-CN" sz="2600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lnSpc>
                    <a:spcPct val="120000"/>
                  </a:lnSpc>
                  <a:defRPr/>
                </a:pPr>
                <a:r>
                  <a:rPr lang="zh-CN" altLang="en-US" sz="2600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能级</a:t>
                </a:r>
                <a14:m>
                  <m:oMath xmlns:m="http://schemas.openxmlformats.org/officeDocument/2006/math">
                    <m:r>
                      <a:rPr lang="en-US" altLang="zh-CN" sz="260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sSub>
                      <m:sSubPr>
                        <m:ctrlPr>
                          <a:rPr lang="en-US" altLang="zh-CN" sz="2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6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ℏ</m:t>
                        </m:r>
                        <m:r>
                          <a:rPr lang="en-US" altLang="zh-CN" sz="2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r>
                          <a:rPr lang="en-US" altLang="zh-CN" sz="2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6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6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=ℏ</m:t>
                    </m:r>
                    <m:r>
                      <a:rPr lang="en-US" altLang="zh-CN" sz="26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sz="26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6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6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600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52" y="3860576"/>
                <a:ext cx="8474803" cy="2682081"/>
              </a:xfrm>
              <a:prstGeom prst="rect">
                <a:avLst/>
              </a:prstGeom>
              <a:blipFill rotWithShape="0">
                <a:blip r:embed="rId3"/>
                <a:stretch>
                  <a:fillRect l="-1295" t="-1136" r="-791" b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366108" y="430068"/>
                <a:ext cx="3386120" cy="1135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2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zh-CN" altLang="en-US" sz="26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zh-CN" altLang="en-US" sz="2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zh-CN" altLang="en-US" sz="2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6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zh-CN" altLang="en-US" sz="260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sz="26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6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6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6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altLang="zh-CN" sz="26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6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6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zh-CN" altLang="en-US" sz="26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600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108" y="430068"/>
                <a:ext cx="3386120" cy="11350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31452" y="1595068"/>
                <a:ext cx="8229600" cy="9720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2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sz="2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f>
                      <m:fPr>
                        <m:ctrlPr>
                          <a:rPr lang="zh-CN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𝑑𝐻</m:t>
                        </m:r>
                      </m:num>
                      <m:den>
                        <m:r>
                          <a:rPr lang="zh-CN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  <m:r>
                      <a:rPr lang="en-US" altLang="zh-CN" sz="2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zh-CN" alt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altLang="zh-CN" sz="2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altLang="zh-CN" sz="2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altLang="zh-CN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altLang="zh-CN" sz="2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52" y="1595068"/>
                <a:ext cx="8229600" cy="9720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141945" y="2711573"/>
                <a:ext cx="4188133" cy="10549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lnSpc>
                    <a:spcPct val="12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sz="24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𝑑𝐻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en-US" altLang="zh-CN" sz="24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4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altLang="zh-CN" sz="24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24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945" y="2711573"/>
                <a:ext cx="4188133" cy="10549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268495" y="1770434"/>
            <a:ext cx="1440665" cy="864149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  <p:sp>
        <p:nvSpPr>
          <p:cNvPr id="11" name="Rectangle 10"/>
          <p:cNvSpPr/>
          <p:nvPr/>
        </p:nvSpPr>
        <p:spPr>
          <a:xfrm>
            <a:off x="5678813" y="1779971"/>
            <a:ext cx="1444364" cy="88125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00"/>
          </a:p>
        </p:txBody>
      </p:sp>
    </p:spTree>
    <p:extLst>
      <p:ext uri="{BB962C8B-B14F-4D97-AF65-F5344CB8AC3E}">
        <p14:creationId xmlns:p14="http://schemas.microsoft.com/office/powerpoint/2010/main" val="215262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xmlns="" id="{E3AF3512-1767-4995-AA34-9AE52A9B20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5896" y="677098"/>
                <a:ext cx="4271767" cy="5232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zh-CN" alt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</a:rPr>
                  <a:t>能级间隔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0" lang="en-US" altLang="zh-CN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=ℏ</m:t>
                    </m:r>
                    <m:r>
                      <a:rPr kumimoji="0" lang="en-US" altLang="zh-CN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kumimoji="0" lang="en-US" altLang="zh-CN" sz="2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E3AF3512-1767-4995-AA34-9AE52A9B2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96" y="677098"/>
                <a:ext cx="4271767" cy="523220"/>
              </a:xfrm>
              <a:prstGeom prst="rect">
                <a:avLst/>
              </a:prstGeom>
              <a:blipFill>
                <a:blip r:embed="rId2"/>
                <a:stretch>
                  <a:fillRect l="-2568" t="-5814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663464" y="0"/>
            <a:ext cx="6479946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、线性谐振子的能量及波函数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35010" y="707875"/>
            <a:ext cx="285206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与普朗克假设一致</a:t>
            </a:r>
            <a:endParaRPr lang="zh-CN" altLang="en-US" sz="2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55896" y="1097486"/>
                <a:ext cx="8593844" cy="12504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20000"/>
                  </a:lnSpc>
                  <a:defRPr/>
                </a:pP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基态能量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60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6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ℏ</m:t>
                    </m:r>
                    <m:r>
                      <a:rPr lang="en-US" altLang="zh-CN" sz="26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zh-CN" sz="2600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600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也称零点</a:t>
                </a:r>
                <a:r>
                  <a:rPr lang="zh-CN" altLang="en-US" sz="2600" dirty="0" smtClean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能。</a:t>
                </a:r>
                <a:r>
                  <a:rPr lang="zh-CN" altLang="en-US" sz="26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即使在绝对零度，原子仍有零点振动</a:t>
                </a:r>
                <a:r>
                  <a:rPr lang="zh-CN" altLang="en-US" sz="2600" dirty="0" smtClean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。注</a:t>
                </a:r>
                <a:r>
                  <a:rPr lang="zh-CN" altLang="en-US" sz="2600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意经典理论中最低能量为</a:t>
                </a:r>
                <a:r>
                  <a:rPr lang="zh-CN" altLang="en-US" sz="2600" dirty="0" smtClean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零。</a:t>
                </a:r>
                <a:endParaRPr lang="en-US" altLang="zh-CN" sz="2600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96" y="1097486"/>
                <a:ext cx="8593844" cy="1250407"/>
              </a:xfrm>
              <a:prstGeom prst="rect">
                <a:avLst/>
              </a:prstGeom>
              <a:blipFill>
                <a:blip r:embed="rId3"/>
                <a:stretch>
                  <a:fillRect l="-1277" r="-426"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57477" y="2342934"/>
                <a:ext cx="4839842" cy="15350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2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6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6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6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600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时，方程变为</a:t>
                </a:r>
                <a:endParaRPr lang="en-US" altLang="zh-CN" sz="2600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lnSpc>
                    <a:spcPct val="12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sz="24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𝑑𝐻</m:t>
                          </m:r>
                        </m:num>
                        <m:den>
                          <m:r>
                            <a:rPr lang="zh-CN" altLang="en-US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en-US" altLang="zh-CN" sz="24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𝑛𝐻</m:t>
                      </m:r>
                      <m:r>
                        <a:rPr lang="en-US" altLang="zh-CN" sz="2400" i="1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477" y="2342934"/>
                <a:ext cx="4839842" cy="1535036"/>
              </a:xfrm>
              <a:prstGeom prst="rect">
                <a:avLst/>
              </a:prstGeom>
              <a:blipFill>
                <a:blip r:embed="rId4"/>
                <a:stretch>
                  <a:fillRect t="-1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30741" y="5067114"/>
                <a:ext cx="7908587" cy="1506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20000"/>
                  </a:lnSpc>
                  <a:defRPr/>
                </a:pPr>
                <a:r>
                  <a:rPr lang="zh-CN" altLang="en-US" sz="2600" dirty="0" smtClean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下</a:t>
                </a:r>
                <a:r>
                  <a:rPr lang="zh-CN" altLang="en-US" sz="2600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面证明两个关</a:t>
                </a:r>
                <a:r>
                  <a:rPr lang="zh-CN" altLang="en-US" sz="2600" dirty="0" smtClean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系式：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  <m:r>
                      <a:rPr lang="en-US" altLang="zh-C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endParaRPr lang="en-US" altLang="zh-CN" sz="26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lnSpc>
                    <a:spcPct val="16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6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sz="2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sSub>
                        <m:sSubPr>
                          <m:ctrlPr>
                            <a:rPr lang="en-US" altLang="zh-CN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sz="2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altLang="zh-CN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6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41" y="5067114"/>
                <a:ext cx="7908587" cy="1506182"/>
              </a:xfrm>
              <a:prstGeom prst="rect">
                <a:avLst/>
              </a:prstGeom>
              <a:blipFill rotWithShape="0">
                <a:blip r:embed="rId5"/>
                <a:stretch>
                  <a:fillRect l="-1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46491" y="3817762"/>
                <a:ext cx="6527260" cy="1357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20000"/>
                  </a:lnSpc>
                  <a:defRPr/>
                </a:pPr>
                <a:r>
                  <a:rPr lang="zh-CN" altLang="en-US" sz="2600" dirty="0" smtClean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对应的解称为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厄米多项式</a:t>
                </a:r>
                <a:r>
                  <a:rPr lang="zh-CN" altLang="en-US" sz="2600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，可以表示</a:t>
                </a:r>
                <a:r>
                  <a:rPr lang="zh-CN" altLang="en-US" sz="2600" dirty="0" smtClean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:endParaRPr lang="en-US" altLang="zh-CN" sz="2600" dirty="0" smtClean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 algn="ctr">
                  <a:lnSpc>
                    <a:spcPct val="120000"/>
                  </a:lnSpc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sz="26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6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zh-CN" sz="2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zh-CN" sz="26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altLang="zh-CN" sz="26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  <m:f>
                      <m:fPr>
                        <m:ctrlPr>
                          <a:rPr lang="en-US" altLang="zh-CN" sz="2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sz="26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sz="2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CN" sz="26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altLang="zh-CN" sz="26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zh-CN" sz="2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6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6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altLang="zh-CN" sz="26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sz="2600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91" y="3817762"/>
                <a:ext cx="6527260" cy="1357679"/>
              </a:xfrm>
              <a:prstGeom prst="rect">
                <a:avLst/>
              </a:prstGeom>
              <a:blipFill>
                <a:blip r:embed="rId6"/>
                <a:stretch>
                  <a:fillRect l="-1681" t="-2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87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3" grpId="0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744166" y="8936"/>
            <a:ext cx="6084808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、线性谐振子的能量及波函数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381345" y="594302"/>
                <a:ext cx="2762655" cy="60715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f>
                        <m:f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345" y="594302"/>
                <a:ext cx="2762655" cy="6071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050798" y="337755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莱布尼茨公式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978613" y="4600229"/>
            <a:ext cx="192607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850615" y="5956569"/>
                <a:ext cx="2231508" cy="723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!(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)!</m:t>
                          </m:r>
                        </m:den>
                      </m:f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615" y="5956569"/>
                <a:ext cx="2231508" cy="7231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800183" y="548062"/>
                <a:ext cx="3057247" cy="87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en-US" altLang="zh-CN" sz="2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2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183" y="548062"/>
                <a:ext cx="3057247" cy="87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5680" y="4770039"/>
                <a:ext cx="7957225" cy="1858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20000"/>
                  </a:lnSpc>
                  <a:defRPr/>
                </a:pPr>
                <a:r>
                  <a:rPr lang="zh-CN" altLang="en-US" sz="2000" dirty="0" smtClean="0">
                    <a:solidFill>
                      <a:sysClr val="windowText" lastClr="000000"/>
                    </a:solidFill>
                  </a:rPr>
                  <a:t>其</a:t>
                </a:r>
                <a:r>
                  <a:rPr lang="zh-CN" altLang="en-US" sz="2000" dirty="0">
                    <a:solidFill>
                      <a:sysClr val="windowText" lastClr="000000"/>
                    </a:solidFill>
                  </a:rPr>
                  <a:t>中，</a:t>
                </a:r>
                <a:r>
                  <a:rPr lang="en-US" altLang="zh-CN" sz="2000" dirty="0">
                    <a:solidFill>
                      <a:sysClr val="windowText" lastClr="0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zh-CN" altLang="en-US" sz="2000" i="1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</a:rPr>
                  <a:t>，</a:t>
                </a:r>
                <a:r>
                  <a:rPr lang="en-US" altLang="zh-CN" sz="2000" i="1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2000" i="1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</a:rPr>
                  <a:t>为组合数，</a:t>
                </a:r>
                <a:endParaRPr lang="en-US" altLang="zh-CN" sz="2000" dirty="0">
                  <a:solidFill>
                    <a:sysClr val="windowText" lastClr="000000"/>
                  </a:solidFill>
                  <a:latin typeface="Cambria Math" panose="02040503050406030204" pitchFamily="18" charset="0"/>
                </a:endParaRPr>
              </a:p>
              <a:p>
                <a:pPr lvl="0">
                  <a:lnSpc>
                    <a:spcPct val="12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en-US" altLang="zh-CN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zh-CN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f>
                        <m:fPr>
                          <m:ctrlP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CN" sz="2000" dirty="0">
                  <a:solidFill>
                    <a:sysClr val="windowText" lastClr="000000"/>
                  </a:solidFill>
                </a:endParaRPr>
              </a:p>
              <a:p>
                <a:pPr lvl="0" algn="ctr">
                  <a:lnSpc>
                    <a:spcPct val="120000"/>
                  </a:lnSpc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sz="2000" dirty="0" smtClean="0">
                    <a:solidFill>
                      <a:srgbClr val="0000FF"/>
                    </a:solidFill>
                  </a:rPr>
                  <a:t> 得</a:t>
                </a:r>
                <a:r>
                  <a:rPr lang="zh-CN" altLang="en-US" sz="2000" dirty="0">
                    <a:solidFill>
                      <a:srgbClr val="0000FF"/>
                    </a:solidFill>
                  </a:rPr>
                  <a:t>证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80" y="4770039"/>
                <a:ext cx="7957225" cy="1858137"/>
              </a:xfrm>
              <a:prstGeom prst="rect">
                <a:avLst/>
              </a:prstGeom>
              <a:blipFill rotWithShape="0">
                <a:blip r:embed="rId6"/>
                <a:stretch>
                  <a:fillRect l="-766" t="-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37306" y="669326"/>
            <a:ext cx="268535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60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证明关</a:t>
            </a:r>
            <a:r>
              <a:rPr lang="zh-CN" altLang="en-US" sz="2600" dirty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系式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44166" y="1275841"/>
                <a:ext cx="8142049" cy="10961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2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en-US" altLang="zh-CN" sz="2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CN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66" y="1275841"/>
                <a:ext cx="8142049" cy="109619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08223" y="2463172"/>
                <a:ext cx="8019196" cy="914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en-US" altLang="zh-CN" sz="2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(−2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23" y="2463172"/>
                <a:ext cx="8019196" cy="91422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20038" y="3344111"/>
            <a:ext cx="4497783" cy="476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对蓝色部分运用乘积的求导法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-29334" y="3848835"/>
                <a:ext cx="9069438" cy="751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9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9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9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sz="19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9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9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r>
                            <a:rPr lang="en-US" altLang="zh-CN" sz="19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9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en-US" altLang="zh-CN" sz="19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9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9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9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19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19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9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19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sSup>
                            <m:sSupPr>
                              <m:ctrlPr>
                                <a:rPr lang="en-US" altLang="zh-CN" sz="19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9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sz="19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9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altLang="zh-CN" sz="19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f>
                            <m:fPr>
                              <m:ctrlPr>
                                <a:rPr lang="en-US" altLang="zh-CN" sz="19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9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9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sz="19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19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zh-CN" sz="19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9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altLang="zh-CN" sz="19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altLang="zh-CN" sz="19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9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9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9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9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altLang="zh-CN" sz="19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altLang="zh-CN" sz="19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9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9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sz="19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9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altLang="zh-CN" sz="19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sSubSup>
                            <m:sSubSupPr>
                              <m:ctrlPr>
                                <a:rPr lang="en-US" altLang="zh-CN" sz="19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9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9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19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19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9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sz="19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CN" sz="19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9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9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sz="19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19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zh-CN" sz="19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9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altLang="zh-CN" sz="19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altLang="zh-CN" sz="19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9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9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9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9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altLang="zh-CN" sz="19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altLang="zh-CN" sz="19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19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9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sz="19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9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altLang="zh-CN" sz="19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altLang="zh-CN" sz="19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altLang="zh-CN" sz="19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9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sz="19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altLang="zh-CN" sz="19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altLang="zh-CN" sz="19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9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CN" sz="19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19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9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sz="19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9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19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zh-CN" sz="19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9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altLang="zh-CN" sz="19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9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altLang="zh-CN" sz="19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9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19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9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9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altLang="zh-CN" sz="19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19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334" y="3848835"/>
                <a:ext cx="9069438" cy="75155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2115765" y="4600229"/>
            <a:ext cx="167808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37306" y="1624803"/>
                <a:ext cx="1141834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20000"/>
                  </a:lnSpc>
                  <a:defRPr/>
                </a:pPr>
                <a:r>
                  <a:rPr lang="zh-CN" altLang="en-US" sz="2400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证明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zh-CN" sz="2400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06" y="1624803"/>
                <a:ext cx="1141834" cy="535531"/>
              </a:xfrm>
              <a:prstGeom prst="rect">
                <a:avLst/>
              </a:prstGeom>
              <a:blipFill rotWithShape="0">
                <a:blip r:embed="rId10"/>
                <a:stretch>
                  <a:fillRect l="-8556" t="-6897" b="-14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55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3" grpId="0"/>
      <p:bldP spid="2" grpId="0"/>
      <p:bldP spid="5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 txBox="1">
            <a:spLocks/>
          </p:cNvSpPr>
          <p:nvPr/>
        </p:nvSpPr>
        <p:spPr>
          <a:xfrm>
            <a:off x="562087" y="18170"/>
            <a:ext cx="5935195" cy="5481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、线性谐振子的能量及波函数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734177" y="560520"/>
                <a:ext cx="4016677" cy="683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6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sz="2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sz="2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800" dirty="0">
                  <a:solidFill>
                    <a:sysClr val="windowText" lastClr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177" y="560520"/>
                <a:ext cx="4016677" cy="6832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18496" y="1366952"/>
                <a:ext cx="5022379" cy="8937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f>
                        <m:fPr>
                          <m:ctrlP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96" y="1366952"/>
                <a:ext cx="5022379" cy="8937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05680" y="646878"/>
            <a:ext cx="3057247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  <a:defRPr/>
            </a:pPr>
            <a:r>
              <a:rPr lang="en-US" altLang="zh-CN" sz="280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、证明关系式：</a:t>
            </a:r>
            <a:r>
              <a:rPr lang="en-US" altLang="zh-CN" sz="2800" dirty="0" smtClean="0">
                <a:solidFill>
                  <a:sysClr val="windowText" lastClr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80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55101" y="1393768"/>
                <a:ext cx="2788899" cy="60715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f>
                        <m:f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101" y="1393768"/>
                <a:ext cx="2788899" cy="6071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18496" y="2222274"/>
                <a:ext cx="5336605" cy="10188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2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f>
                        <m:fPr>
                          <m:ctrlP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(−2</m:t>
                          </m:r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zh-CN" sz="2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96" y="2222274"/>
                <a:ext cx="5336605" cy="10188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34423" y="3149644"/>
                <a:ext cx="7726668" cy="10961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2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d>
                        <m:dPr>
                          <m:ctrlPr>
                            <a:rPr lang="en-US" altLang="zh-CN" sz="24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p>
                                      <m:r>
                                        <a:rPr lang="en-US" altLang="zh-CN" sz="2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23" y="3149644"/>
                <a:ext cx="7726668" cy="109619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0" y="4364882"/>
                <a:ext cx="8540884" cy="1054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2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zh-CN" sz="2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sz="2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f>
                        <m:fPr>
                          <m:ctrlP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altLang="zh-CN" sz="2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64882"/>
                <a:ext cx="8540884" cy="105400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97124" y="5511635"/>
                <a:ext cx="680562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2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sz="2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solidFill>
                    <a:srgbClr val="0000FF"/>
                  </a:solidFill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en-US" altLang="zh-CN" sz="2400" dirty="0">
                    <a:solidFill>
                      <a:srgbClr val="0000FF"/>
                    </a:solidFill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sz="2400" dirty="0">
                    <a:solidFill>
                      <a:srgbClr val="0000FF"/>
                    </a:solidFill>
                  </a:rPr>
                  <a:t>得证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24" y="5511635"/>
                <a:ext cx="6805624" cy="1200329"/>
              </a:xfrm>
              <a:prstGeom prst="rect">
                <a:avLst/>
              </a:prstGeom>
              <a:blipFill rotWithShape="0">
                <a:blip r:embed="rId8"/>
                <a:stretch>
                  <a:fillRect b="-3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20038" y="1543745"/>
                <a:ext cx="1112651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20000"/>
                  </a:lnSpc>
                  <a:defRPr/>
                </a:pPr>
                <a:r>
                  <a:rPr lang="zh-CN" altLang="en-US" sz="2400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证明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en-US" altLang="zh-CN" sz="2400" dirty="0">
                    <a:solidFill>
                      <a:sysClr val="windowText" lastClr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38" y="1543745"/>
                <a:ext cx="1112651" cy="535531"/>
              </a:xfrm>
              <a:prstGeom prst="rect">
                <a:avLst/>
              </a:prstGeom>
              <a:blipFill rotWithShape="0">
                <a:blip r:embed="rId9"/>
                <a:stretch>
                  <a:fillRect l="-8197" t="-6818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01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6" grpId="0"/>
      <p:bldP spid="7" grpId="0"/>
      <p:bldP spid="9" grpId="0"/>
      <p:bldP spid="10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1642</TotalTime>
  <Words>945</Words>
  <Application>Microsoft Office PowerPoint</Application>
  <PresentationFormat>On-screen Show (4:3)</PresentationFormat>
  <Paragraphs>176</Paragraphs>
  <Slides>18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黑体</vt:lpstr>
      <vt:lpstr>宋体</vt:lpstr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PowerPoint Presentation</vt:lpstr>
      <vt:lpstr>一、线性谐振子简介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Local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298</cp:revision>
  <dcterms:created xsi:type="dcterms:W3CDTF">2023-05-07T08:38:35Z</dcterms:created>
  <dcterms:modified xsi:type="dcterms:W3CDTF">2025-03-12T04:32:31Z</dcterms:modified>
</cp:coreProperties>
</file>