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70" r:id="rId12"/>
    <p:sldId id="274" r:id="rId13"/>
    <p:sldId id="264" r:id="rId14"/>
    <p:sldId id="265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BAECCB"/>
    <a:srgbClr val="ACFAE6"/>
    <a:srgbClr val="F5B1E8"/>
    <a:srgbClr val="FD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 snapToGrid="0">
      <p:cViewPr varScale="1">
        <p:scale>
          <a:sx n="94" d="100"/>
          <a:sy n="94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体系的势能在无限远处无穷大，波函数在无限远处为零，体系的能级是分立的，属于束缚态。利用边界条件，定出能级，求出波函数；</a:t>
            </a:r>
            <a:r>
              <a:rPr lang="en-US" altLang="zh-CN" dirty="0"/>
              <a:t>【</a:t>
            </a:r>
            <a:r>
              <a:rPr lang="zh-CN" altLang="en-US" dirty="0"/>
              <a:t>波函数在无限远处为</a:t>
            </a:r>
            <a:r>
              <a:rPr lang="en-US" altLang="zh-CN" dirty="0"/>
              <a:t>0</a:t>
            </a:r>
            <a:r>
              <a:rPr lang="zh-CN" altLang="en-US" dirty="0"/>
              <a:t>出现的地方：概率守恒、一维无限深方势阱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本节讨论体系势能在</a:t>
            </a:r>
            <a:r>
              <a:rPr lang="zh-CN" altLang="en-US" b="1" dirty="0"/>
              <a:t>无限远处为有限</a:t>
            </a:r>
            <a:r>
              <a:rPr lang="zh-CN" altLang="en-US" dirty="0"/>
              <a:t>（取势能为</a:t>
            </a:r>
            <a:r>
              <a:rPr lang="en-US" altLang="zh-CN" dirty="0"/>
              <a:t>0</a:t>
            </a:r>
            <a:r>
              <a:rPr lang="zh-CN" altLang="en-US" dirty="0"/>
              <a:t>），此时波函数不再为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，体系能量连续谱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1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粒子由无限远处来，被势场散射后又到无限远处去，粒子的能量是预先确定的。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2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7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0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0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宏观条件下一般观察不到隧道效应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6000" y="521762"/>
            <a:ext cx="9180000" cy="67898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72AA-3E21-4A02-94F3-9FB65F162A5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9.png"/><Relationship Id="rId5" Type="http://schemas.openxmlformats.org/officeDocument/2006/relationships/image" Target="../media/image35.wmf"/><Relationship Id="rId15" Type="http://schemas.openxmlformats.org/officeDocument/2006/relationships/image" Target="../media/image34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8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9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9.jp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9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40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345895" y="1529537"/>
            <a:ext cx="4184301" cy="81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800"/>
              </a:lnSpc>
              <a:buNone/>
            </a:pP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§2.8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势垒贯穿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106181" y="3049943"/>
            <a:ext cx="2924845" cy="1541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800"/>
              </a:lnSpc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一、势垒散射</a:t>
            </a:r>
            <a:endParaRPr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5800"/>
              </a:lnSpc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二、隧道效应</a:t>
            </a:r>
            <a:endParaRPr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02495" y="36023"/>
            <a:ext cx="290016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二、隧道效应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="" xmlns:a16="http://schemas.microsoft.com/office/drawing/2014/main" id="{93F9E8CD-C0A3-4E06-8473-F3F8CBC8EB96}"/>
              </a:ext>
            </a:extLst>
          </p:cNvPr>
          <p:cNvGrpSpPr>
            <a:grpSpLocks/>
          </p:cNvGrpSpPr>
          <p:nvPr/>
        </p:nvGrpSpPr>
        <p:grpSpPr bwMode="auto">
          <a:xfrm>
            <a:off x="705487" y="822873"/>
            <a:ext cx="8096250" cy="1066800"/>
            <a:chOff x="483" y="472"/>
            <a:chExt cx="5100" cy="672"/>
          </a:xfrm>
        </p:grpSpPr>
        <p:sp>
          <p:nvSpPr>
            <p:cNvPr id="9" name="Rectangle 3">
              <a:extLst>
                <a:ext uri="{FF2B5EF4-FFF2-40B4-BE49-F238E27FC236}">
                  <a16:creationId xmlns="" xmlns:a16="http://schemas.microsoft.com/office/drawing/2014/main" id="{36D0E592-E305-43FE-89BD-51006A8F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623"/>
              <a:ext cx="20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透射系数：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10" name="Object 4">
              <a:extLst>
                <a:ext uri="{FF2B5EF4-FFF2-40B4-BE49-F238E27FC236}">
                  <a16:creationId xmlns="" xmlns:a16="http://schemas.microsoft.com/office/drawing/2014/main" id="{50420E94-336E-45F2-9B9E-3B88A74D78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3628702"/>
                </p:ext>
              </p:extLst>
            </p:nvPr>
          </p:nvGraphicFramePr>
          <p:xfrm>
            <a:off x="1700" y="472"/>
            <a:ext cx="3063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4" imgW="1866600" imgH="457200" progId="Equation.DSMT4">
                    <p:embed/>
                  </p:oleObj>
                </mc:Choice>
                <mc:Fallback>
                  <p:oleObj name="Equation" r:id="rId4" imgW="186660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472"/>
                          <a:ext cx="3063" cy="6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E37817B4-0540-4197-A6A9-127B9E43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669"/>
              <a:ext cx="7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sp>
        <p:nvSpPr>
          <p:cNvPr id="12" name="Text Box 6">
            <a:extLst>
              <a:ext uri="{FF2B5EF4-FFF2-40B4-BE49-F238E27FC236}">
                <a16:creationId xmlns="" xmlns:a16="http://schemas.microsoft.com/office/drawing/2014/main" id="{5286F6C6-1235-4DDD-BE34-6A4DB243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47" y="2684881"/>
            <a:ext cx="1936108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隧道效应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9">
                <a:extLst>
                  <a:ext uri="{FF2B5EF4-FFF2-40B4-BE49-F238E27FC236}">
                    <a16:creationId xmlns="" xmlns:a16="http://schemas.microsoft.com/office/drawing/2014/main" id="{4D69F57F-3AF0-45B8-9B29-21B801379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95" y="2054776"/>
                <a:ext cx="870603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此结果表明，即使</a:t>
                </a:r>
                <a14:m>
                  <m:oMath xmlns:m="http://schemas.openxmlformats.org/officeDocument/2006/math">
                    <m:r>
                      <a:rPr lang="zh-CN" alt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6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，透射系数</a:t>
                </a:r>
                <a14:m>
                  <m:oMath xmlns:m="http://schemas.openxmlformats.org/officeDocument/2006/math">
                    <m:r>
                      <a:rPr lang="zh-CN" alt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一般不等于零。</a:t>
                </a:r>
              </a:p>
            </p:txBody>
          </p:sp>
        </mc:Choice>
        <mc:Fallback xmlns=""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4D69F57F-3AF0-45B8-9B29-21B80137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495" y="2054776"/>
                <a:ext cx="8706035" cy="492443"/>
              </a:xfrm>
              <a:prstGeom prst="rect">
                <a:avLst/>
              </a:prstGeom>
              <a:blipFill>
                <a:blip r:embed="rId6"/>
                <a:stretch>
                  <a:fillRect l="-1260" t="-13580" b="-28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7">
            <a:extLst>
              <a:ext uri="{FF2B5EF4-FFF2-40B4-BE49-F238E27FC236}">
                <a16:creationId xmlns="" xmlns:a16="http://schemas.microsoft.com/office/drawing/2014/main" id="{39DBAB14-FB3D-423A-9A43-7E27BB7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97" y="3314986"/>
            <a:ext cx="4598452" cy="297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子能够穿过比它动能更高的势垒的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现象称为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隧道效应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它是粒子具有波动性的生动表现。当然，这种现象只在一定条件下才比较显著。右图给出了势垒穿透的波动图象。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82551" y="2730355"/>
                <a:ext cx="3532909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无论粒子能量是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还是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，粒子都有一定的概率穿透势垒，也有一定的概率被反射回去。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51" y="2730355"/>
                <a:ext cx="3532909" cy="2092881"/>
              </a:xfrm>
              <a:prstGeom prst="rect">
                <a:avLst/>
              </a:prstGeom>
              <a:blipFill rotWithShape="0">
                <a:blip r:embed="rId7"/>
                <a:stretch>
                  <a:fillRect l="-3103" t="-3207" r="-2241" b="-6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51" y="4823236"/>
            <a:ext cx="3320107" cy="18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3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82997" y="4275"/>
            <a:ext cx="290016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二、隧道效应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="" xmlns:a16="http://schemas.microsoft.com/office/drawing/2014/main" id="{B4FB67E2-D8E8-4B8A-A287-2268FAE27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129808"/>
              </p:ext>
            </p:extLst>
          </p:nvPr>
        </p:nvGraphicFramePr>
        <p:xfrm>
          <a:off x="760025" y="1447607"/>
          <a:ext cx="7116364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4" imgW="3162240" imgH="457200" progId="Equation.DSMT4">
                  <p:embed/>
                </p:oleObj>
              </mc:Choice>
              <mc:Fallback>
                <p:oleObj name="Equation" r:id="rId4" imgW="316224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25" y="1447607"/>
                        <a:ext cx="7116364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81B88B24-D6AE-4568-9722-C74091B0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40" y="4618765"/>
            <a:ext cx="106031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于是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="" xmlns:a16="http://schemas.microsoft.com/office/drawing/2014/main" id="{C6F4255D-6161-427A-8D92-8D3B10A7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089" y="4627595"/>
            <a:ext cx="1106884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14" name="Object 16">
            <a:extLst>
              <a:ext uri="{FF2B5EF4-FFF2-40B4-BE49-F238E27FC236}">
                <a16:creationId xmlns="" xmlns:a16="http://schemas.microsoft.com/office/drawing/2014/main" id="{73D0E11E-C6ED-442F-BC5C-8D627E8FF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523872"/>
              </p:ext>
            </p:extLst>
          </p:nvPr>
        </p:nvGraphicFramePr>
        <p:xfrm>
          <a:off x="1290414" y="2904414"/>
          <a:ext cx="3118315" cy="142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6" imgW="1612800" imgH="698400" progId="Equation.DSMT4">
                  <p:embed/>
                </p:oleObj>
              </mc:Choice>
              <mc:Fallback>
                <p:oleObj name="Equation" r:id="rId6" imgW="1612800" imgH="698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414" y="2904414"/>
                        <a:ext cx="3118315" cy="14258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>
            <a:extLst>
              <a:ext uri="{FF2B5EF4-FFF2-40B4-BE49-F238E27FC236}">
                <a16:creationId xmlns="" xmlns:a16="http://schemas.microsoft.com/office/drawing/2014/main" id="{242DEFAA-F833-4CFD-BD81-51D4911E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62" y="18805"/>
            <a:ext cx="2412516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低能粒子穿透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19">
                <a:extLst>
                  <a:ext uri="{FF2B5EF4-FFF2-40B4-BE49-F238E27FC236}">
                    <a16:creationId xmlns="" xmlns:a16="http://schemas.microsoft.com/office/drawing/2014/main" id="{8909FB1F-A2BD-4F06-B224-FEE615C1E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810" y="2850846"/>
                <a:ext cx="3947389" cy="1372204"/>
              </a:xfrm>
              <a:prstGeom prst="wedgeRectCallout">
                <a:avLst>
                  <a:gd name="adj1" fmla="val -56296"/>
                  <a:gd name="adj2" fmla="val 17292"/>
                </a:avLst>
              </a:prstGeom>
              <a:solidFill>
                <a:srgbClr val="FFFF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同数量级，</a:t>
                </a:r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&gt;&gt;1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&gt;&gt;4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可忽略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AutoShape 19">
                <a:extLst>
                  <a:ext uri="{FF2B5EF4-FFF2-40B4-BE49-F238E27FC236}">
                    <a16:creationId xmlns:a16="http://schemas.microsoft.com/office/drawing/2014/main" id="{8909FB1F-A2BD-4F06-B224-FEE615C1E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5810" y="2850846"/>
                <a:ext cx="3947389" cy="1372204"/>
              </a:xfrm>
              <a:prstGeom prst="wedgeRectCallout">
                <a:avLst>
                  <a:gd name="adj1" fmla="val -56296"/>
                  <a:gd name="adj2" fmla="val 17292"/>
                </a:avLst>
              </a:prstGeom>
              <a:blipFill>
                <a:blip r:embed="rId8"/>
                <a:stretch>
                  <a:fillRect t="-12775" b="-1674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27">
            <a:extLst>
              <a:ext uri="{FF2B5EF4-FFF2-40B4-BE49-F238E27FC236}">
                <a16:creationId xmlns="" xmlns:a16="http://schemas.microsoft.com/office/drawing/2014/main" id="{B431385D-D309-43C4-8530-7D3A99E57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562827"/>
              </p:ext>
            </p:extLst>
          </p:nvPr>
        </p:nvGraphicFramePr>
        <p:xfrm>
          <a:off x="952558" y="5426362"/>
          <a:ext cx="4681200" cy="106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r:id="rId9" imgW="2171700" imgH="508000" progId="Equation.DSMT4">
                  <p:embed/>
                </p:oleObj>
              </mc:Choice>
              <mc:Fallback>
                <p:oleObj r:id="rId9" imgW="2171700" imgH="508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58" y="5426362"/>
                        <a:ext cx="4681200" cy="1066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utoShape 29">
                <a:extLst>
                  <a:ext uri="{FF2B5EF4-FFF2-40B4-BE49-F238E27FC236}">
                    <a16:creationId xmlns="" xmlns:a16="http://schemas.microsoft.com/office/drawing/2014/main" id="{DF7B0A1A-DAF0-4EE3-9042-A9AE4C33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392" y="5350075"/>
                <a:ext cx="2838421" cy="1219200"/>
              </a:xfrm>
              <a:prstGeom prst="wedgeRoundRectCallout">
                <a:avLst>
                  <a:gd name="adj1" fmla="val -54375"/>
                  <a:gd name="adj2" fmla="val -87542"/>
                  <a:gd name="adj3" fmla="val 16667"/>
                </a:avLst>
              </a:prstGeom>
              <a:solidFill>
                <a:srgbClr val="FFFF00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表明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随垒宽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和垒高</a:t>
                </a:r>
                <a:r>
                  <a:rPr lang="zh-CN" altLang="en-US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的增大而成指数减小。</a:t>
                </a:r>
              </a:p>
            </p:txBody>
          </p:sp>
        </mc:Choice>
        <mc:Fallback xmlns="">
          <p:sp>
            <p:nvSpPr>
              <p:cNvPr id="18" name="AutoShape 29">
                <a:extLst>
                  <a:ext uri="{FF2B5EF4-FFF2-40B4-BE49-F238E27FC236}">
                    <a16:creationId xmlns:a16="http://schemas.microsoft.com/office/drawing/2014/main" id="{DF7B0A1A-DAF0-4EE3-9042-A9AE4C33D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0392" y="5350075"/>
                <a:ext cx="2838421" cy="1219200"/>
              </a:xfrm>
              <a:prstGeom prst="wedgeRoundRectCallout">
                <a:avLst>
                  <a:gd name="adj1" fmla="val -54375"/>
                  <a:gd name="adj2" fmla="val -87542"/>
                  <a:gd name="adj3" fmla="val 16667"/>
                </a:avLst>
              </a:prstGeom>
              <a:blipFill>
                <a:blip r:embed="rId11"/>
                <a:stretch>
                  <a:fillRect r="-12757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>
                <a:extLst>
                  <a:ext uri="{FF2B5EF4-FFF2-40B4-BE49-F238E27FC236}">
                    <a16:creationId xmlns="" xmlns:a16="http://schemas.microsoft.com/office/drawing/2014/main" id="{B8513437-BE3E-4BA5-AFE5-C14D0266B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420" y="699855"/>
                <a:ext cx="52354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很小，以致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&gt;&gt;1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B8513437-BE3E-4BA5-AFE5-C14D0266B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420" y="699855"/>
                <a:ext cx="5235442" cy="523220"/>
              </a:xfrm>
              <a:prstGeom prst="rect">
                <a:avLst/>
              </a:prstGeom>
              <a:blipFill>
                <a:blip r:embed="rId12"/>
                <a:stretch>
                  <a:fillRect l="-2448" t="-16279" b="-267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38255" y="4453209"/>
                <a:ext cx="5406865" cy="721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2800" b="0" i="1" baseline="-2500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55" y="4453209"/>
                <a:ext cx="5406865" cy="7215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4">
            <a:extLst>
              <a:ext uri="{FF2B5EF4-FFF2-40B4-BE49-F238E27FC236}">
                <a16:creationId xmlns="" xmlns:a16="http://schemas.microsoft.com/office/drawing/2014/main" id="{50420E94-336E-45F2-9B9E-3B88A74D7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133973"/>
              </p:ext>
            </p:extLst>
          </p:nvPr>
        </p:nvGraphicFramePr>
        <p:xfrm>
          <a:off x="5301931" y="624608"/>
          <a:ext cx="3727047" cy="7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4" imgW="1866600" imgH="457200" progId="Equation.DSMT4">
                  <p:embed/>
                </p:oleObj>
              </mc:Choice>
              <mc:Fallback>
                <p:oleObj name="Equation" r:id="rId14" imgW="1866600" imgH="4572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="" xmlns:a16="http://schemas.microsoft.com/office/drawing/2014/main" id="{50420E94-336E-45F2-9B9E-3B88A74D78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931" y="624608"/>
                        <a:ext cx="3727047" cy="776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>
            <a:extLst>
              <a:ext uri="{FF2B5EF4-FFF2-40B4-BE49-F238E27FC236}">
                <a16:creationId xmlns="" xmlns:a16="http://schemas.microsoft.com/office/drawing/2014/main" id="{E6DD2235-4688-44F1-94BA-57AA8B37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71" y="249049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(9)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化成</a:t>
            </a:r>
          </a:p>
        </p:txBody>
      </p:sp>
    </p:spTree>
    <p:extLst>
      <p:ext uri="{BB962C8B-B14F-4D97-AF65-F5344CB8AC3E}">
        <p14:creationId xmlns:p14="http://schemas.microsoft.com/office/powerpoint/2010/main" val="24781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8" grpId="0" animBg="1"/>
      <p:bldP spid="19" grpId="0"/>
      <p:bldP spid="3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82997" y="4275"/>
            <a:ext cx="290016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二、隧道效应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="" xmlns:a16="http://schemas.microsoft.com/office/drawing/2014/main" id="{242DEFAA-F833-4CFD-BD81-51D4911E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17" y="708882"/>
            <a:ext cx="8418573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为了对透射系数的数量级有较具体的概念，对电子进行计算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05478" y="1789555"/>
                <a:ext cx="269330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0.511 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8" y="1789555"/>
                <a:ext cx="269330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45715" y="1769614"/>
                <a:ext cx="2515432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1973 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∙Å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715" y="1769614"/>
                <a:ext cx="2515432" cy="420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05478" y="2382090"/>
                <a:ext cx="229723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600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eV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8" y="2382090"/>
                <a:ext cx="2297232" cy="400110"/>
              </a:xfrm>
              <a:prstGeom prst="rect">
                <a:avLst/>
              </a:prstGeom>
              <a:blipFill>
                <a:blip r:embed="rId4"/>
                <a:stretch>
                  <a:fillRect l="-8777" t="-30769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2"/>
              <p:cNvSpPr/>
              <p:nvPr/>
            </p:nvSpPr>
            <p:spPr>
              <a:xfrm>
                <a:off x="1064167" y="2818862"/>
                <a:ext cx="5406865" cy="721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2800" b="0" i="1" baseline="-2500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67" y="2818862"/>
                <a:ext cx="5406865" cy="7215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7">
            <a:extLst>
              <a:ext uri="{FF2B5EF4-FFF2-40B4-BE49-F238E27FC236}">
                <a16:creationId xmlns="" xmlns:a16="http://schemas.microsoft.com/office/drawing/2014/main" id="{242DEFAA-F833-4CFD-BD81-51D4911E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46" y="3645852"/>
            <a:ext cx="629640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同的势垒宽度，透射系数的数量级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417888"/>
                  </p:ext>
                </p:extLst>
              </p:nvPr>
            </p:nvGraphicFramePr>
            <p:xfrm>
              <a:off x="582997" y="4326938"/>
              <a:ext cx="8363944" cy="1298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4939">
                      <a:extLst>
                        <a:ext uri="{9D8B030D-6E8A-4147-A177-3AD203B41FA5}">
                          <a16:colId xmlns="" xmlns:a16="http://schemas.microsoft.com/office/drawing/2014/main" val="957737206"/>
                        </a:ext>
                      </a:extLst>
                    </a:gridCol>
                    <a:gridCol w="1475236">
                      <a:extLst>
                        <a:ext uri="{9D8B030D-6E8A-4147-A177-3AD203B41FA5}">
                          <a16:colId xmlns="" xmlns:a16="http://schemas.microsoft.com/office/drawing/2014/main" val="2882066830"/>
                        </a:ext>
                      </a:extLst>
                    </a:gridCol>
                    <a:gridCol w="2167954">
                      <a:extLst>
                        <a:ext uri="{9D8B030D-6E8A-4147-A177-3AD203B41FA5}">
                          <a16:colId xmlns="" xmlns:a16="http://schemas.microsoft.com/office/drawing/2014/main" val="2900716587"/>
                        </a:ext>
                      </a:extLst>
                    </a:gridCol>
                    <a:gridCol w="1847252">
                      <a:extLst>
                        <a:ext uri="{9D8B030D-6E8A-4147-A177-3AD203B41FA5}">
                          <a16:colId xmlns="" xmlns:a16="http://schemas.microsoft.com/office/drawing/2014/main" val="4026374932"/>
                        </a:ext>
                      </a:extLst>
                    </a:gridCol>
                    <a:gridCol w="1898563">
                      <a:extLst>
                        <a:ext uri="{9D8B030D-6E8A-4147-A177-3AD203B41FA5}">
                          <a16:colId xmlns="" xmlns:a16="http://schemas.microsoft.com/office/drawing/2014/main" val="3703672330"/>
                        </a:ext>
                      </a:extLst>
                    </a:gridCol>
                  </a:tblGrid>
                  <a:tr h="430905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a/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2.0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5.0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10.0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97707364"/>
                      </a:ext>
                    </a:extLst>
                  </a:tr>
                  <a:tr h="745996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0.101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1.02×10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zh-CN" altLang="en-US" sz="24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1.06×10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zh-CN" altLang="en-US" sz="2400" baseline="30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1.12×10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</a:rPr>
                            <a:t>-10</a:t>
                          </a:r>
                          <a:endParaRPr lang="zh-CN" altLang="en-US" sz="2400" baseline="30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74269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417888"/>
                  </p:ext>
                </p:extLst>
              </p:nvPr>
            </p:nvGraphicFramePr>
            <p:xfrm>
              <a:off x="582997" y="4326938"/>
              <a:ext cx="8363944" cy="1298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4939">
                      <a:extLst>
                        <a:ext uri="{9D8B030D-6E8A-4147-A177-3AD203B41FA5}">
                          <a16:colId xmlns:a16="http://schemas.microsoft.com/office/drawing/2014/main" val="957737206"/>
                        </a:ext>
                      </a:extLst>
                    </a:gridCol>
                    <a:gridCol w="1475236">
                      <a:extLst>
                        <a:ext uri="{9D8B030D-6E8A-4147-A177-3AD203B41FA5}">
                          <a16:colId xmlns:a16="http://schemas.microsoft.com/office/drawing/2014/main" val="2882066830"/>
                        </a:ext>
                      </a:extLst>
                    </a:gridCol>
                    <a:gridCol w="2167954">
                      <a:extLst>
                        <a:ext uri="{9D8B030D-6E8A-4147-A177-3AD203B41FA5}">
                          <a16:colId xmlns:a16="http://schemas.microsoft.com/office/drawing/2014/main" val="2900716587"/>
                        </a:ext>
                      </a:extLst>
                    </a:gridCol>
                    <a:gridCol w="1847252">
                      <a:extLst>
                        <a:ext uri="{9D8B030D-6E8A-4147-A177-3AD203B41FA5}">
                          <a16:colId xmlns:a16="http://schemas.microsoft.com/office/drawing/2014/main" val="4026374932"/>
                        </a:ext>
                      </a:extLst>
                    </a:gridCol>
                    <a:gridCol w="1898563">
                      <a:extLst>
                        <a:ext uri="{9D8B030D-6E8A-4147-A177-3AD203B41FA5}">
                          <a16:colId xmlns:a16="http://schemas.microsoft.com/office/drawing/2014/main" val="3703672330"/>
                        </a:ext>
                      </a:extLst>
                    </a:gridCol>
                  </a:tblGrid>
                  <a:tr h="4753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25" t="-8974" r="-759375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2.0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5.0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10.0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70736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0.101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1.02×10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zh-CN" altLang="en-US" sz="24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1.06×10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zh-CN" altLang="en-US" sz="2400" baseline="30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1.12×10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</a:rPr>
                            <a:t>-10</a:t>
                          </a:r>
                          <a:endParaRPr lang="zh-CN" altLang="en-US" sz="2400" baseline="30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269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7">
                <a:extLst>
                  <a:ext uri="{FF2B5EF4-FFF2-40B4-BE49-F238E27FC236}">
                    <a16:creationId xmlns="" xmlns:a16="http://schemas.microsoft.com/office/drawing/2014/main" id="{242DEFAA-F833-4CFD-BD81-51D4911EB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117" y="5685717"/>
                <a:ext cx="8671286" cy="932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当势垒宽度</a:t>
                </a:r>
                <a:r>
                  <a:rPr lang="en-US" altLang="zh-CN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a=1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（原子线度）时，透射系数相当大；而当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a=1</a:t>
                </a:r>
                <a:r>
                  <a:rPr lang="en-US" altLang="zh-CN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，透射系数非常微小。</a:t>
                </a:r>
                <a:endPara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Text Box 17">
                <a:extLst>
                  <a:ext uri="{FF2B5EF4-FFF2-40B4-BE49-F238E27FC236}">
                    <a16:creationId xmlns:a16="http://schemas.microsoft.com/office/drawing/2014/main" id="{242DEFAA-F833-4CFD-BD81-51D4911EB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117" y="5685717"/>
                <a:ext cx="8671286" cy="932435"/>
              </a:xfrm>
              <a:prstGeom prst="rect">
                <a:avLst/>
              </a:prstGeom>
              <a:blipFill>
                <a:blip r:embed="rId7"/>
                <a:stretch>
                  <a:fillRect l="-1265" t="-5882" b="-13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9953" y="3331538"/>
            <a:ext cx="58755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隧道效应的应用：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约瑟夫森结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：超导隧道结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隧道二极管：高速开关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扫描隧道显微镜：原子级观测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52521" y="10966"/>
            <a:ext cx="290016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二、隧道效应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69953" y="956022"/>
                <a:ext cx="603369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由隧道效应产生的实验现象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金属电子冷发射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衰变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53" y="956022"/>
                <a:ext cx="6033692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2020" t="-2989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13" y="0"/>
            <a:ext cx="1065266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22046" y="1558750"/>
            <a:ext cx="6643991" cy="42229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 势垒散射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掌握定态薛定谔方程的求解步骤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 隧道效应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40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约瑟夫森结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40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隧道二极管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40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扫描隧道显微镜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="" xmlns:a16="http://schemas.microsoft.com/office/drawing/2014/main" id="{393F98D2-4F35-4227-9A9D-1A54C75CC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318" y="974586"/>
                <a:ext cx="8384630" cy="5084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．波函数及其统计解释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）波函数又称为概率幅，它的模方给出粒子的概率。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概率幅无直接可测的意义，其模方才有直接可测的意义。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）坐标表象中的波函数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CN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CN" sz="2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kumimoji="0" lang="en-US" altLang="zh-CN" sz="2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zh-CN" alt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给出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时刻粒子处在位置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处的概率，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动量表象中的波函数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给出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时刻粒子动量为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的概率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kumimoji="0" lang="en-US" altLang="zh-CN" sz="2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与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互为傅里叶变换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）波函数的归一化问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题</a:t>
                </a:r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．态叠加原理及其实验基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础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3F98D2-4F35-4227-9A9D-1A54C75CC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18" y="974586"/>
                <a:ext cx="8384630" cy="5084469"/>
              </a:xfrm>
              <a:prstGeom prst="rect">
                <a:avLst/>
              </a:prstGeom>
              <a:blipFill rotWithShape="0">
                <a:blip r:embed="rId2"/>
                <a:stretch>
                  <a:fillRect l="-1309" r="-1964" b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27" y="0"/>
            <a:ext cx="245485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第二章小结</a:t>
            </a:r>
          </a:p>
        </p:txBody>
      </p:sp>
    </p:spTree>
    <p:extLst>
      <p:ext uri="{BB962C8B-B14F-4D97-AF65-F5344CB8AC3E}">
        <p14:creationId xmlns:p14="http://schemas.microsoft.com/office/powerpoint/2010/main" val="2098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="" xmlns:a16="http://schemas.microsoft.com/office/drawing/2014/main" id="{393F98D2-4F35-4227-9A9D-1A54C75CC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292" y="645334"/>
                <a:ext cx="8586188" cy="5860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．薛定谔方程及其建立的基本思路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动量算符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zh-CN" sz="2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kumimoji="0" lang="en-US" altLang="zh-CN" sz="2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kumimoji="0" lang="en-US" altLang="zh-CN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的引入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．定态薛定谔方程及定态的特征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r>
                  <a:rPr lang="zh-CN" altLang="en-US" sz="2600" dirty="0" smtClean="0">
                    <a:solidFill>
                      <a:sysClr val="windowText" lastClr="000000"/>
                    </a:solidFill>
                  </a:rPr>
                  <a:t>）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能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量算符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zh-CN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0" lang="en-US" altLang="zh-CN" sz="2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6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kumimoji="0" lang="en-US" altLang="zh-CN" sz="2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kumimoji="0" lang="en-US" altLang="zh-CN" sz="2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kumimoji="0" lang="en-US" altLang="zh-CN" sz="2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zh-CN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en-US" altLang="zh-CN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的引入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）哈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密顿（能量）算符及本征值方程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）能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量算符的本征值与本征波函数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（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）定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态的性质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．概率流密度与守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恒定律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4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．三个典型实例（一维无限深势阱，一维线性谐振子，一维势垒）的研究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。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3F98D2-4F35-4227-9A9D-1A54C75CC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92" y="645334"/>
                <a:ext cx="8586188" cy="5860569"/>
              </a:xfrm>
              <a:prstGeom prst="rect">
                <a:avLst/>
              </a:prstGeom>
              <a:blipFill rotWithShape="0">
                <a:blip r:embed="rId2"/>
                <a:stretch>
                  <a:fillRect l="-1278" t="-104" b="-2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27" y="0"/>
            <a:ext cx="245485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第二章小结</a:t>
            </a:r>
          </a:p>
        </p:txBody>
      </p:sp>
    </p:spTree>
    <p:extLst>
      <p:ext uri="{BB962C8B-B14F-4D97-AF65-F5344CB8AC3E}">
        <p14:creationId xmlns:p14="http://schemas.microsoft.com/office/powerpoint/2010/main" val="15392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3">
            <a:extLst>
              <a:ext uri="{FF2B5EF4-FFF2-40B4-BE49-F238E27FC236}">
                <a16:creationId xmlns="" xmlns:a16="http://schemas.microsoft.com/office/drawing/2014/main" id="{393F98D2-4F35-4227-9A9D-1A54C75CC6B5}"/>
              </a:ext>
            </a:extLst>
          </p:cNvPr>
          <p:cNvSpPr txBox="1">
            <a:spLocks/>
          </p:cNvSpPr>
          <p:nvPr/>
        </p:nvSpPr>
        <p:spPr>
          <a:xfrm>
            <a:off x="565127" y="1312901"/>
            <a:ext cx="8242484" cy="4509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掌握一维薛定谔方程求解。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对于求解一维薛定谔方程，应掌握边界条件的确定和处理方法。关于一维定态问题要求如下：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．掌握一维无限深势阱的求解方法及其物理讨论；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．掌握一维谐振子的能谱及其定态波函数的一般特点；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．理解势垒贯穿的讨论方法及其对隧道效应的解释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27" y="0"/>
            <a:ext cx="245485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第二章小结</a:t>
            </a:r>
          </a:p>
        </p:txBody>
      </p:sp>
    </p:spTree>
    <p:extLst>
      <p:ext uri="{BB962C8B-B14F-4D97-AF65-F5344CB8AC3E}">
        <p14:creationId xmlns:p14="http://schemas.microsoft.com/office/powerpoint/2010/main" val="24304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13" y="0"/>
            <a:ext cx="1065266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80292" y="927811"/>
            <a:ext cx="3038764" cy="1381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126" y="2393164"/>
            <a:ext cx="814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求一维谐振子处在第一激发态时概率密度最大的位置。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6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10" y="33260"/>
            <a:ext cx="2900167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="" xmlns:a16="http://schemas.microsoft.com/office/drawing/2014/main" id="{F4E5BB62-61BF-44DB-A23E-0F0C995E4F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445714"/>
              </p:ext>
            </p:extLst>
          </p:nvPr>
        </p:nvGraphicFramePr>
        <p:xfrm>
          <a:off x="2153299" y="1261915"/>
          <a:ext cx="4510773" cy="112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638000" imgH="482400" progId="Equation.DSMT4">
                  <p:embed/>
                </p:oleObj>
              </mc:Choice>
              <mc:Fallback>
                <p:oleObj name="Equation" r:id="rId4" imgW="163800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299" y="1261915"/>
                        <a:ext cx="4510773" cy="1124656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">
                <a:extLst>
                  <a:ext uri="{FF2B5EF4-FFF2-40B4-BE49-F238E27FC236}">
                    <a16:creationId xmlns="" xmlns:a16="http://schemas.microsoft.com/office/drawing/2014/main" id="{B0FDEDF7-172D-40EE-ABF2-632BA7A2F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715" y="618576"/>
                <a:ext cx="7474443" cy="592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势垒贯穿是能量为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"/>
                      </a:rPr>
                      <m:t>𝐸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的粒子入射被势场散射的问题</a:t>
                </a:r>
              </a:p>
            </p:txBody>
          </p:sp>
        </mc:Choice>
        <mc:Fallback xmlns="">
          <p:sp>
            <p:nvSpPr>
              <p:cNvPr id="16" name="Text Box 3">
                <a:extLst>
                  <a:ext uri="{FF2B5EF4-FFF2-40B4-BE49-F238E27FC236}">
                    <a16:creationId xmlns:a16="http://schemas.microsoft.com/office/drawing/2014/main" id="{B0FDEDF7-172D-40EE-ABF2-632BA7A2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15" y="618576"/>
                <a:ext cx="7474443" cy="592470"/>
              </a:xfrm>
              <a:prstGeom prst="rect">
                <a:avLst/>
              </a:prstGeom>
              <a:blipFill>
                <a:blip r:embed="rId6"/>
                <a:stretch>
                  <a:fillRect l="-1468" t="-3061" r="-571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6">
            <a:extLst>
              <a:ext uri="{FF2B5EF4-FFF2-40B4-BE49-F238E27FC236}">
                <a16:creationId xmlns="" xmlns:a16="http://schemas.microsoft.com/office/drawing/2014/main" id="{9DE05E82-2518-4504-ACDF-80562939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15" y="1553158"/>
            <a:ext cx="16365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方势垒：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9677" y="3135595"/>
            <a:ext cx="5644323" cy="2969459"/>
            <a:chOff x="1555763" y="3579566"/>
            <a:chExt cx="5644323" cy="296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131383" y="4225348"/>
                  <a:ext cx="65434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"/>
                          </a:rPr>
                          <m:t>𝑈</m:t>
                        </m:r>
                        <m:r>
                          <a:rPr lang="en-US" altLang="zh-CN" sz="2800" i="1" baseline="-25000" dirty="0">
                            <a:latin typeface="Cambria Math" panose="02040503050406030204" pitchFamily="18" charset="0"/>
                            <a:ea typeface=""/>
                          </a:rPr>
                          <m:t>0</m:t>
                        </m:r>
                      </m:oMath>
                    </m:oMathPara>
                  </a14:m>
                  <a:endParaRPr lang="en-US" altLang="zh-CN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383" y="4225348"/>
                  <a:ext cx="65434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555763" y="3579566"/>
              <a:ext cx="5644323" cy="2969459"/>
              <a:chOff x="1713775" y="3623623"/>
              <a:chExt cx="5644323" cy="2969459"/>
            </a:xfrm>
          </p:grpSpPr>
          <p:grpSp>
            <p:nvGrpSpPr>
              <p:cNvPr id="7" name="Group 5">
                <a:extLst>
                  <a:ext uri="{FF2B5EF4-FFF2-40B4-BE49-F238E27FC236}">
                    <a16:creationId xmlns="" xmlns:a16="http://schemas.microsoft.com/office/drawing/2014/main" id="{221D7C59-4A47-4B10-8310-B7F287CA92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775" y="3623623"/>
                <a:ext cx="4998752" cy="2969459"/>
                <a:chOff x="3067" y="2224"/>
                <a:chExt cx="2261" cy="1545"/>
              </a:xfrm>
            </p:grpSpPr>
            <p:sp>
              <p:nvSpPr>
                <p:cNvPr id="8" name="Line 7">
                  <a:extLst>
                    <a:ext uri="{FF2B5EF4-FFF2-40B4-BE49-F238E27FC236}">
                      <a16:creationId xmlns="" xmlns:a16="http://schemas.microsoft.com/office/drawing/2014/main" id="{B8F8907B-78B8-4050-880E-9C99D8E89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3475"/>
                  <a:ext cx="19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9" name="Line 8">
                  <a:extLst>
                    <a:ext uri="{FF2B5EF4-FFF2-40B4-BE49-F238E27FC236}">
                      <a16:creationId xmlns="" xmlns:a16="http://schemas.microsoft.com/office/drawing/2014/main" id="{DC6E36E6-A368-41DE-97CF-6C602283F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2" y="2475"/>
                  <a:ext cx="0" cy="101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0" name="Line 9">
                  <a:extLst>
                    <a:ext uri="{FF2B5EF4-FFF2-40B4-BE49-F238E27FC236}">
                      <a16:creationId xmlns="" xmlns:a16="http://schemas.microsoft.com/office/drawing/2014/main" id="{24E946A3-2F31-43C6-9CF2-86BC8F9045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2831"/>
                  <a:ext cx="3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1" name="Line 10">
                  <a:extLst>
                    <a:ext uri="{FF2B5EF4-FFF2-40B4-BE49-F238E27FC236}">
                      <a16:creationId xmlns="" xmlns:a16="http://schemas.microsoft.com/office/drawing/2014/main" id="{034AF1D8-CF55-4E2C-AF22-E5313E1E1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4" y="2831"/>
                  <a:ext cx="0" cy="6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2" name="Line 11">
                  <a:extLst>
                    <a:ext uri="{FF2B5EF4-FFF2-40B4-BE49-F238E27FC236}">
                      <a16:creationId xmlns="" xmlns:a16="http://schemas.microsoft.com/office/drawing/2014/main" id="{CF8B1D05-9947-41C3-A194-FD8CD094D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3" y="3064"/>
                  <a:ext cx="4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3" name="Line 12">
                  <a:extLst>
                    <a:ext uri="{FF2B5EF4-FFF2-40B4-BE49-F238E27FC236}">
                      <a16:creationId xmlns="" xmlns:a16="http://schemas.microsoft.com/office/drawing/2014/main" id="{F749C8A5-A0EB-46BE-A71F-A726C0033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3064"/>
                  <a:ext cx="48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8" name="Line 13">
                  <a:extLst>
                    <a:ext uri="{FF2B5EF4-FFF2-40B4-BE49-F238E27FC236}">
                      <a16:creationId xmlns="" xmlns:a16="http://schemas.microsoft.com/office/drawing/2014/main" id="{D0AEA373-7787-47DF-AB09-63880A762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00" y="3209"/>
                  <a:ext cx="48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 Box 14">
                      <a:extLst>
                        <a:ext uri="{FF2B5EF4-FFF2-40B4-BE49-F238E27FC236}">
                          <a16:creationId xmlns="" xmlns:a16="http://schemas.microsoft.com/office/drawing/2014/main" id="{7E4CEA70-2F5B-4C30-BDCA-0CF1412E67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79" y="3465"/>
                      <a:ext cx="588" cy="3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anchor="ctr">
                      <a:spAutoFit/>
                    </a:bodyPr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ct val="50000"/>
                        </a:spcBef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"/>
                          <a:cs typeface=""/>
                        </a:rPr>
                        <a:t>0 </a:t>
                      </a:r>
                      <a14:m>
                        <m:oMath xmlns:m="http://schemas.openxmlformats.org/officeDocument/2006/math"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a14:m>
                      <a:endParaRPr lang="en-US" altLang="zh-CN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 Box 14">
                      <a:extLst>
                        <a:ext uri="{FF2B5EF4-FFF2-40B4-BE49-F238E27FC236}">
                          <a16:creationId xmlns:a16="http://schemas.microsoft.com/office/drawing/2014/main" id="{7E4CEA70-2F5B-4C30-BDCA-0CF1412E67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979" y="3465"/>
                      <a:ext cx="588" cy="30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207" t="-14737" b="-33684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 Box 15">
                      <a:extLst>
                        <a:ext uri="{FF2B5EF4-FFF2-40B4-BE49-F238E27FC236}">
                          <a16:creationId xmlns="" xmlns:a16="http://schemas.microsoft.com/office/drawing/2014/main" id="{C4ACFF61-EF7C-4925-B657-E76317DFF82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45" y="2224"/>
                      <a:ext cx="318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anchor="ctr">
                      <a:sp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14:m>
                        <m:oMath xmlns:m="http://schemas.openxmlformats.org/officeDocument/2006/math"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"/>
                              <a:cs typeface=""/>
                            </a:rPr>
                            <m:t>𝑈</m:t>
                          </m:r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"/>
                              <a:cs typeface="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"/>
                              <a:cs typeface="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"/>
                              <a:cs typeface=""/>
                            </a:rPr>
                            <m:t>)</m:t>
                          </m:r>
                        </m:oMath>
                      </a14:m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"/>
                          <a:cs typeface="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 Box 15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C4ACFF61-EF7C-4925-B657-E76317DFF8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45" y="2224"/>
                      <a:ext cx="318" cy="27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r="-14783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Text Box 16">
                  <a:extLst>
                    <a:ext uri="{FF2B5EF4-FFF2-40B4-BE49-F238E27FC236}">
                      <a16:creationId xmlns="" xmlns:a16="http://schemas.microsoft.com/office/drawing/2014/main" id="{C228CF5B-5F06-4EFE-B615-E4971D2E28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12" y="3206"/>
                  <a:ext cx="1193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"/>
                      <a:cs typeface=""/>
                    </a:rPr>
                    <a:t>I          II        III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17">
                  <a:extLst>
                    <a:ext uri="{FF2B5EF4-FFF2-40B4-BE49-F238E27FC236}">
                      <a16:creationId xmlns="" xmlns:a16="http://schemas.microsoft.com/office/drawing/2014/main" id="{4318B4DD-EAE8-4115-9E79-9F133C9F03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7" y="2823"/>
                  <a:ext cx="504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"/>
                      <a:cs typeface=""/>
                    </a:rPr>
                    <a:t>E</a:t>
                  </a:r>
                  <a:endPara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15">
                    <a:extLst>
                      <a:ext uri="{FF2B5EF4-FFF2-40B4-BE49-F238E27FC236}">
                        <a16:creationId xmlns="" xmlns:a16="http://schemas.microsoft.com/office/drawing/2014/main" id="{C4ACFF61-EF7C-4925-B657-E76317DFF8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5045" y="5887232"/>
                    <a:ext cx="703053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"/>
                              <a:cs typeface=""/>
                            </a:rPr>
                            <m:t>𝑥</m:t>
                          </m:r>
                        </m:oMath>
                      </m:oMathPara>
                    </a14:m>
                    <a:endParaRPr lang="en-US" altLang="zh-CN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"/>
                      <a:cs typeface=""/>
                    </a:endParaRPr>
                  </a:p>
                </p:txBody>
              </p:sp>
            </mc:Choice>
            <mc:Fallback xmlns="">
              <p:sp>
                <p:nvSpPr>
                  <p:cNvPr id="23" name="Text Box 15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4ACFF61-EF7C-4925-B657-E76317DFF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55045" y="5887232"/>
                    <a:ext cx="703053" cy="58477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Rectangle 5"/>
          <p:cNvSpPr/>
          <p:nvPr/>
        </p:nvSpPr>
        <p:spPr>
          <a:xfrm>
            <a:off x="5382683" y="61146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垒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6">
                <a:extLst>
                  <a:ext uri="{FF2B5EF4-FFF2-40B4-BE49-F238E27FC236}">
                    <a16:creationId xmlns="" xmlns:a16="http://schemas.microsoft.com/office/drawing/2014/main" id="{9DE05E82-2518-4504-ACDF-80562939F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715" y="2448699"/>
                <a:ext cx="719912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求解：具有能量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"/>
                      </a:rPr>
                      <m:t>𝐸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的粒子由势垒左方向右运动</a:t>
                </a:r>
              </a:p>
            </p:txBody>
          </p:sp>
        </mc:Choice>
        <mc:Fallback xmlns=""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DE05E82-2518-4504-ACDF-80562939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15" y="2448699"/>
                <a:ext cx="7199129" cy="492443"/>
              </a:xfrm>
              <a:prstGeom prst="rect">
                <a:avLst/>
              </a:prstGeom>
              <a:blipFill>
                <a:blip r:embed="rId11"/>
                <a:stretch>
                  <a:fillRect l="-1524" t="-15000" b="-28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6">
                <a:extLst>
                  <a:ext uri="{FF2B5EF4-FFF2-40B4-BE49-F238E27FC236}">
                    <a16:creationId xmlns="" xmlns:a16="http://schemas.microsoft.com/office/drawing/2014/main" id="{9DE05E82-2518-4504-ACDF-80562939F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733" y="3257698"/>
                <a:ext cx="1959328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6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经典力学：</a:t>
                </a:r>
                <a:endParaRPr lang="en-US" altLang="zh-CN" sz="2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𝐸</m:t>
                    </m:r>
                    <m:r>
                      <a:rPr lang="en-US" altLang="zh-C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&gt;</m:t>
                    </m:r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𝑈</m:t>
                    </m:r>
                    <m:r>
                      <a:rPr lang="en-US" altLang="zh-CN" sz="26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0</m:t>
                    </m:r>
                  </m:oMath>
                </a14:m>
                <a:r>
                  <a:rPr lang="en-US" altLang="zh-CN" sz="26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 ?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𝐸</m:t>
                    </m:r>
                    <m:r>
                      <a:rPr lang="en-US" altLang="zh-C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&lt;</m:t>
                    </m:r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𝑈</m:t>
                    </m:r>
                    <m:r>
                      <a:rPr lang="en-US" altLang="zh-CN" sz="26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"/>
                      </a:rPr>
                      <m:t>0</m:t>
                    </m:r>
                  </m:oMath>
                </a14:m>
                <a:r>
                  <a:rPr lang="en-US" altLang="zh-CN" sz="26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 ?</a:t>
                </a:r>
              </a:p>
            </p:txBody>
          </p:sp>
        </mc:Choice>
        <mc:Fallback xmlns=""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9DE05E82-2518-4504-ACDF-80562939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733" y="3257698"/>
                <a:ext cx="1959328" cy="1292662"/>
              </a:xfrm>
              <a:prstGeom prst="rect">
                <a:avLst/>
              </a:prstGeom>
              <a:blipFill>
                <a:blip r:embed="rId12"/>
                <a:stretch>
                  <a:fillRect l="-5607" t="-3774" b="-113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6">
                <a:extLst>
                  <a:ext uri="{FF2B5EF4-FFF2-40B4-BE49-F238E27FC236}">
                    <a16:creationId xmlns="" xmlns:a16="http://schemas.microsoft.com/office/drawing/2014/main" id="{9DE05E82-2518-4504-ACDF-80562939F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978" y="4822002"/>
                <a:ext cx="2390703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量子力学：</a:t>
                </a:r>
                <a:endParaRPr lang="en-US" altLang="zh-CN" sz="2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𝐸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&gt;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𝑈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0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?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𝐸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&lt;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𝑈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"/>
                      </a:rPr>
                      <m:t>0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?</a:t>
                </a:r>
              </a:p>
            </p:txBody>
          </p:sp>
        </mc:Choice>
        <mc:Fallback xmlns="">
          <p:sp>
            <p:nvSpPr>
              <p:cNvPr id="26" name="Text Box 16">
                <a:extLst>
                  <a:ext uri="{FF2B5EF4-FFF2-40B4-BE49-F238E27FC236}">
                    <a16:creationId xmlns:a16="http://schemas.microsoft.com/office/drawing/2014/main" id="{9DE05E82-2518-4504-ACDF-80562939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978" y="4822002"/>
                <a:ext cx="2390703" cy="1292662"/>
              </a:xfrm>
              <a:prstGeom prst="rect">
                <a:avLst/>
              </a:prstGeom>
              <a:blipFill>
                <a:blip r:embed="rId13"/>
                <a:stretch>
                  <a:fillRect l="-4592" t="-3774" b="-113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587" t="-13953" r="-917" b="-2907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5">
            <a:extLst>
              <a:ext uri="{FF2B5EF4-FFF2-40B4-BE49-F238E27FC236}">
                <a16:creationId xmlns="" xmlns:a16="http://schemas.microsoft.com/office/drawing/2014/main" id="{221D7C59-4A47-4B10-8310-B7F287CA92F1}"/>
              </a:ext>
            </a:extLst>
          </p:cNvPr>
          <p:cNvGrpSpPr>
            <a:grpSpLocks/>
          </p:cNvGrpSpPr>
          <p:nvPr/>
        </p:nvGrpSpPr>
        <p:grpSpPr bwMode="auto">
          <a:xfrm>
            <a:off x="5293435" y="4386798"/>
            <a:ext cx="3589337" cy="2044701"/>
            <a:chOff x="3067" y="2475"/>
            <a:chExt cx="2261" cy="1288"/>
          </a:xfrm>
        </p:grpSpPr>
        <p:sp>
          <p:nvSpPr>
            <p:cNvPr id="13" name="Line 7">
              <a:extLst>
                <a:ext uri="{FF2B5EF4-FFF2-40B4-BE49-F238E27FC236}">
                  <a16:creationId xmlns="" xmlns:a16="http://schemas.microsoft.com/office/drawing/2014/main" id="{B8F8907B-78B8-4050-880E-9C99D8E89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475"/>
              <a:ext cx="1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="" xmlns:a16="http://schemas.microsoft.com/office/drawing/2014/main" id="{DC6E36E6-A368-41DE-97CF-6C602283F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2475"/>
              <a:ext cx="0" cy="1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="" xmlns:a16="http://schemas.microsoft.com/office/drawing/2014/main" id="{24E946A3-2F31-43C6-9CF2-86BC8F904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283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="" xmlns:a16="http://schemas.microsoft.com/office/drawing/2014/main" id="{034AF1D8-CF55-4E2C-AF22-E5313E1E1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4" y="2831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="" xmlns:a16="http://schemas.microsoft.com/office/drawing/2014/main" id="{CF8B1D05-9947-41C3-A194-FD8CD094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3064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="" xmlns:a16="http://schemas.microsoft.com/office/drawing/2014/main" id="{F749C8A5-A0EB-46BE-A71F-A726C003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0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="" xmlns:a16="http://schemas.microsoft.com/office/drawing/2014/main" id="{D0AEA373-7787-47DF-AB09-63880A762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0" y="320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">
              <a:extLst>
                <a:ext uri="{FF2B5EF4-FFF2-40B4-BE49-F238E27FC236}">
                  <a16:creationId xmlns="" xmlns:a16="http://schemas.microsoft.com/office/drawing/2014/main" id="{7E4CEA70-2F5B-4C30-BDCA-0CF1412E6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3475"/>
              <a:ext cx="8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"/>
                  <a:cs typeface=""/>
                </a:rPr>
                <a:t>0       a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5">
                  <a:extLst>
                    <a:ext uri="{FF2B5EF4-FFF2-40B4-BE49-F238E27FC236}">
                      <a16:creationId xmlns="" xmlns:a16="http://schemas.microsoft.com/office/drawing/2014/main" id="{C4ACFF61-EF7C-4925-B657-E76317DFF8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04" y="2648"/>
                  <a:ext cx="37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"/>
                            <a:cs typeface=""/>
                          </a:rPr>
                          <m:t>𝑈</m:t>
                        </m:r>
                        <m:r>
                          <a:rPr lang="en-US" altLang="zh-CN" sz="240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"/>
                            <a:cs typeface=""/>
                          </a:rPr>
                          <m:t>0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 Box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4ACFF61-EF7C-4925-B657-E76317DFF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04" y="2648"/>
                  <a:ext cx="373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62" b="-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 Box 16">
              <a:extLst>
                <a:ext uri="{FF2B5EF4-FFF2-40B4-BE49-F238E27FC236}">
                  <a16:creationId xmlns="" xmlns:a16="http://schemas.microsoft.com/office/drawing/2014/main" id="{C228CF5B-5F06-4EFE-B615-E4971D2E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3198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"/>
                  <a:cs typeface=""/>
                </a:rPr>
                <a:t>I          II        III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7">
              <a:extLst>
                <a:ext uri="{FF2B5EF4-FFF2-40B4-BE49-F238E27FC236}">
                  <a16:creationId xmlns="" xmlns:a16="http://schemas.microsoft.com/office/drawing/2014/main" id="{4318B4DD-EAE8-4115-9E79-9F133C9F0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" y="2823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"/>
                  <a:cs typeface=""/>
                </a:rPr>
                <a:t>E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矩形 5"/>
          <p:cNvSpPr/>
          <p:nvPr/>
        </p:nvSpPr>
        <p:spPr>
          <a:xfrm>
            <a:off x="543501" y="78590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定态薛定谔方程：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6"/>
              <p:cNvSpPr/>
              <p:nvPr/>
            </p:nvSpPr>
            <p:spPr>
              <a:xfrm>
                <a:off x="3556173" y="587876"/>
                <a:ext cx="4155817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29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173" y="587876"/>
                <a:ext cx="4155817" cy="895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9363" y="14868"/>
            <a:ext cx="2900167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4659" y="1618079"/>
                <a:ext cx="2844945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59" y="1618079"/>
                <a:ext cx="2844945" cy="895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22081" y="1832765"/>
                <a:ext cx="24940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zh-CN" altLang="en-US" sz="26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81" y="1832765"/>
                <a:ext cx="249408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119857" y="2688612"/>
                <a:ext cx="3883051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57" y="2688612"/>
                <a:ext cx="3883051" cy="8951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13635" y="2951914"/>
                <a:ext cx="19726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35" y="2951914"/>
                <a:ext cx="197265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995335" y="3917949"/>
                <a:ext cx="2356094" cy="101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335" y="3917949"/>
                <a:ext cx="2356094" cy="10100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943355" y="5200830"/>
                <a:ext cx="3187091" cy="1002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55" y="5200830"/>
                <a:ext cx="3187091" cy="10020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76909" y="3936314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5">
                <a:extLst>
                  <a:ext uri="{FF2B5EF4-FFF2-40B4-BE49-F238E27FC236}">
                    <a16:creationId xmlns="" xmlns:a16="http://schemas.microsoft.com/office/drawing/2014/main" id="{C4ACFF61-EF7C-4925-B657-E76317DFF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8460" y="4096819"/>
                <a:ext cx="8588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"/>
                        <a:cs typeface=""/>
                      </a:rPr>
                      <m:t>𝑈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"/>
                        <a:cs typeface="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"/>
                        <a:cs typeface=""/>
                      </a:rPr>
                      <m:t>𝑥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"/>
                        <a:cs typeface="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"/>
                    <a:cs typeface="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 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4ACFF61-EF7C-4925-B657-E76317DF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8460" y="4096819"/>
                <a:ext cx="85883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418" r="-2128"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0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7" grpId="0"/>
      <p:bldP spid="32" grpId="0"/>
      <p:bldP spid="31" grpId="0"/>
      <p:bldP spid="33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22" y="22222"/>
            <a:ext cx="2800756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="" xmlns:a16="http://schemas.microsoft.com/office/drawing/2014/main" id="{E44EF7BA-932B-4979-9540-FADD65FD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24" y="1143143"/>
            <a:ext cx="2286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则方程变为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="" xmlns:a16="http://schemas.microsoft.com/office/drawing/2014/main" id="{E44238FD-2733-40B6-AE05-70B2904F4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83" y="3433174"/>
            <a:ext cx="206696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分区域取解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="" xmlns:a16="http://schemas.microsoft.com/office/drawing/2014/main" id="{CC220D4B-86EE-4A86-90AD-5EF5CFEC1701}"/>
              </a:ext>
            </a:extLst>
          </p:cNvPr>
          <p:cNvGrpSpPr>
            <a:grpSpLocks/>
          </p:cNvGrpSpPr>
          <p:nvPr/>
        </p:nvGrpSpPr>
        <p:grpSpPr bwMode="auto">
          <a:xfrm>
            <a:off x="2301401" y="2571621"/>
            <a:ext cx="6334531" cy="2149195"/>
            <a:chOff x="1330" y="2284"/>
            <a:chExt cx="3592" cy="1415"/>
          </a:xfrm>
        </p:grpSpPr>
        <p:sp>
          <p:nvSpPr>
            <p:cNvPr id="19" name="AutoShape 7">
              <a:extLst>
                <a:ext uri="{FF2B5EF4-FFF2-40B4-BE49-F238E27FC236}">
                  <a16:creationId xmlns="" xmlns:a16="http://schemas.microsoft.com/office/drawing/2014/main" id="{F02A0284-AB52-4DFC-A32C-7CA4CE2DC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" y="2548"/>
              <a:ext cx="96" cy="1021"/>
            </a:xfrm>
            <a:prstGeom prst="leftBrace">
              <a:avLst>
                <a:gd name="adj1" fmla="val 8857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Text Box 8">
              <a:extLst>
                <a:ext uri="{FF2B5EF4-FFF2-40B4-BE49-F238E27FC236}">
                  <a16:creationId xmlns="" xmlns:a16="http://schemas.microsoft.com/office/drawing/2014/main" id="{308A6C30-D5B5-4DD0-B061-BECA3616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2284"/>
              <a:ext cx="305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200000"/>
                </a:lnSpc>
              </a:pPr>
              <a:r>
                <a:rPr lang="en-US" altLang="zh-CN" sz="2400" b="1" dirty="0">
                  <a:latin typeface="宋体" panose="02010600030101010101" pitchFamily="2" charset="-122"/>
                </a:rPr>
                <a:t>Ⅰ</a:t>
              </a:r>
            </a:p>
            <a:p>
              <a:pPr algn="just">
                <a:lnSpc>
                  <a:spcPct val="200000"/>
                </a:lnSpc>
              </a:pPr>
              <a:r>
                <a:rPr lang="en-US" altLang="zh-CN" sz="2400" b="1" dirty="0">
                  <a:latin typeface="宋体" panose="02010600030101010101" pitchFamily="2" charset="-122"/>
                </a:rPr>
                <a:t>Ⅱ</a:t>
              </a:r>
            </a:p>
            <a:p>
              <a:pPr algn="just">
                <a:lnSpc>
                  <a:spcPct val="200000"/>
                </a:lnSpc>
              </a:pPr>
              <a:r>
                <a:rPr lang="en-US" altLang="zh-CN" sz="2400" b="1" dirty="0">
                  <a:latin typeface="宋体" panose="02010600030101010101" pitchFamily="2" charset="-122"/>
                </a:rPr>
                <a:t>Ⅲ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</a:pPr>
              <a:endParaRPr lang="en-US" altLang="zh-CN" dirty="0"/>
            </a:p>
          </p:txBody>
        </p:sp>
        <p:graphicFrame>
          <p:nvGraphicFramePr>
            <p:cNvPr id="21" name="Object 9">
              <a:extLst>
                <a:ext uri="{FF2B5EF4-FFF2-40B4-BE49-F238E27FC236}">
                  <a16:creationId xmlns="" xmlns:a16="http://schemas.microsoft.com/office/drawing/2014/main" id="{CB314712-B68A-4255-826D-C7BCE72FEA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4894948"/>
                </p:ext>
              </p:extLst>
            </p:nvPr>
          </p:nvGraphicFramePr>
          <p:xfrm>
            <a:off x="1678" y="2400"/>
            <a:ext cx="3244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4" imgW="2552700" imgH="838200" progId="Equation.DSMT4">
                    <p:embed/>
                  </p:oleObj>
                </mc:Choice>
                <mc:Fallback>
                  <p:oleObj name="Equation" r:id="rId4" imgW="2552700" imgH="83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400"/>
                          <a:ext cx="3244" cy="1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0">
            <a:extLst>
              <a:ext uri="{FF2B5EF4-FFF2-40B4-BE49-F238E27FC236}">
                <a16:creationId xmlns="" xmlns:a16="http://schemas.microsoft.com/office/drawing/2014/main" id="{4ED3437F-0A32-436D-9E5D-3B5C79F2B1E1}"/>
              </a:ext>
            </a:extLst>
          </p:cNvPr>
          <p:cNvSpPr txBox="1">
            <a:spLocks noChangeArrowheads="1"/>
          </p:cNvSpPr>
          <p:nvPr/>
        </p:nvSpPr>
        <p:spPr>
          <a:xfrm>
            <a:off x="184849" y="2305780"/>
            <a:ext cx="280075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方程的求解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3">
                <a:extLst>
                  <a:ext uri="{FF2B5EF4-FFF2-40B4-BE49-F238E27FC236}">
                    <a16:creationId xmlns="" xmlns:a16="http://schemas.microsoft.com/office/drawing/2014/main" id="{89201F53-1587-40B7-8ADD-D8AF8ED9E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422" y="4835706"/>
                <a:ext cx="7974412" cy="10609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三式均为两个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左右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传播的平面波的叠加 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定态波函数是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分别乘含时因子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Text Box 23">
                <a:extLst>
                  <a:ext uri="{FF2B5EF4-FFF2-40B4-BE49-F238E27FC236}">
                    <a16:creationId xmlns:a16="http://schemas.microsoft.com/office/drawing/2014/main" id="{89201F53-1587-40B7-8ADD-D8AF8ED9E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422" y="4835706"/>
                <a:ext cx="7974412" cy="1060931"/>
              </a:xfrm>
              <a:prstGeom prst="rect">
                <a:avLst/>
              </a:prstGeom>
              <a:blipFill>
                <a:blip r:embed="rId6"/>
                <a:stretch>
                  <a:fillRect l="-1296" b="-11864"/>
                </a:stretch>
              </a:blip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9">
                <a:extLst>
                  <a:ext uri="{FF2B5EF4-FFF2-40B4-BE49-F238E27FC236}">
                    <a16:creationId xmlns="" xmlns:a16="http://schemas.microsoft.com/office/drawing/2014/main" id="{D87B302F-1674-4714-897D-6C0AD3F04083}"/>
                  </a:ext>
                </a:extLst>
              </p:cNvPr>
              <p:cNvSpPr/>
              <p:nvPr/>
            </p:nvSpPr>
            <p:spPr>
              <a:xfrm>
                <a:off x="2575826" y="547030"/>
                <a:ext cx="5139553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        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        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(0&lt;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7B302F-1674-4714-897D-6C0AD3F04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26" y="547030"/>
                <a:ext cx="5139553" cy="17571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3">
                <a:extLst>
                  <a:ext uri="{FF2B5EF4-FFF2-40B4-BE49-F238E27FC236}">
                    <a16:creationId xmlns="" xmlns:a16="http://schemas.microsoft.com/office/drawing/2014/main" id="{1DBE5AC3-9ECB-4561-8CCF-DC34835DB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422" y="6011527"/>
                <a:ext cx="5389557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III 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区域无向左传播的波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23">
                <a:extLst>
                  <a:ext uri="{FF2B5EF4-FFF2-40B4-BE49-F238E27FC236}">
                    <a16:creationId xmlns:a16="http://schemas.microsoft.com/office/drawing/2014/main" id="{1DBE5AC3-9ECB-4561-8CCF-DC34835D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422" y="6011527"/>
                <a:ext cx="5389557" cy="492443"/>
              </a:xfrm>
              <a:prstGeom prst="rect">
                <a:avLst/>
              </a:prstGeom>
              <a:blipFill>
                <a:blip r:embed="rId8"/>
                <a:stretch>
                  <a:fillRect l="-1917" t="-11905" b="-28571"/>
                </a:stretch>
              </a:blip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4587" t="-13953" r="-917" b="-2907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 animBg="1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53" y="0"/>
            <a:ext cx="2800756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5"/>
              <p:cNvSpPr txBox="1">
                <a:spLocks/>
              </p:cNvSpPr>
              <p:nvPr/>
            </p:nvSpPr>
            <p:spPr>
              <a:xfrm>
                <a:off x="2066918" y="2108790"/>
                <a:ext cx="4390845" cy="18341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18" y="2108790"/>
                <a:ext cx="4390845" cy="1834143"/>
              </a:xfrm>
              <a:prstGeom prst="rect">
                <a:avLst/>
              </a:prstGeom>
              <a:blipFill>
                <a:blip r:embed="rId3"/>
                <a:stretch>
                  <a:fillRect b="-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587" t="-13953" r="-917" b="-2907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 txBox="1">
                <a:spLocks/>
              </p:cNvSpPr>
              <p:nvPr/>
            </p:nvSpPr>
            <p:spPr>
              <a:xfrm>
                <a:off x="0" y="4234776"/>
                <a:ext cx="8593786" cy="1724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  <m:r>
                        <m:rPr>
                          <m:sty m:val="p"/>
                        </m:rPr>
                        <a:rPr kumimoji="0" lang="en-US" altLang="zh-CN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可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见：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如果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有限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,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则在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处波函数导数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连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续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4776"/>
                <a:ext cx="8593786" cy="1724590"/>
              </a:xfrm>
              <a:prstGeom prst="rect">
                <a:avLst/>
              </a:prstGeom>
              <a:blipFill>
                <a:blip r:embed="rId5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/>
          <p:cNvSpPr/>
          <p:nvPr/>
        </p:nvSpPr>
        <p:spPr>
          <a:xfrm>
            <a:off x="724721" y="863005"/>
            <a:ext cx="7075240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ts val="1000"/>
              </a:spcBef>
              <a:defRPr/>
            </a:pPr>
            <a:r>
              <a:rPr lang="zh-CN" altLang="en-US" sz="2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利用波函数及其微商在</a:t>
            </a:r>
            <a:r>
              <a:rPr lang="en-US" altLang="zh-CN" sz="2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x=0</a:t>
            </a:r>
            <a:r>
              <a:rPr lang="zh-CN" altLang="en-US" sz="2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x=a</a:t>
            </a:r>
            <a:r>
              <a:rPr lang="zh-CN" altLang="en-US" sz="2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连续的条件来确定其他系数</a:t>
            </a:r>
            <a:endParaRPr lang="en-US" altLang="zh-CN" sz="2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32652" y="14262"/>
            <a:ext cx="2725069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="" xmlns:a16="http://schemas.microsoft.com/office/drawing/2014/main" id="{27843536-4704-4183-A968-F09115C4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686" y="2387307"/>
            <a:ext cx="762000" cy="188650"/>
          </a:xfrm>
          <a:prstGeom prst="rightArrow">
            <a:avLst>
              <a:gd name="adj1" fmla="val 50000"/>
              <a:gd name="adj2" fmla="val 4650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9">
                <a:extLst>
                  <a:ext uri="{FF2B5EF4-FFF2-40B4-BE49-F238E27FC236}">
                    <a16:creationId xmlns="" xmlns:a16="http://schemas.microsoft.com/office/drawing/2014/main" id="{DA8DB951-C5A5-4BF7-BB81-28576622F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386" y="3989412"/>
                <a:ext cx="8273788" cy="1272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4600"/>
                  </a:lnSpc>
                </a:pPr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联立，消除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𝐵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𝐵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′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，可得透射波振幅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𝐶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及反射波振幅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𝐴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′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与入射波振幅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间的关系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 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8DB951-C5A5-4BF7-BB81-28576622F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386" y="3989412"/>
                <a:ext cx="8273788" cy="1272143"/>
              </a:xfrm>
              <a:prstGeom prst="rect">
                <a:avLst/>
              </a:prstGeom>
              <a:blipFill rotWithShape="0">
                <a:blip r:embed="rId4"/>
                <a:stretch>
                  <a:fillRect l="-1325" b="-47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3">
            <a:extLst>
              <a:ext uri="{FF2B5EF4-FFF2-40B4-BE49-F238E27FC236}">
                <a16:creationId xmlns="" xmlns:a16="http://schemas.microsoft.com/office/drawing/2014/main" id="{BA0956B4-BCCA-40E5-88E2-995568F12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881184"/>
              </p:ext>
            </p:extLst>
          </p:nvPr>
        </p:nvGraphicFramePr>
        <p:xfrm>
          <a:off x="465916" y="1220470"/>
          <a:ext cx="2685065" cy="266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5" imgW="1422400" imgH="1371600" progId="Equation.DSMT4">
                  <p:embed/>
                </p:oleObj>
              </mc:Choice>
              <mc:Fallback>
                <p:oleObj name="Equation" r:id="rId5" imgW="1422400" imgH="1371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16" y="1220470"/>
                        <a:ext cx="2685065" cy="26615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>
            <a:extLst>
              <a:ext uri="{FF2B5EF4-FFF2-40B4-BE49-F238E27FC236}">
                <a16:creationId xmlns="" xmlns:a16="http://schemas.microsoft.com/office/drawing/2014/main" id="{74E5C29F-9E76-4D53-AF81-AACA35E1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7" y="695180"/>
            <a:ext cx="3615334" cy="392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由波函数的连续性条件 </a:t>
            </a:r>
          </a:p>
        </p:txBody>
      </p:sp>
      <p:grpSp>
        <p:nvGrpSpPr>
          <p:cNvPr id="11" name="Group 17">
            <a:extLst>
              <a:ext uri="{FF2B5EF4-FFF2-40B4-BE49-F238E27FC236}">
                <a16:creationId xmlns="" xmlns:a16="http://schemas.microsoft.com/office/drawing/2014/main" id="{9BDEA3F9-0996-49ED-86BA-46B7822B9738}"/>
              </a:ext>
            </a:extLst>
          </p:cNvPr>
          <p:cNvGrpSpPr>
            <a:grpSpLocks/>
          </p:cNvGrpSpPr>
          <p:nvPr/>
        </p:nvGrpSpPr>
        <p:grpSpPr bwMode="auto">
          <a:xfrm>
            <a:off x="4104686" y="1478570"/>
            <a:ext cx="4797576" cy="2403448"/>
            <a:chOff x="3134" y="542"/>
            <a:chExt cx="2352" cy="1471"/>
          </a:xfrm>
          <a:solidFill>
            <a:schemeClr val="bg1"/>
          </a:solidFill>
        </p:grpSpPr>
        <p:sp>
          <p:nvSpPr>
            <p:cNvPr id="12" name="Rectangle 18">
              <a:extLst>
                <a:ext uri="{FF2B5EF4-FFF2-40B4-BE49-F238E27FC236}">
                  <a16:creationId xmlns="" xmlns:a16="http://schemas.microsoft.com/office/drawing/2014/main" id="{6F3D2A60-1BA1-490E-BCD0-E7131506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542"/>
              <a:ext cx="2292" cy="143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19">
              <a:extLst>
                <a:ext uri="{FF2B5EF4-FFF2-40B4-BE49-F238E27FC236}">
                  <a16:creationId xmlns="" xmlns:a16="http://schemas.microsoft.com/office/drawing/2014/main" id="{D35F0655-C925-4E1D-AA5C-2F095C8A8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" y="627"/>
              <a:ext cx="2304" cy="1386"/>
              <a:chOff x="3182" y="627"/>
              <a:chExt cx="2304" cy="1386"/>
            </a:xfrm>
            <a:grpFill/>
          </p:grpSpPr>
          <p:graphicFrame>
            <p:nvGraphicFramePr>
              <p:cNvPr id="14" name="Object 20">
                <a:extLst>
                  <a:ext uri="{FF2B5EF4-FFF2-40B4-BE49-F238E27FC236}">
                    <a16:creationId xmlns="" xmlns:a16="http://schemas.microsoft.com/office/drawing/2014/main" id="{838D180B-54F8-4F70-B6C9-753ABE2525C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95" y="627"/>
              <a:ext cx="1227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r:id="rId7" imgW="951261" imgH="164885" progId="Equation.DSMT4">
                      <p:embed/>
                    </p:oleObj>
                  </mc:Choice>
                  <mc:Fallback>
                    <p:oleObj r:id="rId7" imgW="951261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627"/>
                            <a:ext cx="1227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21">
                <a:extLst>
                  <a:ext uri="{FF2B5EF4-FFF2-40B4-BE49-F238E27FC236}">
                    <a16:creationId xmlns="" xmlns:a16="http://schemas.microsoft.com/office/drawing/2014/main" id="{DEC8DD88-0248-4F9B-B509-780B3FDDB26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95" y="912"/>
              <a:ext cx="195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r:id="rId9" imgW="1397000" imgH="228600" progId="Equation.DSMT4">
                      <p:embed/>
                    </p:oleObj>
                  </mc:Choice>
                  <mc:Fallback>
                    <p:oleObj r:id="rId9" imgW="13970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912"/>
                            <a:ext cx="1954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2">
                <a:extLst>
                  <a:ext uri="{FF2B5EF4-FFF2-40B4-BE49-F238E27FC236}">
                    <a16:creationId xmlns="" xmlns:a16="http://schemas.microsoft.com/office/drawing/2014/main" id="{F441E096-1166-4FF8-84C0-E665E2501D9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82" y="1296"/>
              <a:ext cx="199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3" name="Equation" r:id="rId11" imgW="1395788" imgH="203024" progId="Equation.DSMT4">
                      <p:embed/>
                    </p:oleObj>
                  </mc:Choice>
                  <mc:Fallback>
                    <p:oleObj name="Equation" r:id="rId11" imgW="1395788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2" y="1296"/>
                            <a:ext cx="1999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3">
                <a:extLst>
                  <a:ext uri="{FF2B5EF4-FFF2-40B4-BE49-F238E27FC236}">
                    <a16:creationId xmlns="" xmlns:a16="http://schemas.microsoft.com/office/drawing/2014/main" id="{B2AE9902-181D-4E7A-ADD2-70C26DEFDAE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14" y="1632"/>
              <a:ext cx="2272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4" r:id="rId13" imgW="1751840" imgH="241195" progId="Equation.DSMT4">
                      <p:embed/>
                    </p:oleObj>
                  </mc:Choice>
                  <mc:Fallback>
                    <p:oleObj r:id="rId13" imgW="1751840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4" y="1632"/>
                            <a:ext cx="2272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24">
            <a:extLst>
              <a:ext uri="{FF2B5EF4-FFF2-40B4-BE49-F238E27FC236}">
                <a16:creationId xmlns="" xmlns:a16="http://schemas.microsoft.com/office/drawing/2014/main" id="{C355B2A4-10A3-41B6-962F-BE332C44020F}"/>
              </a:ext>
            </a:extLst>
          </p:cNvPr>
          <p:cNvGrpSpPr>
            <a:grpSpLocks/>
          </p:cNvGrpSpPr>
          <p:nvPr/>
        </p:nvGrpSpPr>
        <p:grpSpPr bwMode="auto">
          <a:xfrm>
            <a:off x="1481342" y="5368164"/>
            <a:ext cx="6637339" cy="982659"/>
            <a:chOff x="975" y="1388"/>
            <a:chExt cx="4181" cy="575"/>
          </a:xfrm>
        </p:grpSpPr>
        <p:graphicFrame>
          <p:nvGraphicFramePr>
            <p:cNvPr id="19" name="Object 25">
              <a:extLst>
                <a:ext uri="{FF2B5EF4-FFF2-40B4-BE49-F238E27FC236}">
                  <a16:creationId xmlns="" xmlns:a16="http://schemas.microsoft.com/office/drawing/2014/main" id="{0DBB416A-3336-4114-907B-9FFEE07038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5477083"/>
                </p:ext>
              </p:extLst>
            </p:nvPr>
          </p:nvGraphicFramePr>
          <p:xfrm>
            <a:off x="975" y="1388"/>
            <a:ext cx="3305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Equation" r:id="rId15" imgW="2361960" imgH="457200" progId="Equation.3">
                    <p:embed/>
                  </p:oleObj>
                </mc:Choice>
                <mc:Fallback>
                  <p:oleObj name="Equation" r:id="rId15" imgW="2361960" imgH="4572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388"/>
                          <a:ext cx="3305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26">
              <a:extLst>
                <a:ext uri="{FF2B5EF4-FFF2-40B4-BE49-F238E27FC236}">
                  <a16:creationId xmlns="" xmlns:a16="http://schemas.microsoft.com/office/drawing/2014/main" id="{A7A444D7-128A-424C-8975-6A6BF3480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1556"/>
              <a:ext cx="53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blipFill rotWithShape="0">
                <a:blip r:embed="rId18"/>
                <a:stretch>
                  <a:fillRect l="-4587" t="-13953" r="-917" b="-2907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="" xmlns:a16="http://schemas.microsoft.com/office/drawing/2014/main" id="{DCCEA063-69D0-4613-A059-2C1D3FE23E56}"/>
              </a:ext>
            </a:extLst>
          </p:cNvPr>
          <p:cNvGrpSpPr>
            <a:grpSpLocks/>
          </p:cNvGrpSpPr>
          <p:nvPr/>
        </p:nvGrpSpPr>
        <p:grpSpPr bwMode="auto">
          <a:xfrm>
            <a:off x="685117" y="712402"/>
            <a:ext cx="7360295" cy="1003689"/>
            <a:chOff x="402" y="2249"/>
            <a:chExt cx="4350" cy="611"/>
          </a:xfrm>
        </p:grpSpPr>
        <p:graphicFrame>
          <p:nvGraphicFramePr>
            <p:cNvPr id="10" name="Object 3">
              <a:extLst>
                <a:ext uri="{FF2B5EF4-FFF2-40B4-BE49-F238E27FC236}">
                  <a16:creationId xmlns="" xmlns:a16="http://schemas.microsoft.com/office/drawing/2014/main" id="{609DAF1B-3F51-4C14-8FDA-F2C1FAA582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1092365"/>
                </p:ext>
              </p:extLst>
            </p:nvPr>
          </p:nvGraphicFramePr>
          <p:xfrm>
            <a:off x="402" y="2249"/>
            <a:ext cx="3556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r:id="rId3" imgW="2387600" imgH="457200" progId="Equation.3">
                    <p:embed/>
                  </p:oleObj>
                </mc:Choice>
                <mc:Fallback>
                  <p:oleObj r:id="rId3" imgW="2387600" imgH="4572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2249"/>
                          <a:ext cx="3556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4">
              <a:extLst>
                <a:ext uri="{FF2B5EF4-FFF2-40B4-BE49-F238E27FC236}">
                  <a16:creationId xmlns="" xmlns:a16="http://schemas.microsoft.com/office/drawing/2014/main" id="{A3AD425A-FDA3-4FD3-8559-FBBB550D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438"/>
              <a:ext cx="54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9">
                <a:extLst>
                  <a:ext uri="{FF2B5EF4-FFF2-40B4-BE49-F238E27FC236}">
                    <a16:creationId xmlns="" xmlns:a16="http://schemas.microsoft.com/office/drawing/2014/main" id="{6324BBB1-BF34-4B4D-AF42-5AC7752D0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737" y="3012467"/>
                <a:ext cx="3364302" cy="968022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入射波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的概率流密度 </a:t>
                </a:r>
              </a:p>
            </p:txBody>
          </p:sp>
        </mc:Choice>
        <mc:Fallback xmlns="">
          <p:sp>
            <p:nvSpPr>
              <p:cNvPr id="15" name="Text 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24BBB1-BF34-4B4D-AF42-5AC7752D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737" y="3012467"/>
                <a:ext cx="3364302" cy="968022"/>
              </a:xfrm>
              <a:prstGeom prst="rect">
                <a:avLst/>
              </a:prstGeom>
              <a:blipFill rotWithShape="0">
                <a:blip r:embed="rId5"/>
                <a:stretch>
                  <a:fillRect l="-3610" t="-6211" r="-1805" b="-15528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13">
            <a:extLst>
              <a:ext uri="{FF2B5EF4-FFF2-40B4-BE49-F238E27FC236}">
                <a16:creationId xmlns="" xmlns:a16="http://schemas.microsoft.com/office/drawing/2014/main" id="{87AF7500-3B7A-4E5E-BAC8-8D94F39AE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51" y="3421227"/>
            <a:ext cx="931866" cy="186904"/>
          </a:xfrm>
          <a:prstGeom prst="rightArrow">
            <a:avLst>
              <a:gd name="adj1" fmla="val 50000"/>
              <a:gd name="adj2" fmla="val 13251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5">
                <a:extLst>
                  <a:ext uri="{FF2B5EF4-FFF2-40B4-BE49-F238E27FC236}">
                    <a16:creationId xmlns="" xmlns:a16="http://schemas.microsoft.com/office/drawing/2014/main" id="{02CE7257-33D0-419F-89C5-6EA244A5C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379" y="4299067"/>
                <a:ext cx="2982913" cy="968022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透射波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的概率流密度 </a:t>
                </a:r>
              </a:p>
            </p:txBody>
          </p:sp>
        </mc:Choice>
        <mc:Fallback xmlns="">
          <p:sp>
            <p:nvSpPr>
              <p:cNvPr id="18" name="Text 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2CE7257-33D0-419F-89C5-6EA244A5C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379" y="4299067"/>
                <a:ext cx="2982913" cy="968022"/>
              </a:xfrm>
              <a:prstGeom prst="rect">
                <a:avLst/>
              </a:prstGeom>
              <a:blipFill rotWithShape="0">
                <a:blip r:embed="rId6"/>
                <a:stretch>
                  <a:fillRect l="-3862" t="-6211" r="-3049" b="-15528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19">
            <a:extLst>
              <a:ext uri="{FF2B5EF4-FFF2-40B4-BE49-F238E27FC236}">
                <a16:creationId xmlns="" xmlns:a16="http://schemas.microsoft.com/office/drawing/2014/main" id="{6EB9C387-E107-4D2C-B1D3-C942CDE6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414" y="4717251"/>
            <a:ext cx="976313" cy="203714"/>
          </a:xfrm>
          <a:prstGeom prst="rightArrow">
            <a:avLst>
              <a:gd name="adj1" fmla="val 50000"/>
              <a:gd name="adj2" fmla="val 13251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1">
                <a:extLst>
                  <a:ext uri="{FF2B5EF4-FFF2-40B4-BE49-F238E27FC236}">
                    <a16:creationId xmlns="" xmlns:a16="http://schemas.microsoft.com/office/drawing/2014/main" id="{C4067CF3-4227-4232-B8C4-2788937ECE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379" y="5566286"/>
                <a:ext cx="2982913" cy="968022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反射波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的概率流密度 </a:t>
                </a:r>
              </a:p>
            </p:txBody>
          </p:sp>
        </mc:Choice>
        <mc:Fallback xmlns="">
          <p:sp>
            <p:nvSpPr>
              <p:cNvPr id="21" name="Text 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4067CF3-4227-4232-B8C4-2788937E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379" y="5566286"/>
                <a:ext cx="2982913" cy="968022"/>
              </a:xfrm>
              <a:prstGeom prst="rect">
                <a:avLst/>
              </a:prstGeom>
              <a:blipFill rotWithShape="0">
                <a:blip r:embed="rId7"/>
                <a:stretch>
                  <a:fillRect l="-3862" t="-6211" b="-15528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5">
            <a:extLst>
              <a:ext uri="{FF2B5EF4-FFF2-40B4-BE49-F238E27FC236}">
                <a16:creationId xmlns="" xmlns:a16="http://schemas.microsoft.com/office/drawing/2014/main" id="{0CC2A83E-BB7F-4CA0-87A1-BFA7415A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806" y="5989028"/>
            <a:ext cx="931866" cy="203714"/>
          </a:xfrm>
          <a:prstGeom prst="rightArrow">
            <a:avLst>
              <a:gd name="adj1" fmla="val 50000"/>
              <a:gd name="adj2" fmla="val 1067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0737" y="14262"/>
            <a:ext cx="2725069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0379" y="1810225"/>
            <a:ext cx="7525033" cy="849463"/>
            <a:chOff x="685800" y="2007103"/>
            <a:chExt cx="7525033" cy="849463"/>
          </a:xfrm>
        </p:grpSpPr>
        <p:sp>
          <p:nvSpPr>
            <p:cNvPr id="13" name="Text Box 6">
              <a:extLst>
                <a:ext uri="{FF2B5EF4-FFF2-40B4-BE49-F238E27FC236}">
                  <a16:creationId xmlns="" xmlns:a16="http://schemas.microsoft.com/office/drawing/2014/main" id="{E8F040CB-CC8F-4445-8CED-D3ADE9831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203447"/>
              <a:ext cx="4572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利用概率流密度公式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443648" y="2007103"/>
                  <a:ext cx="3767185" cy="8494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𝛹</m:t>
                                </m:r>
                                <m:r>
                                  <a:rPr lang="en-US" altLang="zh-CN" sz="2600" i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𝛹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𝛹</m:t>
                                </m:r>
                              </m:e>
                              <m:sup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600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𝛹</m:t>
                            </m:r>
                          </m:e>
                        </m:d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648" y="2007103"/>
                  <a:ext cx="3767185" cy="8494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978345" y="2994335"/>
                <a:ext cx="2113143" cy="90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45" y="2994335"/>
                <a:ext cx="2113143" cy="9075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063672" y="4291668"/>
                <a:ext cx="2288191" cy="910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72" y="4291668"/>
                <a:ext cx="2288191" cy="9103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294615" y="5605029"/>
                <a:ext cx="2365391" cy="910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15" y="5605029"/>
                <a:ext cx="2365391" cy="9103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4587" t="-13953" r="-917" b="-2907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7727"/>
            <a:ext cx="2763980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="" xmlns:a16="http://schemas.microsoft.com/office/drawing/2014/main" id="{5385ECEF-C259-4030-8A81-44EDAED6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89" y="1120989"/>
            <a:ext cx="8305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6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表示穿透势垒到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x&gt;a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区域的粒子在单位时间内流过垂直于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方向的单位面积的数目。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433FC223-A2A4-4084-86CE-3D907E29B804}"/>
              </a:ext>
            </a:extLst>
          </p:cNvPr>
          <p:cNvSpPr txBox="1">
            <a:spLocks noChangeArrowheads="1"/>
          </p:cNvSpPr>
          <p:nvPr/>
        </p:nvSpPr>
        <p:spPr>
          <a:xfrm>
            <a:off x="314325" y="646110"/>
            <a:ext cx="403225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透射系数和反射系数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E2D16A32-2264-400B-B2AB-2A227CC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116044"/>
            <a:ext cx="990600" cy="8925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透射系数</a:t>
            </a:r>
          </a:p>
        </p:txBody>
      </p:sp>
      <p:grpSp>
        <p:nvGrpSpPr>
          <p:cNvPr id="16" name="Group 5">
            <a:extLst>
              <a:ext uri="{FF2B5EF4-FFF2-40B4-BE49-F238E27FC236}">
                <a16:creationId xmlns="" xmlns:a16="http://schemas.microsoft.com/office/drawing/2014/main" id="{4520345C-200D-4338-AB66-D47E30383FFB}"/>
              </a:ext>
            </a:extLst>
          </p:cNvPr>
          <p:cNvGrpSpPr>
            <a:grpSpLocks/>
          </p:cNvGrpSpPr>
          <p:nvPr/>
        </p:nvGrpSpPr>
        <p:grpSpPr bwMode="auto">
          <a:xfrm>
            <a:off x="1529366" y="2066722"/>
            <a:ext cx="7119455" cy="949414"/>
            <a:chOff x="697" y="2258"/>
            <a:chExt cx="4878" cy="726"/>
          </a:xfrm>
          <a:solidFill>
            <a:schemeClr val="bg1"/>
          </a:solidFill>
        </p:grpSpPr>
        <p:graphicFrame>
          <p:nvGraphicFramePr>
            <p:cNvPr id="17" name="Object 6">
              <a:extLst>
                <a:ext uri="{FF2B5EF4-FFF2-40B4-BE49-F238E27FC236}">
                  <a16:creationId xmlns="" xmlns:a16="http://schemas.microsoft.com/office/drawing/2014/main" id="{7F7234D1-7AF4-4F7E-B4FA-694884FEF4F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6924627"/>
                </p:ext>
              </p:extLst>
            </p:nvPr>
          </p:nvGraphicFramePr>
          <p:xfrm>
            <a:off x="697" y="2258"/>
            <a:ext cx="4330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4" imgW="2717640" imgH="457200" progId="Equation.DSMT4">
                    <p:embed/>
                  </p:oleObj>
                </mc:Choice>
                <mc:Fallback>
                  <p:oleObj name="Equation" r:id="rId4" imgW="271764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258"/>
                          <a:ext cx="4330" cy="7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7">
              <a:extLst>
                <a:ext uri="{FF2B5EF4-FFF2-40B4-BE49-F238E27FC236}">
                  <a16:creationId xmlns="" xmlns:a16="http://schemas.microsoft.com/office/drawing/2014/main" id="{9917858E-CA8E-452D-BC47-A6F2183BE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2436"/>
              <a:ext cx="528" cy="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="" xmlns:a16="http://schemas.microsoft.com/office/drawing/2014/main" id="{8B98D71B-9094-41CD-8AF8-FC538965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252050"/>
            <a:ext cx="990600" cy="89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反射系数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="" xmlns:a16="http://schemas.microsoft.com/office/drawing/2014/main" id="{FC2FCC9F-EF8F-4E59-9BE6-0CAC4CA57071}"/>
              </a:ext>
            </a:extLst>
          </p:cNvPr>
          <p:cNvGrpSpPr>
            <a:grpSpLocks/>
          </p:cNvGrpSpPr>
          <p:nvPr/>
        </p:nvGrpSpPr>
        <p:grpSpPr bwMode="auto">
          <a:xfrm>
            <a:off x="1529366" y="3168060"/>
            <a:ext cx="7215308" cy="1071696"/>
            <a:chOff x="810" y="3092"/>
            <a:chExt cx="4916" cy="730"/>
          </a:xfrm>
        </p:grpSpPr>
        <p:graphicFrame>
          <p:nvGraphicFramePr>
            <p:cNvPr id="21" name="Object 10">
              <a:extLst>
                <a:ext uri="{FF2B5EF4-FFF2-40B4-BE49-F238E27FC236}">
                  <a16:creationId xmlns="" xmlns:a16="http://schemas.microsoft.com/office/drawing/2014/main" id="{AE2F715B-A445-455F-B736-FEAECFC5456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13296561"/>
                </p:ext>
              </p:extLst>
            </p:nvPr>
          </p:nvGraphicFramePr>
          <p:xfrm>
            <a:off x="810" y="3092"/>
            <a:ext cx="4445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6" imgW="2806560" imgH="457200" progId="Equation.DSMT4">
                    <p:embed/>
                  </p:oleObj>
                </mc:Choice>
                <mc:Fallback>
                  <p:oleObj name="Equation" r:id="rId6" imgW="280656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092"/>
                          <a:ext cx="4445" cy="73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1">
              <a:extLst>
                <a:ext uri="{FF2B5EF4-FFF2-40B4-BE49-F238E27FC236}">
                  <a16:creationId xmlns="" xmlns:a16="http://schemas.microsoft.com/office/drawing/2014/main" id="{25068825-BC61-40D0-A8A0-55FFE8D88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3292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23" name="Group 12">
            <a:extLst>
              <a:ext uri="{FF2B5EF4-FFF2-40B4-BE49-F238E27FC236}">
                <a16:creationId xmlns="" xmlns:a16="http://schemas.microsoft.com/office/drawing/2014/main" id="{B69FF5E0-4E01-444D-8FAC-44765499DD77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325920"/>
            <a:ext cx="8601075" cy="892175"/>
            <a:chOff x="151" y="3686"/>
            <a:chExt cx="5418" cy="562"/>
          </a:xfrm>
        </p:grpSpPr>
        <p:sp>
          <p:nvSpPr>
            <p:cNvPr id="24" name="Text Box 13">
              <a:extLst>
                <a:ext uri="{FF2B5EF4-FFF2-40B4-BE49-F238E27FC236}">
                  <a16:creationId xmlns="" xmlns:a16="http://schemas.microsoft.com/office/drawing/2014/main" id="{2063706F-FF6A-46D4-8161-24CC8926F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3686"/>
              <a:ext cx="541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以上二式说明入射粒子一部分贯穿势垒到      的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Ⅲ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区域，另一部分则被势垒反射回来。</a:t>
              </a:r>
            </a:p>
          </p:txBody>
        </p:sp>
        <p:graphicFrame>
          <p:nvGraphicFramePr>
            <p:cNvPr id="25" name="Object 14">
              <a:extLst>
                <a:ext uri="{FF2B5EF4-FFF2-40B4-BE49-F238E27FC236}">
                  <a16:creationId xmlns="" xmlns:a16="http://schemas.microsoft.com/office/drawing/2014/main" id="{2CEAAA52-06F3-4B60-88B7-3E7761B211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1046453"/>
                </p:ext>
              </p:extLst>
            </p:nvPr>
          </p:nvGraphicFramePr>
          <p:xfrm>
            <a:off x="4023" y="3753"/>
            <a:ext cx="52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r:id="rId8" imgW="355292" imgH="139579" progId="Equation.DSMT4">
                    <p:embed/>
                  </p:oleObj>
                </mc:Choice>
                <mc:Fallback>
                  <p:oleObj r:id="rId8" imgW="355292" imgH="139579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753"/>
                          <a:ext cx="52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5">
            <a:extLst>
              <a:ext uri="{FF2B5EF4-FFF2-40B4-BE49-F238E27FC236}">
                <a16:creationId xmlns="" xmlns:a16="http://schemas.microsoft.com/office/drawing/2014/main" id="{29909E84-D7CD-4E66-A0E9-AFD6D3D3343A}"/>
              </a:ext>
            </a:extLst>
          </p:cNvPr>
          <p:cNvGrpSpPr>
            <a:grpSpLocks/>
          </p:cNvGrpSpPr>
          <p:nvPr/>
        </p:nvGrpSpPr>
        <p:grpSpPr bwMode="auto">
          <a:xfrm>
            <a:off x="302469" y="5605413"/>
            <a:ext cx="6437313" cy="523876"/>
            <a:chOff x="960" y="3465"/>
            <a:chExt cx="4055" cy="330"/>
          </a:xfrm>
        </p:grpSpPr>
        <p:graphicFrame>
          <p:nvGraphicFramePr>
            <p:cNvPr id="27" name="Object 16">
              <a:extLst>
                <a:ext uri="{FF2B5EF4-FFF2-40B4-BE49-F238E27FC236}">
                  <a16:creationId xmlns="" xmlns:a16="http://schemas.microsoft.com/office/drawing/2014/main" id="{D573FDB9-83F7-4257-98D9-85AE8E4FAC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0" y="3480"/>
            <a:ext cx="11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r:id="rId10" imgW="608807" imgH="164885" progId="Equation.DSMT4">
                    <p:embed/>
                  </p:oleObj>
                </mc:Choice>
                <mc:Fallback>
                  <p:oleObj r:id="rId10" imgW="608807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80"/>
                          <a:ext cx="1104" cy="3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7">
              <a:extLst>
                <a:ext uri="{FF2B5EF4-FFF2-40B4-BE49-F238E27FC236}">
                  <a16:creationId xmlns="" xmlns:a16="http://schemas.microsoft.com/office/drawing/2014/main" id="{F55EBC42-E6D2-4940-86D6-776C8DE7A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3465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表明粒子数守恒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603" y="0"/>
                <a:ext cx="2654358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4587" t="-13953" r="-917" b="-2907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84" y="4755699"/>
            <a:ext cx="3957416" cy="21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16" y="19076"/>
            <a:ext cx="290016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一、势垒散射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>
                <a:extLst>
                  <a:ext uri="{FF2B5EF4-FFF2-40B4-BE49-F238E27FC236}">
                    <a16:creationId xmlns="" xmlns:a16="http://schemas.microsoft.com/office/drawing/2014/main" id="{1DD88F32-51AC-450E-AA1B-24199062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844" y="17207"/>
                <a:ext cx="2654358" cy="51452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情形</a:t>
                </a:r>
              </a:p>
            </p:txBody>
          </p:sp>
        </mc:Choice>
        <mc:Fallback xmlns="">
          <p:sp>
            <p:nvSpPr>
              <p:cNvPr id="11" name="Text Box 3">
                <a:extLst>
                  <a:ext uri="{FF2B5EF4-FFF2-40B4-BE49-F238E27FC236}">
                    <a16:creationId xmlns:a16="http://schemas.microsoft.com/office/drawing/2014/main" id="{1DD88F32-51AC-450E-AA1B-24199062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2844" y="17207"/>
                <a:ext cx="2654358" cy="514526"/>
              </a:xfrm>
              <a:prstGeom prst="rect">
                <a:avLst/>
              </a:prstGeom>
              <a:blipFill>
                <a:blip r:embed="rId3"/>
                <a:stretch>
                  <a:fillRect l="-4338" t="-13953" r="-913" b="-3023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1">
            <a:extLst>
              <a:ext uri="{FF2B5EF4-FFF2-40B4-BE49-F238E27FC236}">
                <a16:creationId xmlns="" xmlns:a16="http://schemas.microsoft.com/office/drawing/2014/main" id="{785CFC04-3A6D-49BF-AD5A-1A0F489A2D0C}"/>
              </a:ext>
            </a:extLst>
          </p:cNvPr>
          <p:cNvGrpSpPr>
            <a:grpSpLocks/>
          </p:cNvGrpSpPr>
          <p:nvPr/>
        </p:nvGrpSpPr>
        <p:grpSpPr bwMode="auto">
          <a:xfrm>
            <a:off x="824273" y="1992717"/>
            <a:ext cx="2209800" cy="585787"/>
            <a:chOff x="528" y="2826"/>
            <a:chExt cx="1392" cy="369"/>
          </a:xfrm>
        </p:grpSpPr>
        <p:graphicFrame>
          <p:nvGraphicFramePr>
            <p:cNvPr id="17" name="Object 12">
              <a:extLst>
                <a:ext uri="{FF2B5EF4-FFF2-40B4-BE49-F238E27FC236}">
                  <a16:creationId xmlns="" xmlns:a16="http://schemas.microsoft.com/office/drawing/2014/main" id="{ECC798A9-13DA-4F69-9F79-AF1CE7726E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6" y="2826"/>
            <a:ext cx="86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r:id="rId4" imgW="482391" imgH="228501" progId="Equation.DSMT4">
                    <p:embed/>
                  </p:oleObj>
                </mc:Choice>
                <mc:Fallback>
                  <p:oleObj r:id="rId4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26"/>
                          <a:ext cx="86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3">
              <a:extLst>
                <a:ext uri="{FF2B5EF4-FFF2-40B4-BE49-F238E27FC236}">
                  <a16:creationId xmlns="" xmlns:a16="http://schemas.microsoft.com/office/drawing/2014/main" id="{B3F917E7-9FD4-49EE-B4A4-467165614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32"/>
              <a:ext cx="11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令</a:t>
              </a:r>
            </a:p>
          </p:txBody>
        </p:sp>
      </p:grpSp>
      <p:grpSp>
        <p:nvGrpSpPr>
          <p:cNvPr id="24" name="Group 19">
            <a:extLst>
              <a:ext uri="{FF2B5EF4-FFF2-40B4-BE49-F238E27FC236}">
                <a16:creationId xmlns="" xmlns:a16="http://schemas.microsoft.com/office/drawing/2014/main" id="{340ABB2E-0411-432B-B251-DF46820A8C07}"/>
              </a:ext>
            </a:extLst>
          </p:cNvPr>
          <p:cNvGrpSpPr>
            <a:grpSpLocks/>
          </p:cNvGrpSpPr>
          <p:nvPr/>
        </p:nvGrpSpPr>
        <p:grpSpPr bwMode="auto">
          <a:xfrm>
            <a:off x="978532" y="3856219"/>
            <a:ext cx="7848600" cy="568325"/>
            <a:chOff x="480" y="2496"/>
            <a:chExt cx="4944" cy="358"/>
          </a:xfrm>
        </p:grpSpPr>
        <p:sp>
          <p:nvSpPr>
            <p:cNvPr id="25" name="Text Box 20">
              <a:extLst>
                <a:ext uri="{FF2B5EF4-FFF2-40B4-BE49-F238E27FC236}">
                  <a16:creationId xmlns="" xmlns:a16="http://schemas.microsoft.com/office/drawing/2014/main" id="{BDBC89F4-ED9E-4C76-A2A1-16C9A2B11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49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(4)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(6)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式中，把   换为</a:t>
              </a:r>
              <a:r>
                <a:rPr lang="zh-CN" altLang="en-US" sz="28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，得到</a:t>
              </a:r>
            </a:p>
          </p:txBody>
        </p:sp>
        <p:graphicFrame>
          <p:nvGraphicFramePr>
            <p:cNvPr id="26" name="Object 21">
              <a:extLst>
                <a:ext uri="{FF2B5EF4-FFF2-40B4-BE49-F238E27FC236}">
                  <a16:creationId xmlns="" xmlns:a16="http://schemas.microsoft.com/office/drawing/2014/main" id="{28CFF3CB-196D-4C69-9FCA-0F5EDA13C1C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71" y="2527"/>
            <a:ext cx="28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r:id="rId6" imgW="164885" imgH="215619" progId="Equation.DSMT4">
                    <p:embed/>
                  </p:oleObj>
                </mc:Choice>
                <mc:Fallback>
                  <p:oleObj r:id="rId6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2527"/>
                          <a:ext cx="28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2">
              <a:extLst>
                <a:ext uri="{FF2B5EF4-FFF2-40B4-BE49-F238E27FC236}">
                  <a16:creationId xmlns="" xmlns:a16="http://schemas.microsoft.com/office/drawing/2014/main" id="{31B90D9F-1DDD-45EC-A2AB-201775C84A1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26" y="251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r:id="rId8" imgW="203024" imgH="228402" progId="Equation.3">
                    <p:embed/>
                  </p:oleObj>
                </mc:Choice>
                <mc:Fallback>
                  <p:oleObj r:id="rId8" imgW="203024" imgH="2284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51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3">
            <a:extLst>
              <a:ext uri="{FF2B5EF4-FFF2-40B4-BE49-F238E27FC236}">
                <a16:creationId xmlns="" xmlns:a16="http://schemas.microsoft.com/office/drawing/2014/main" id="{F7ECD17C-7FCE-4101-A201-1AC8560F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73" y="4504701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透射波振幅：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9" name="Group 24">
            <a:extLst>
              <a:ext uri="{FF2B5EF4-FFF2-40B4-BE49-F238E27FC236}">
                <a16:creationId xmlns="" xmlns:a16="http://schemas.microsoft.com/office/drawing/2014/main" id="{18FB8AF5-A0E5-469B-B5EE-D1F8B1E27F3B}"/>
              </a:ext>
            </a:extLst>
          </p:cNvPr>
          <p:cNvGrpSpPr>
            <a:grpSpLocks/>
          </p:cNvGrpSpPr>
          <p:nvPr/>
        </p:nvGrpSpPr>
        <p:grpSpPr bwMode="auto">
          <a:xfrm>
            <a:off x="795023" y="5152528"/>
            <a:ext cx="7977190" cy="1127125"/>
            <a:chOff x="616" y="3269"/>
            <a:chExt cx="5025" cy="710"/>
          </a:xfrm>
        </p:grpSpPr>
        <p:graphicFrame>
          <p:nvGraphicFramePr>
            <p:cNvPr id="30" name="Object 25">
              <a:extLst>
                <a:ext uri="{FF2B5EF4-FFF2-40B4-BE49-F238E27FC236}">
                  <a16:creationId xmlns="" xmlns:a16="http://schemas.microsoft.com/office/drawing/2014/main" id="{262C1925-BAB4-42D9-B754-39C133207D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6180892"/>
                </p:ext>
              </p:extLst>
            </p:nvPr>
          </p:nvGraphicFramePr>
          <p:xfrm>
            <a:off x="616" y="3269"/>
            <a:ext cx="4292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10" imgW="2336760" imgH="457200" progId="Equation.DSMT4">
                    <p:embed/>
                  </p:oleObj>
                </mc:Choice>
                <mc:Fallback>
                  <p:oleObj name="Equation" r:id="rId10" imgW="233676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3269"/>
                          <a:ext cx="4292" cy="71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26">
              <a:extLst>
                <a:ext uri="{FF2B5EF4-FFF2-40B4-BE49-F238E27FC236}">
                  <a16:creationId xmlns="" xmlns:a16="http://schemas.microsoft.com/office/drawing/2014/main" id="{B596C86C-6460-4A17-98BF-9AB1F04E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510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4CAC3FC2-6E2B-4496-8D92-3A4AFF7F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57" y="865994"/>
            <a:ext cx="143404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是虚数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5257" y="2744685"/>
            <a:ext cx="6029325" cy="901785"/>
            <a:chOff x="304800" y="2957660"/>
            <a:chExt cx="6029325" cy="901785"/>
          </a:xfrm>
        </p:grpSpPr>
        <p:grpSp>
          <p:nvGrpSpPr>
            <p:cNvPr id="21" name="Group 16">
              <a:extLst>
                <a:ext uri="{FF2B5EF4-FFF2-40B4-BE49-F238E27FC236}">
                  <a16:creationId xmlns="" xmlns:a16="http://schemas.microsoft.com/office/drawing/2014/main" id="{F406C9B6-F726-413B-B36B-7DF43EB7E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3152000"/>
              <a:ext cx="6029325" cy="584200"/>
              <a:chOff x="624" y="3456"/>
              <a:chExt cx="3798" cy="368"/>
            </a:xfrm>
          </p:grpSpPr>
          <p:sp>
            <p:nvSpPr>
              <p:cNvPr id="22" name="Text Box 17">
                <a:extLst>
                  <a:ext uri="{FF2B5EF4-FFF2-40B4-BE49-F238E27FC236}">
                    <a16:creationId xmlns="" xmlns:a16="http://schemas.microsoft.com/office/drawing/2014/main" id="{EFD62867-D089-4CCE-98FB-469FCA604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0" y="3494"/>
                <a:ext cx="111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是实数</a:t>
                </a:r>
              </a:p>
            </p:txBody>
          </p:sp>
          <p:sp>
            <p:nvSpPr>
              <p:cNvPr id="23" name="Text Box 18">
                <a:extLst>
                  <a:ext uri="{FF2B5EF4-FFF2-40B4-BE49-F238E27FC236}">
                    <a16:creationId xmlns="" xmlns:a16="http://schemas.microsoft.com/office/drawing/2014/main" id="{D949A3DD-7C75-4C63-9E91-66D43A8C6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456"/>
                <a:ext cx="110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011239" y="2957660"/>
                  <a:ext cx="3665427" cy="90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sz="2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39" y="2957660"/>
                  <a:ext cx="3665427" cy="90178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33131" y="567250"/>
                <a:ext cx="3687484" cy="1015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1" y="567250"/>
                <a:ext cx="3687484" cy="1015791"/>
              </a:xfrm>
              <a:prstGeom prst="rect">
                <a:avLst/>
              </a:prstGeom>
              <a:blipFill>
                <a:blip r:embed="rId15"/>
                <a:stretch>
                  <a:fillRect b="-7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1435</Words>
  <Application>Microsoft Office PowerPoint</Application>
  <PresentationFormat>On-screen Show (4:3)</PresentationFormat>
  <Paragraphs>185</Paragraphs>
  <Slides>18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黑体</vt:lpstr>
      <vt:lpstr>隶书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Equation.DSMT4</vt:lpstr>
      <vt:lpstr>Microsoft Equation 3.0</vt:lpstr>
      <vt:lpstr>PowerPoint Presentation</vt:lpstr>
      <vt:lpstr>一、势垒散射</vt:lpstr>
      <vt:lpstr>PowerPoint Presentation</vt:lpstr>
      <vt:lpstr>一、势垒散射</vt:lpstr>
      <vt:lpstr>一、势垒散射</vt:lpstr>
      <vt:lpstr>PowerPoint Presentation</vt:lpstr>
      <vt:lpstr>PowerPoint Presentation</vt:lpstr>
      <vt:lpstr>一、势垒散射</vt:lpstr>
      <vt:lpstr>一、势垒散射</vt:lpstr>
      <vt:lpstr>PowerPoint Presentation</vt:lpstr>
      <vt:lpstr>PowerPoint Presentation</vt:lpstr>
      <vt:lpstr>PowerPoint Presentation</vt:lpstr>
      <vt:lpstr>PowerPoint Presentation</vt:lpstr>
      <vt:lpstr>小结</vt:lpstr>
      <vt:lpstr>第二章小结</vt:lpstr>
      <vt:lpstr>第二章小结</vt:lpstr>
      <vt:lpstr>第二章小结</vt:lpstr>
      <vt:lpstr>作业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306</cp:revision>
  <dcterms:created xsi:type="dcterms:W3CDTF">2023-05-07T08:38:35Z</dcterms:created>
  <dcterms:modified xsi:type="dcterms:W3CDTF">2025-03-13T07:25:37Z</dcterms:modified>
</cp:coreProperties>
</file>