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1" r:id="rId3"/>
    <p:sldId id="257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6C2"/>
    <a:srgbClr val="0D7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3" autoAdjust="0"/>
    <p:restoredTop sz="80218" autoAdjust="0"/>
  </p:normalViewPr>
  <p:slideViewPr>
    <p:cSldViewPr snapToGrid="0">
      <p:cViewPr varScale="1">
        <p:scale>
          <a:sx n="80" d="100"/>
          <a:sy n="80" d="100"/>
        </p:scale>
        <p:origin x="1527" y="114"/>
      </p:cViewPr>
      <p:guideLst/>
    </p:cSldViewPr>
  </p:slideViewPr>
  <p:outlineViewPr>
    <p:cViewPr>
      <p:scale>
        <a:sx n="33" d="100"/>
        <a:sy n="33" d="100"/>
      </p:scale>
      <p:origin x="0" y="-337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175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AE27-943E-40CE-8CAC-FFC9F379C4A0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24C4A-430C-44A3-BB61-D87BD873C6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58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78C77-8D1C-45C4-B03D-BC15710A2C38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281F4-23C5-4A7C-BD2B-E5E6B6ED8B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中心内容：算符和它所表示的力学量之间的关系</a:t>
            </a:r>
            <a:endParaRPr lang="en-US" altLang="zh-CN" dirty="0" smtClean="0"/>
          </a:p>
          <a:p>
            <a:r>
              <a:rPr lang="zh-CN" altLang="en-US" dirty="0" smtClean="0"/>
              <a:t>第二章：微观粒子具有波粒二象性，波函数和薛定谔方程；</a:t>
            </a:r>
            <a:endParaRPr lang="en-US" altLang="zh-CN" dirty="0" smtClean="0"/>
          </a:p>
          <a:p>
            <a:r>
              <a:rPr lang="zh-CN" altLang="en-US" dirty="0" smtClean="0"/>
              <a:t>微观粒子的力学量：坐标、动量、角动量、能量，这些力学量的性质不同于经典粒子，经典粒子在任何状态下都有确定的值；</a:t>
            </a:r>
            <a:endParaRPr lang="en-US" altLang="zh-CN" dirty="0" smtClean="0"/>
          </a:p>
          <a:p>
            <a:r>
              <a:rPr lang="zh-CN" altLang="en-US" dirty="0" smtClean="0"/>
              <a:t>由于波粒二象性，</a:t>
            </a:r>
            <a:endParaRPr lang="en-US" altLang="zh-CN" dirty="0" smtClean="0"/>
          </a:p>
          <a:p>
            <a:r>
              <a:rPr lang="zh-CN" altLang="en-US" dirty="0" smtClean="0"/>
              <a:t>坐标与动量不能同时确定，这种差别的存在，需要用另外一种方式表示力学量，即算符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40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Delta</a:t>
            </a:r>
            <a:r>
              <a:rPr lang="zh-CN" altLang="en-US" dirty="0" smtClean="0"/>
              <a:t>函数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21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6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31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力学量算符都是线性算符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355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联想定态波函数本征值方程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61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14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46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1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>
                        <a:latin typeface="Cambria Math" panose="02040503050406030204" pitchFamily="18" charset="0"/>
                      </a:rPr>
                      <m:t>𝜆𝜓</m:t>
                    </m:r>
                  </m:oMath>
                </a14:m>
                <a:r>
                  <a:rPr lang="zh-CN" altLang="en-US" dirty="0" smtClean="0"/>
                  <a:t>带入定义式左右侧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将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𝐹</a:t>
                </a:r>
                <a:r>
                  <a:rPr lang="zh-CN" altLang="en-US" sz="1200" i="0" smtClean="0">
                    <a:latin typeface="Cambria Math" panose="02040503050406030204" pitchFamily="18" charset="0"/>
                  </a:rPr>
                  <a:t> ̂</a:t>
                </a:r>
                <a:r>
                  <a:rPr lang="zh-CN" altLang="en-US" sz="1200" i="0">
                    <a:latin typeface="Cambria Math" panose="02040503050406030204" pitchFamily="18" charset="0"/>
                  </a:rPr>
                  <a:t>𝜓=𝜆𝜓</a:t>
                </a:r>
                <a:r>
                  <a:rPr lang="zh-CN" altLang="en-US" dirty="0" smtClean="0"/>
                  <a:t>带入定义式左右侧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4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这种验证是不完备的，力学量算符是厄米算符这是一种假设。 完备的验证 将波函数在动量的本征态下展开。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1281F4-23C5-4A7C-BD2B-E5E6B6ED8B9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343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BC4C-14E0-41E1-A077-758458D8B38D}" type="datetime1">
              <a:rPr lang="zh-CN" altLang="en-US" smtClean="0"/>
              <a:t>2025/3/14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821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EC449-B8F0-4B17-AFC9-CC9E3696DB5E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7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1AAF-0EBB-4C75-B181-3E12A4A813F3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39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6B566-D327-45CD-9CCC-FEAE75412189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-18000" y="530308"/>
            <a:ext cx="9180000" cy="71142"/>
          </a:xfrm>
          <a:prstGeom prst="rect">
            <a:avLst/>
          </a:prstGeom>
          <a:solidFill>
            <a:srgbClr val="0096C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31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60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8188-40F1-4FAE-B795-40420C0F0F11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55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548C-43FA-49DA-AD91-2C392E4A4C3C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8EE6-8CC4-4234-A249-FBF8921479E6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8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8CC8-494F-4466-929D-E995EB19C934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761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F45DE-0722-421B-9DA3-34C2D092F28E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38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8C6A-AAC7-48EA-96C1-BF75AF9B44FF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D89D6C-B157-488B-BB24-B412AEDAB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95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03900-DA90-47D0-AC95-17F9C4F92E20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FF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101" y="344042"/>
            <a:ext cx="8043880" cy="903167"/>
          </a:xfrm>
        </p:spPr>
        <p:txBody>
          <a:bodyPr>
            <a:noAutofit/>
          </a:bodyPr>
          <a:lstStyle/>
          <a:p>
            <a:r>
              <a:rPr lang="zh-CN" altLang="en-US" sz="44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量子力学中的力学量</a:t>
            </a:r>
            <a:endParaRPr lang="en-US" altLang="zh-CN" sz="44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xmlns="" id="{42F9927A-4111-4856-8EE3-62BC2EF7A2C9}"/>
              </a:ext>
            </a:extLst>
          </p:cNvPr>
          <p:cNvSpPr txBox="1">
            <a:spLocks/>
          </p:cNvSpPr>
          <p:nvPr/>
        </p:nvSpPr>
        <p:spPr>
          <a:xfrm>
            <a:off x="1444144" y="1247209"/>
            <a:ext cx="6640601" cy="5189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表示力学量的算符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动量算符和角动量算符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电子在库仑场中的运动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氢原子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厄米算符本征函数的正交性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算符与力学量的关系 期望值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ts val="4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算符的对易关系 两力学量同时有确定值的条件 不确定关系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84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36286" y="615062"/>
                <a:ext cx="8153533" cy="12430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体系处于哈密顿算符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的本征态 </a:t>
                </a:r>
                <a14:m>
                  <m:oMath xmlns:m="http://schemas.openxmlformats.org/officeDocument/2006/math">
                    <m:r>
                      <a:rPr lang="zh-CN" altLang="en-US" sz="2600" b="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时，能量有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确定值，这个值就是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在 </a:t>
                </a:r>
                <a14:m>
                  <m:oMath xmlns:m="http://schemas.openxmlformats.org/officeDocument/2006/math">
                    <m:r>
                      <a:rPr lang="zh-CN" altLang="en-US" sz="2600" b="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态中的本征值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6" y="615062"/>
                <a:ext cx="8153533" cy="1243033"/>
              </a:xfrm>
              <a:prstGeom prst="rect">
                <a:avLst/>
              </a:prstGeom>
              <a:blipFill rotWithShape="0">
                <a:blip r:embed="rId3"/>
                <a:stretch>
                  <a:fillRect l="-1346" r="-224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04" y="129430"/>
            <a:ext cx="5553785" cy="41874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三、算符的本征值和本征函数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71080" y="1858095"/>
                <a:ext cx="7918739" cy="1306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下节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可看到，体系处于算符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的本征态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时，动量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有确定值，这个值就是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态中的本征值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80" y="1858095"/>
                <a:ext cx="7918739" cy="1306127"/>
              </a:xfrm>
              <a:prstGeom prst="rect">
                <a:avLst/>
              </a:prstGeom>
              <a:blipFill rotWithShape="0">
                <a:blip r:embed="rId4"/>
                <a:stretch>
                  <a:fillRect l="-1386" b="-4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7879" y="3292855"/>
                <a:ext cx="8325139" cy="1747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将此结果推广到一般情况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提出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假设：如果算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表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示力学量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，那么当体系处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于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本征态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时，力学量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有确定值，这个值就</a:t>
                </a:r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在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en-US" sz="26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态中的本征值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79" y="3292855"/>
                <a:ext cx="8325139" cy="1747401"/>
              </a:xfrm>
              <a:prstGeom prst="rect">
                <a:avLst/>
              </a:prstGeom>
              <a:blipFill rotWithShape="0">
                <a:blip r:embed="rId5"/>
                <a:stretch>
                  <a:fillRect l="-1319" r="-659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36286" y="5168889"/>
                <a:ext cx="8325139" cy="11720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体系处的状态不是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的本征态时，测量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的结果必定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所有本征值中的一个，但概率由所处的态决定。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86" y="5168889"/>
                <a:ext cx="8325139" cy="1172052"/>
              </a:xfrm>
              <a:prstGeom prst="rect">
                <a:avLst/>
              </a:prstGeom>
              <a:blipFill rotWithShape="0">
                <a:blip r:embed="rId6"/>
                <a:stretch>
                  <a:fillRect l="-1319" r="-5348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59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6222" y="784534"/>
                <a:ext cx="8724900" cy="1841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例题：判断下列函数哪些是算符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的本征函数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并给出其本征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值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0" dirty="0" smtClean="0"/>
                  <a:t>                          （</a:t>
                </a:r>
                <a:r>
                  <a:rPr lang="en-US" altLang="zh-CN" sz="2800" b="0" dirty="0" smtClean="0"/>
                  <a:t>1</a:t>
                </a:r>
                <a:r>
                  <a:rPr lang="zh-CN" altLang="en-US" sz="2800" b="0" dirty="0" smtClean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；（</a:t>
                </a:r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22" y="784534"/>
                <a:ext cx="8724900" cy="1841402"/>
              </a:xfrm>
              <a:prstGeom prst="rect">
                <a:avLst/>
              </a:prstGeom>
              <a:blipFill rotWithShape="0">
                <a:blip r:embed="rId3"/>
                <a:stretch>
                  <a:fillRect l="-1468" r="-769" b="-4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80" y="29148"/>
            <a:ext cx="5553785" cy="548174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三、算符的本征值和本征函数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0524" y="2627813"/>
                <a:ext cx="3128531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2627813"/>
                <a:ext cx="3128531" cy="965714"/>
              </a:xfrm>
              <a:prstGeom prst="rect">
                <a:avLst/>
              </a:prstGeom>
              <a:blipFill rotWithShape="0">
                <a:blip r:embed="rId4"/>
                <a:stretch>
                  <a:fillRect l="-3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90524" y="4605408"/>
                <a:ext cx="2408094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4605408"/>
                <a:ext cx="2408094" cy="965714"/>
              </a:xfrm>
              <a:prstGeom prst="rect">
                <a:avLst/>
              </a:prstGeom>
              <a:blipFill rotWithShape="0">
                <a:blip r:embed="rId5"/>
                <a:stretch>
                  <a:fillRect l="-5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30980" y="3593527"/>
                <a:ext cx="659216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是算符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的本征函数，本征值是 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0" y="3593527"/>
                <a:ext cx="6592167" cy="965714"/>
              </a:xfrm>
              <a:prstGeom prst="rect">
                <a:avLst/>
              </a:prstGeom>
              <a:blipFill rotWithShape="0">
                <a:blip r:embed="rId6"/>
                <a:stretch>
                  <a:fillRect r="-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32269" y="5498841"/>
                <a:ext cx="445856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不是算符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的本征函数。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69" y="5498841"/>
                <a:ext cx="4458567" cy="965714"/>
              </a:xfrm>
              <a:prstGeom prst="rect">
                <a:avLst/>
              </a:prstGeom>
              <a:blipFill rotWithShape="0">
                <a:blip r:embed="rId7"/>
                <a:stretch>
                  <a:fillRect r="-107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86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4396" y="2677320"/>
                <a:ext cx="8260914" cy="35954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厄米算符定义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</a:p>
              <a:p>
                <a:pPr>
                  <a:lnSpc>
                    <a:spcPct val="16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如果对于两任意波函数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算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符</a:t>
                </a:r>
                <a14:m>
                  <m:oMath xmlns:m="http://schemas.openxmlformats.org/officeDocument/2006/math">
                    <m:r>
                      <a:rPr lang="en-US" altLang="zh-CN" sz="26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满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足下列等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式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60000"/>
                  </a:lnSpc>
                </a:pPr>
                <a:r>
                  <a:rPr lang="zh-CN" altLang="en-US" sz="2600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6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𝜙</m:t>
                    </m:r>
                    <m:r>
                      <m:rPr>
                        <m:sty m:val="p"/>
                      </m:rPr>
                      <a:rPr lang="zh-CN" altLang="en-US" sz="2600"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zh-CN" altLang="en-US" sz="26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26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zh-CN" altLang="en-US" sz="26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称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为厄米算符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代表所有的变量，积分范围是所有变量变化的整个区域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6" y="2677320"/>
                <a:ext cx="8260914" cy="3595471"/>
              </a:xfrm>
              <a:prstGeom prst="rect">
                <a:avLst/>
              </a:prstGeom>
              <a:blipFill rotWithShape="0">
                <a:blip r:embed="rId2"/>
                <a:stretch>
                  <a:fillRect l="-1328" b="-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358" y="63108"/>
            <a:ext cx="2919188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四、厄米算符</a:t>
            </a:r>
            <a:endParaRPr lang="zh-CN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421268" y="650222"/>
            <a:ext cx="8159314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60000"/>
              </a:lnSpc>
            </a:pP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所有力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学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量的数值必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须是实数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，既然表示力学量的算符的本征值是这个力学量的可能值，因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此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力学量算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符的本</a:t>
            </a:r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征值必须为实数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，厄米算符有这样的性质。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50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637" y="774844"/>
            <a:ext cx="5494666" cy="695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性质：厄米算符的本征值是实数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45" y="52156"/>
            <a:ext cx="2637177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四、厄米算符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52637" y="1571042"/>
                <a:ext cx="7826346" cy="1332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证明：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表示厄米算符</m:t>
                    </m:r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的本征值，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表示所属的本征函数，即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𝜆𝜓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37" y="1571042"/>
                <a:ext cx="7826346" cy="1332160"/>
              </a:xfrm>
              <a:prstGeom prst="rect">
                <a:avLst/>
              </a:prstGeom>
              <a:blipFill rotWithShape="0">
                <a:blip r:embed="rId3"/>
                <a:stretch>
                  <a:fillRect l="-1558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1339" y="2903202"/>
                <a:ext cx="7826346" cy="30476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由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厄米算符的定义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因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为，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是任意波函数，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有 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                         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nary>
                      <m:naryPr>
                        <m:grow m:val="on"/>
                        <m:subHide m:val="on"/>
                        <m:supHide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得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是实数。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39" y="2903202"/>
                <a:ext cx="7826346" cy="3047694"/>
              </a:xfrm>
              <a:prstGeom prst="rect">
                <a:avLst/>
              </a:prstGeom>
              <a:blipFill rotWithShape="0">
                <a:blip r:embed="rId4"/>
                <a:stretch>
                  <a:fillRect l="-1636" b="-1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37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4423" y="637841"/>
            <a:ext cx="65609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子力学中表示力学量的算符都是厄米算</a:t>
            </a:r>
            <a:r>
              <a:rPr lang="zh-CN" altLang="en-US" sz="26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符</a:t>
            </a:r>
            <a:endParaRPr lang="zh-CN" altLang="en-US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23" y="74803"/>
            <a:ext cx="2667710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四、厄米算符</a:t>
            </a:r>
            <a:endParaRPr lang="zh-CN" alt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301685" y="1145148"/>
            <a:ext cx="7165649" cy="538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b="1" dirty="0">
                <a:latin typeface="黑体" panose="02010609060101010101" pitchFamily="49" charset="-122"/>
                <a:ea typeface="黑体" panose="02010609060101010101" pitchFamily="49" charset="-122"/>
              </a:rPr>
              <a:t>验证：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坐标算符和动量算符都是厄米算</a:t>
            </a:r>
            <a:r>
              <a:rPr lang="zh-CN" altLang="en-US" sz="2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符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0338" y="1783249"/>
                <a:ext cx="6788342" cy="13518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(1)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因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是实数，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有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，得证。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8" y="1783249"/>
                <a:ext cx="6788342" cy="1351845"/>
              </a:xfrm>
              <a:prstGeom prst="rect">
                <a:avLst/>
              </a:prstGeom>
              <a:blipFill rotWithShape="0">
                <a:blip r:embed="rId3"/>
                <a:stretch>
                  <a:fillRect l="-1616" t="-905" b="-2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3033" y="3135094"/>
                <a:ext cx="4196608" cy="7211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(2)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一维动量算符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3" y="3135094"/>
                <a:ext cx="4196608" cy="721159"/>
              </a:xfrm>
              <a:prstGeom prst="rect">
                <a:avLst/>
              </a:prstGeom>
              <a:blipFill rotWithShape="0">
                <a:blip r:embed="rId4"/>
                <a:stretch>
                  <a:fillRect l="-2612" b="-5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90338" y="3856253"/>
                <a:ext cx="8112942" cy="28615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束缚态：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zh-CN" altLang="en-US" sz="2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acc>
                                <m:accPr>
                                  <m:chr m:val="̂"/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ℏ</m:t>
                          </m:r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zh-CN" altLang="en-US" sz="2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zh-CN" altLang="en-US" sz="26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zh-CN" altLang="en-US" sz="260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m:rPr>
                          <m:nor/>
                        </m:rPr>
                        <a:rPr lang="en-US" altLang="zh-CN" sz="260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zh-CN" alt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CN" altLang="en-US" sz="2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CN" altLang="en-US" sz="2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60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6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sty m:val="p"/>
                            </m:rPr>
                            <a:rPr lang="en-US" altLang="zh-CN" sz="2600" i="1">
                              <a:latin typeface="Cambria Math" panose="02040503050406030204" pitchFamily="18" charset="0"/>
                            </a:rPr>
                            <m:t>dx</m:t>
                          </m:r>
                        </m:e>
                      </m:nary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最后一步假设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时等于零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8" y="3856253"/>
                <a:ext cx="8112942" cy="2861553"/>
              </a:xfrm>
              <a:prstGeom prst="rect">
                <a:avLst/>
              </a:prstGeom>
              <a:blipFill rotWithShape="0">
                <a:blip r:embed="rId5"/>
                <a:stretch>
                  <a:fillRect l="-1352" t="-1919"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1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48" y="83887"/>
            <a:ext cx="2667710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四、厄米算符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8263" y="1394704"/>
                <a:ext cx="8450461" cy="2602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zh-CN" altLang="en-US" sz="24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ℏ</m:t>
                      </m:r>
                      <m:nary>
                        <m:nary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ℏ</m:t>
                    </m:r>
                    <m:nary>
                      <m:naryPr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b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ℏ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nary>
                      <m:naryPr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𝑖𝑘𝑥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d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i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ℏ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𝜋𝛿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i="1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3" y="1394704"/>
                <a:ext cx="8450461" cy="26022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8263" y="1041277"/>
                <a:ext cx="7073446" cy="5818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平面波：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𝑖𝑘𝑥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的本征函数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3" y="1041277"/>
                <a:ext cx="7073446" cy="581891"/>
              </a:xfrm>
              <a:prstGeom prst="rect">
                <a:avLst/>
              </a:prstGeom>
              <a:blipFill rotWithShape="0">
                <a:blip r:embed="rId4"/>
                <a:stretch>
                  <a:fillRect l="-1723" t="-4211" r="-103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3996955"/>
                <a:ext cx="8820946" cy="12808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ctrlPr>
                            <a:rPr lang="zh-CN" alt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CN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sty m:val="p"/>
                        </m:rPr>
                        <a:rPr lang="zh-CN" alt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zh-CN" altLang="en-US" sz="2000">
                                              <a:latin typeface="Cambria Math" panose="02040503050406030204" pitchFamily="18" charset="0"/>
                                            </a:rPr>
                                            <m:t>ℏ</m:t>
                                          </m:r>
                                          <m:f>
                                            <m:f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zh-CN" altLang="en-US" sz="200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</m:num>
                                            <m:den>
                                              <m:r>
                                                <a:rPr lang="zh-CN" altLang="en-US" sz="2000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𝑖𝑘𝑥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00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sz="20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  <m:f>
                                <m:f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𝑖𝑘𝑥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zh-CN" altLang="en-US" sz="20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955"/>
                <a:ext cx="8820946" cy="12808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8263" y="472718"/>
                <a:ext cx="4508478" cy="692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→±∞</m:t>
                    </m:r>
                  </m:oMath>
                </a14:m>
                <a:r>
                  <a:rPr lang="zh-CN" altLang="en-US" sz="2600" dirty="0" smtClean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时不等</a:t>
                </a:r>
                <a:r>
                  <a:rPr lang="zh-CN" altLang="en-US" sz="26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于零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3" y="472718"/>
                <a:ext cx="4508478" cy="692497"/>
              </a:xfrm>
              <a:prstGeom prst="rect">
                <a:avLst/>
              </a:prstGeom>
              <a:blipFill rotWithShape="0">
                <a:blip r:embed="rId6"/>
                <a:stretch>
                  <a:fillRect l="-2432" r="-1351" b="-8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766741" y="6292783"/>
                <a:ext cx="3871573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altLang="zh-CN" sz="2000" b="0" i="1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l-GR" altLang="zh-CN" sz="2000" i="1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0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741" y="6292783"/>
                <a:ext cx="3871573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451238" y="5277755"/>
                <a:ext cx="9723422" cy="908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ℏ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𝑖𝑘</m:t>
                          </m:r>
                        </m:e>
                      </m:d>
                      <m:nary>
                        <m:nary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𝑖𝑘𝑥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ℏ</m:t>
                      </m:r>
                      <m:r>
                        <a:rPr lang="en-US" altLang="zh-CN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ℏ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𝜋𝛿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1238" y="5277755"/>
                <a:ext cx="9723422" cy="9087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6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  <p:bldP spid="7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53786" y="643675"/>
                <a:ext cx="6822729" cy="5769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一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算符的定义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二 量子力学中的算符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zh-CN" altLang="en-US" sz="2600" b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zh-CN" altLang="en-US" sz="260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位置 动量 角动量 能量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三 算符的本征值和本征函数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本征函数与测量值的关系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四 厄米算符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性质：厄米算符的本征值是实数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量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子力学中表示力学量的算符都是厄米算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符</a:t>
                </a:r>
                <a:endParaRPr lang="en-US" altLang="zh-CN" sz="26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（如坐标、动量）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86" y="643675"/>
                <a:ext cx="6822729" cy="5769656"/>
              </a:xfrm>
              <a:prstGeom prst="rect">
                <a:avLst/>
              </a:prstGeom>
              <a:blipFill rotWithShape="0">
                <a:blip r:embed="rId2"/>
                <a:stretch>
                  <a:fillRect l="-1609" b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620" y="14020"/>
            <a:ext cx="2667710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五、小结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8419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0">
            <a:extLst>
              <a:ext uri="{FF2B5EF4-FFF2-40B4-BE49-F238E27FC236}">
                <a16:creationId xmlns:a16="http://schemas.microsoft.com/office/drawing/2014/main" xmlns="" id="{42F9927A-4111-4856-8EE3-62BC2EF7A2C9}"/>
              </a:ext>
            </a:extLst>
          </p:cNvPr>
          <p:cNvSpPr txBox="1">
            <a:spLocks/>
          </p:cNvSpPr>
          <p:nvPr/>
        </p:nvSpPr>
        <p:spPr>
          <a:xfrm>
            <a:off x="1025092" y="1275306"/>
            <a:ext cx="6417223" cy="657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000"/>
              </a:lnSpc>
            </a:pPr>
            <a:r>
              <a:rPr lang="en-US" altLang="zh-CN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§3.1 </a:t>
            </a:r>
            <a:r>
              <a:rPr lang="zh-CN" altLang="en-US" sz="4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表示力学量的算符</a:t>
            </a:r>
            <a:endParaRPr lang="en-US" altLang="zh-CN" sz="44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2850" y="2441039"/>
            <a:ext cx="5774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 、算符的定义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 量子力学中的算符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 、算符的本征值和本征函数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 、厄米算符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4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31" y="13348"/>
            <a:ext cx="305823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一、算符的定义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3436" y="834081"/>
            <a:ext cx="87905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符：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作用在一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个函</a:t>
            </a: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数上得出另一个函数的运算符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8779" y="1357301"/>
                <a:ext cx="8696325" cy="20659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720000">
                  <a:lnSpc>
                    <a:spcPct val="15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把算符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作用到某个函数</a:t>
                </a:r>
                <a14:m>
                  <m:oMath xmlns:m="http://schemas.openxmlformats.org/officeDocument/2006/math">
                    <m:r>
                      <a:rPr lang="en-US" altLang="zh-CN" sz="28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上，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就是表示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对函数</a:t>
                </a:r>
                <a14:m>
                  <m:oMath xmlns:m="http://schemas.openxmlformats.org/officeDocument/2006/math">
                    <m:r>
                      <a:rPr lang="en-US" altLang="zh-CN" sz="28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进行某种运算，结果将会得到一个新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，不管这种运算具体是什么，都可把它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抽象地表示为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79" y="1357301"/>
                <a:ext cx="8696325" cy="2065950"/>
              </a:xfrm>
              <a:prstGeom prst="rect">
                <a:avLst/>
              </a:prstGeom>
              <a:blipFill rotWithShape="0">
                <a:blip r:embed="rId3"/>
                <a:stretch>
                  <a:fillRect l="-1472" r="-5466" b="-23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46801" y="3483913"/>
                <a:ext cx="8380280" cy="13747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例如：取 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5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800" b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01" y="3483913"/>
                <a:ext cx="8380280" cy="1374735"/>
              </a:xfrm>
              <a:prstGeom prst="rect">
                <a:avLst/>
              </a:prstGeom>
              <a:blipFill rotWithShape="0">
                <a:blip r:embed="rId4"/>
                <a:stretch>
                  <a:fillRect l="-1527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6801" y="5070545"/>
                <a:ext cx="8538302" cy="11526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）若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所以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800" b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01" y="5070545"/>
                <a:ext cx="8538302" cy="1152688"/>
              </a:xfrm>
              <a:prstGeom prst="rect">
                <a:avLst/>
              </a:prstGeom>
              <a:blipFill rotWithShape="0">
                <a:blip r:embed="rId5"/>
                <a:stretch>
                  <a:fillRect l="-1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129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4150" y="649528"/>
                <a:ext cx="8248073" cy="1084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算符相等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：如果算符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分别作用于任意函数</a:t>
                </a:r>
                <a14:m>
                  <m:oMath xmlns:m="http://schemas.openxmlformats.org/officeDocument/2006/math"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则称算符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相等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b="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0" y="649528"/>
                <a:ext cx="8248073" cy="1084784"/>
              </a:xfrm>
              <a:prstGeom prst="rect">
                <a:avLst/>
              </a:prstGeom>
              <a:blipFill rotWithShape="0">
                <a:blip r:embed="rId3"/>
                <a:stretch>
                  <a:fillRect l="-1330" t="-2809" b="-7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376" y="27734"/>
            <a:ext cx="3073533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一、算符的定义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2129" y="1795071"/>
                <a:ext cx="8241507" cy="585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单位算符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：作用到任意函数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不变：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29" y="1795071"/>
                <a:ext cx="8241507" cy="585610"/>
              </a:xfrm>
              <a:prstGeom prst="rect">
                <a:avLst/>
              </a:prstGeom>
              <a:blipFill rotWithShape="0">
                <a:blip r:embed="rId4"/>
                <a:stretch>
                  <a:fillRect l="-1331" t="-4124" b="-144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918" y="2441440"/>
                <a:ext cx="8407762" cy="1084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算符之和：</a:t>
                </a:r>
                <a:r>
                  <a:rPr lang="en-US" altLang="zh-CN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（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交换律</a:t>
                </a: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；结合律</a:t>
                </a:r>
                <a14:m>
                  <m:oMath xmlns:m="http://schemas.openxmlformats.org/officeDocument/2006/math">
                    <m:r>
                      <a:rPr lang="en-US" altLang="zh-CN" sz="26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+(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18" y="2441440"/>
                <a:ext cx="8407762" cy="1084784"/>
              </a:xfrm>
              <a:prstGeom prst="rect">
                <a:avLst/>
              </a:prstGeom>
              <a:blipFill rotWithShape="0">
                <a:blip r:embed="rId5"/>
                <a:stretch>
                  <a:fillRect l="-1305" t="-2247" r="-3263" b="-7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24150" y="3655553"/>
                <a:ext cx="7120804" cy="1609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4000"/>
                  </a:lnSpc>
                </a:pPr>
                <a:r>
                  <a:rPr lang="en-US" altLang="zh-CN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(4)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算符乘积   </a:t>
                </a:r>
                <a14:m>
                  <m:oMath xmlns:m="http://schemas.openxmlformats.org/officeDocument/2006/math">
                    <m:r>
                      <a:rPr lang="en-US" altLang="zh-CN" sz="26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（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000"/>
                  </a:lnSpc>
                </a:pP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对易：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； 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 dirty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ts val="4000"/>
                  </a:lnSpc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反对易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=−(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50" y="3655553"/>
                <a:ext cx="7120804" cy="1609158"/>
              </a:xfrm>
              <a:prstGeom prst="rect">
                <a:avLst/>
              </a:prstGeom>
              <a:blipFill rotWithShape="0">
                <a:blip r:embed="rId6"/>
                <a:stretch>
                  <a:fillRect l="-1541" t="-758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59363" y="5394040"/>
                <a:ext cx="8177645" cy="10847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(5) </a:t>
                </a:r>
                <a:r>
                  <a:rPr lang="zh-CN" altLang="en-US" sz="26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逆算符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 如果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600" i="1">
                        <a:latin typeface="Cambria Math" panose="02040503050406030204" pitchFamily="18" charset="0"/>
                      </a:rPr>
                      <m:t>，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互为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逆算符，记为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   </m:t>
                        </m:r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acc>
                  </m:oMath>
                </a14:m>
                <a:r>
                  <a:rPr lang="en-US" altLang="zh-CN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63" y="5394040"/>
                <a:ext cx="8177645" cy="1084784"/>
              </a:xfrm>
              <a:prstGeom prst="rect">
                <a:avLst/>
              </a:prstGeom>
              <a:blipFill rotWithShape="0">
                <a:blip r:embed="rId7"/>
                <a:stretch>
                  <a:fillRect l="-1341" t="-2247" r="-671" b="-7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1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40" y="31402"/>
            <a:ext cx="307881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一、算符的定义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535" y="651856"/>
            <a:ext cx="5982410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(6)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算符的复共</a:t>
            </a: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轭、转置和厄米共轭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1955" y="1367364"/>
                <a:ext cx="9029700" cy="673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(a)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内积（标积）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≡∫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𝑣𝑑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800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∫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𝑢𝑑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800" b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5" y="1367364"/>
                <a:ext cx="9029700" cy="673774"/>
              </a:xfrm>
              <a:prstGeom prst="rect">
                <a:avLst/>
              </a:prstGeom>
              <a:blipFill rotWithShape="0">
                <a:blip r:embed="rId2"/>
                <a:stretch>
                  <a:fillRect l="-1418" b="-11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6701" y="2128146"/>
                <a:ext cx="8334375" cy="21833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性质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err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dirty="0" err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01" y="2128146"/>
                <a:ext cx="8334375" cy="2183355"/>
              </a:xfrm>
              <a:prstGeom prst="rect">
                <a:avLst/>
              </a:prstGeom>
              <a:blipFill rotWithShape="0">
                <a:blip r:embed="rId3"/>
                <a:stretch>
                  <a:fillRect l="-1463" b="-6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8535" y="4536063"/>
                <a:ext cx="8138919" cy="1813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altLang="zh-CN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(b)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的复共轭算符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表达式中复量换成共轭复量构成。如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,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5" y="4536063"/>
                <a:ext cx="8138919" cy="1813702"/>
              </a:xfrm>
              <a:prstGeom prst="rect">
                <a:avLst/>
              </a:prstGeom>
              <a:blipFill rotWithShape="0">
                <a:blip r:embed="rId4"/>
                <a:stretch>
                  <a:fillRect l="-1573" r="-1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0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0523" y="758206"/>
                <a:ext cx="4016154" cy="66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(c)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的转置算符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</m:acc>
                      </m:e>
                    </m:acc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3" y="758206"/>
                <a:ext cx="4016154" cy="668773"/>
              </a:xfrm>
              <a:prstGeom prst="rect">
                <a:avLst/>
              </a:prstGeom>
              <a:blipFill rotWithShape="0">
                <a:blip r:embed="rId3"/>
                <a:stretch>
                  <a:fillRect l="-3035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61" y="24502"/>
            <a:ext cx="3147424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一、算符的定义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0523" y="4379121"/>
            <a:ext cx="2546641" cy="573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(7) </a:t>
            </a:r>
            <a:r>
              <a:rPr lang="zh-CN" altLang="en-US" sz="28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线性算符</a:t>
            </a:r>
            <a:endParaRPr lang="en-US" altLang="zh-CN" sz="2800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0523" y="2658938"/>
                <a:ext cx="7848602" cy="66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d)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的厄米共轭算符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sz="28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3" y="2658938"/>
                <a:ext cx="7848602" cy="667490"/>
              </a:xfrm>
              <a:prstGeom prst="rect">
                <a:avLst/>
              </a:prstGeom>
              <a:blipFill rotWithShape="0">
                <a:blip r:embed="rId4"/>
                <a:stretch>
                  <a:fillRect l="-1553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01317" y="1526516"/>
                <a:ext cx="7467601" cy="8822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̂"/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dirty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acc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𝑣𝑑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𝑣</m:t>
                    </m:r>
                    <m:acc>
                      <m:accPr>
                        <m:chr m:val="̂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或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b="0" i="1" dirty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17" y="1526516"/>
                <a:ext cx="7467601" cy="882293"/>
              </a:xfrm>
              <a:prstGeom prst="rect">
                <a:avLst/>
              </a:prstGeom>
              <a:blipFill rotWithShape="0">
                <a:blip r:embed="rId5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01317" y="3405385"/>
                <a:ext cx="7724777" cy="779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𝑣𝑑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𝑣𝑑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317" y="3405385"/>
                <a:ext cx="7724777" cy="779957"/>
              </a:xfrm>
              <a:prstGeom prst="rect">
                <a:avLst/>
              </a:prstGeom>
              <a:blipFill rotWithShape="0">
                <a:blip r:embed="rId6"/>
                <a:stretch>
                  <a:fillRect b="-70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262835" y="5062764"/>
                <a:ext cx="5441554" cy="534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835" y="5062764"/>
                <a:ext cx="5441554" cy="5347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514348" y="1698545"/>
            <a:ext cx="1068593" cy="573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4348" y="3546767"/>
            <a:ext cx="1068593" cy="573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326773" y="5890418"/>
                <a:ext cx="4108561" cy="7253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600" b="0" i="1" smtClean="0">
                        <a:latin typeface="Cambria Math" panose="02040503050406030204" pitchFamily="18" charset="0"/>
                      </a:rPr>
                      <m:t>、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zh-CN" altLang="en-US" sz="2600" b="0" i="1" smtClean="0">
                        <a:latin typeface="Cambria Math" panose="02040503050406030204" pitchFamily="18" charset="0"/>
                      </a:rPr>
                      <m:t>、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zh-CN" altLang="en-US" sz="26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zh-CN" altLang="en-US" sz="26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都是线性算符</a:t>
                </a:r>
                <a:endParaRPr lang="zh-CN" altLang="en-US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773" y="5890418"/>
                <a:ext cx="4108561" cy="725327"/>
              </a:xfrm>
              <a:prstGeom prst="rect">
                <a:avLst/>
              </a:prstGeom>
              <a:blipFill rotWithShape="0">
                <a:blip r:embed="rId8"/>
                <a:stretch>
                  <a:fillRect r="-1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2" grpId="0"/>
      <p:bldP spid="3" grpId="0"/>
      <p:bldP spid="8" grpId="0"/>
      <p:bldP spid="9" grpId="0"/>
      <p:bldP spid="10" grpId="0"/>
      <p:bldP spid="11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013" y="0"/>
            <a:ext cx="446793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量子力学中的算符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2869" y="939486"/>
                <a:ext cx="473607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联想：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哈密顿量 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69" y="939486"/>
                <a:ext cx="4736079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703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86977" y="2981071"/>
                <a:ext cx="8524514" cy="2657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5000"/>
                  </a:lnSpc>
                </a:pP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假设：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如果量子力学中的力学量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在经典力学中有相应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的力学量，则表示这个力学量的算符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由经典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表示式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中将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换成算符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（即</a:t>
                </a:r>
                <a:r>
                  <a:rPr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）而得出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，即：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7" y="2981071"/>
                <a:ext cx="8524514" cy="2657138"/>
              </a:xfrm>
              <a:prstGeom prst="rect">
                <a:avLst/>
              </a:prstGeom>
              <a:blipFill rotWithShape="0">
                <a:blip r:embed="rId3"/>
                <a:stretch>
                  <a:fillRect l="-1431" r="-1431" b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41085" y="1743424"/>
                <a:ext cx="5695725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085" y="1743424"/>
                <a:ext cx="5695725" cy="9569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95754" y="5142111"/>
                <a:ext cx="3972562" cy="9921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754" y="5142111"/>
                <a:ext cx="3972562" cy="99219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52869" y="2037223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哈密</a:t>
            </a:r>
            <a:r>
              <a:rPr lang="zh-CN" altLang="en-US" sz="26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顿算符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5389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261227" y="3287076"/>
                <a:ext cx="3204297" cy="8951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600" b="1" i="1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p>
                              <m:r>
                                <a:rPr lang="zh-CN" altLang="en-US" sz="2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b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227" y="3287076"/>
                <a:ext cx="3204297" cy="89518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931" y="44273"/>
            <a:ext cx="4467935" cy="548174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二、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量子力学中的算符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832886" y="4306464"/>
                <a:ext cx="3913385" cy="8520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6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CN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b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altLang="zh-CN" sz="2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den>
                      </m:f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𝛻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886" y="4306464"/>
                <a:ext cx="3913385" cy="8520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74486" y="5482480"/>
                <a:ext cx="5738719" cy="1136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b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e>
                            <m:sup>
                              <m:r>
                                <a:rPr lang="zh-CN" altLang="en-US" sz="2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zh-CN" alt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zh-CN" altLang="en-US" sz="2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600" b="1" i="1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600" b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486" y="5482480"/>
                <a:ext cx="5738719" cy="11360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37845" y="3542229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动能：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3595" y="4491402"/>
            <a:ext cx="15183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角动量：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34803" y="5248712"/>
            <a:ext cx="3518912" cy="612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能量（哈密顿算符）：</a:t>
            </a:r>
            <a:endParaRPr lang="en-US" altLang="zh-CN" sz="2600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17596" y="1130021"/>
                <a:ext cx="5028675" cy="6763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一般：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)=</m:t>
                    </m:r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600" b="1" i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zh-CN" altLang="en-US" sz="260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zh-CN" sz="2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en-US" altLang="zh-CN" sz="26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6" y="1130021"/>
                <a:ext cx="5028675" cy="676339"/>
              </a:xfrm>
              <a:prstGeom prst="rect">
                <a:avLst/>
              </a:prstGeom>
              <a:blipFill rotWithShape="0">
                <a:blip r:embed="rId5"/>
                <a:stretch>
                  <a:fillRect l="-2182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45069" y="1896627"/>
                <a:ext cx="2186294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位置：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6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sz="2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69" y="1896627"/>
                <a:ext cx="2186294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5014" t="-13580" b="-28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7845" y="2563670"/>
                <a:ext cx="2403991" cy="6763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动量：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6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zh-CN" altLang="en-US" sz="2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60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zh-CN" altLang="en-US" sz="2600" i="1">
                        <a:latin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zh-CN" altLang="en-US" sz="2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5" y="2563670"/>
                <a:ext cx="2403991" cy="676339"/>
              </a:xfrm>
              <a:prstGeom prst="rect">
                <a:avLst/>
              </a:prstGeom>
              <a:blipFill rotWithShape="0">
                <a:blip r:embed="rId7"/>
                <a:stretch>
                  <a:fillRect l="-4569" b="-6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586931" y="664797"/>
            <a:ext cx="2339102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常见的算符：</a:t>
            </a:r>
          </a:p>
        </p:txBody>
      </p:sp>
    </p:spTree>
    <p:extLst>
      <p:ext uri="{BB962C8B-B14F-4D97-AF65-F5344CB8AC3E}">
        <p14:creationId xmlns:p14="http://schemas.microsoft.com/office/powerpoint/2010/main" val="367179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xmlns="" id="{1087AE1B-2CF3-4784-B9E2-3E9F21303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886" y="144498"/>
            <a:ext cx="5553785" cy="479808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三、算符的本征值和本征函数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2810" y="789509"/>
                <a:ext cx="8562976" cy="14753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如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果一算符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作用于函数 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，所得结果等于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一个常数 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与 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的乘积，即 </a:t>
                </a:r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0" y="789509"/>
                <a:ext cx="8562976" cy="1475340"/>
              </a:xfrm>
              <a:prstGeom prst="rect">
                <a:avLst/>
              </a:prstGeom>
              <a:blipFill rotWithShape="0">
                <a:blip r:embed="rId3"/>
                <a:stretch>
                  <a:fillRect l="-1495" b="-95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522682" y="2595256"/>
                <a:ext cx="2867025" cy="669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zh-CN" altLang="en-US" sz="2800" b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0" i="1">
                          <a:latin typeface="Cambria Math" panose="02040503050406030204" pitchFamily="18" charset="0"/>
                        </a:rPr>
                        <m:t>𝜆𝜓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82" y="2595256"/>
                <a:ext cx="2867025" cy="6691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40169" y="3594821"/>
                <a:ext cx="6505576" cy="23641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本征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值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r>
                      <a:rPr lang="zh-CN" altLang="en-US" sz="2800" b="0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本征函数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（本征态</a:t>
                </a: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</a:t>
                </a:r>
                <a:endParaRPr lang="en-US" altLang="zh-CN" sz="2800" dirty="0" smtClean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2800" dirty="0" smtClean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上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式称为算符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800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的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本征方程</a:t>
                </a:r>
                <a:r>
                  <a:rPr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69" y="3594821"/>
                <a:ext cx="6505576" cy="2364109"/>
              </a:xfrm>
              <a:prstGeom prst="rect">
                <a:avLst/>
              </a:prstGeom>
              <a:blipFill rotWithShape="0">
                <a:blip r:embed="rId5"/>
                <a:stretch>
                  <a:fillRect l="-1874" b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02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4106</TotalTime>
  <Words>1072</Words>
  <Application>Microsoft Office PowerPoint</Application>
  <PresentationFormat>On-screen Show (4:3)</PresentationFormat>
  <Paragraphs>140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黑体</vt:lpstr>
      <vt:lpstr>宋体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一、算符的定义</vt:lpstr>
      <vt:lpstr>一、算符的定义</vt:lpstr>
      <vt:lpstr>一、算符的定义</vt:lpstr>
      <vt:lpstr>一、算符的定义</vt:lpstr>
      <vt:lpstr>二、量子力学中的算符</vt:lpstr>
      <vt:lpstr>二、量子力学中的算符</vt:lpstr>
      <vt:lpstr>三、算符的本征值和本征函数</vt:lpstr>
      <vt:lpstr>三、算符的本征值和本征函数</vt:lpstr>
      <vt:lpstr>三、算符的本征值和本征函数</vt:lpstr>
      <vt:lpstr>四、厄米算符</vt:lpstr>
      <vt:lpstr>四、厄米算符</vt:lpstr>
      <vt:lpstr>四、厄米算符</vt:lpstr>
      <vt:lpstr>四、厄米算符</vt:lpstr>
      <vt:lpstr>五、小结</vt:lpstr>
    </vt:vector>
  </TitlesOfParts>
  <Company>Local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788</cp:revision>
  <cp:lastPrinted>2023-09-27T02:57:00Z</cp:lastPrinted>
  <dcterms:created xsi:type="dcterms:W3CDTF">2023-05-07T08:38:35Z</dcterms:created>
  <dcterms:modified xsi:type="dcterms:W3CDTF">2025-03-14T02:14:40Z</dcterms:modified>
</cp:coreProperties>
</file>