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97" r:id="rId2"/>
    <p:sldId id="257" r:id="rId3"/>
    <p:sldId id="267" r:id="rId4"/>
    <p:sldId id="268" r:id="rId5"/>
    <p:sldId id="269" r:id="rId6"/>
    <p:sldId id="270" r:id="rId7"/>
    <p:sldId id="30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9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7500" autoAdjust="0"/>
  </p:normalViewPr>
  <p:slideViewPr>
    <p:cSldViewPr snapToGrid="0">
      <p:cViewPr varScale="1">
        <p:scale>
          <a:sx n="88" d="100"/>
          <a:sy n="88" d="100"/>
        </p:scale>
        <p:origin x="1282" y="65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0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e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92.emf"/><Relationship Id="rId2" Type="http://schemas.openxmlformats.org/officeDocument/2006/relationships/image" Target="../media/image71.emf"/><Relationship Id="rId1" Type="http://schemas.openxmlformats.org/officeDocument/2006/relationships/image" Target="../media/image90.emf"/><Relationship Id="rId6" Type="http://schemas.openxmlformats.org/officeDocument/2006/relationships/image" Target="../media/image87.emf"/><Relationship Id="rId5" Type="http://schemas.openxmlformats.org/officeDocument/2006/relationships/image" Target="../media/image91.wmf"/><Relationship Id="rId4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9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9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38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由于存在两阶导数，波函数必然连续，且一阶导数连续，因此必须有限；这个推导过程可以不掌握；了解一下此处严格来讲 应该包含径向波函数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只与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phi</a:t>
            </a:r>
            <a:r>
              <a:rPr lang="zh-CN" altLang="en-US" dirty="0" smtClean="0"/>
              <a:t>有关的函数，所以可以写成</a:t>
            </a:r>
            <a:r>
              <a:rPr lang="en-US" altLang="zh-CN" dirty="0" smtClean="0"/>
              <a:t>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phi</a:t>
            </a:r>
            <a:r>
              <a:rPr lang="zh-CN" altLang="en-US" dirty="0" smtClean="0"/>
              <a:t>）形式，</a:t>
            </a:r>
            <a:r>
              <a:rPr lang="zh-CN" altLang="en-US" b="1" dirty="0" smtClean="0"/>
              <a:t>配个</a:t>
            </a:r>
            <a:r>
              <a:rPr lang="en-US" altLang="zh-CN" b="1" dirty="0" smtClean="0"/>
              <a:t>h2</a:t>
            </a:r>
            <a:r>
              <a:rPr lang="zh-CN" altLang="en-US" b="1" dirty="0" smtClean="0"/>
              <a:t>目的是消掉</a:t>
            </a:r>
            <a:r>
              <a:rPr lang="en-US" altLang="zh-CN" b="1" dirty="0" smtClean="0"/>
              <a:t>L</a:t>
            </a:r>
            <a:r>
              <a:rPr lang="en-US" altLang="zh-CN" b="1" baseline="30000" dirty="0" smtClean="0"/>
              <a:t>2</a:t>
            </a:r>
            <a:r>
              <a:rPr lang="zh-CN" altLang="en-US" b="1" dirty="0" smtClean="0"/>
              <a:t>中的</a:t>
            </a:r>
            <a:r>
              <a:rPr lang="en-US" altLang="zh-CN" b="1" dirty="0" smtClean="0"/>
              <a:t>h</a:t>
            </a:r>
            <a:r>
              <a:rPr lang="en-US" altLang="zh-CN" b="1" baseline="30000" dirty="0" smtClean="0"/>
              <a:t>2</a:t>
            </a:r>
            <a:endParaRPr lang="zh-CN" altLang="en-US" b="1" baseline="3000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由于存在两阶导数，波函数必然连续，且一阶导数连续，因此必须有限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由于存在两阶导数，波函数必然连续，且一阶导数连续，因此必须有限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98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归一化写法应该写原式，取复共轭后指数项相乘为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phi</a:t>
            </a:r>
            <a:r>
              <a:rPr lang="zh-CN" altLang="en-US" dirty="0" smtClean="0"/>
              <a:t>积分后为</a:t>
            </a:r>
            <a:r>
              <a:rPr lang="en-US" altLang="zh-CN" dirty="0" smtClean="0"/>
              <a:t>2pi</a:t>
            </a:r>
            <a:r>
              <a:rPr lang="zh-CN" altLang="en-US" dirty="0" smtClean="0"/>
              <a:t>，球坐标下体积元写法：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sin</a:t>
            </a:r>
            <a:r>
              <a:rPr lang="el-GR" altLang="zh-CN" dirty="0" smtClean="0"/>
              <a:t>θ</a:t>
            </a:r>
            <a:r>
              <a:rPr lang="en-US" altLang="zh-CN" dirty="0" err="1" smtClean="0"/>
              <a:t>drd</a:t>
            </a:r>
            <a:r>
              <a:rPr lang="el-GR" altLang="zh-CN" dirty="0" smtClean="0"/>
              <a:t>θ</a:t>
            </a:r>
            <a:r>
              <a:rPr lang="en-US" altLang="zh-CN" dirty="0" smtClean="0"/>
              <a:t>d</a:t>
            </a:r>
            <a:r>
              <a:rPr lang="el-GR" altLang="zh-CN" dirty="0" smtClean="0"/>
              <a:t>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83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sin-theta</a:t>
            </a:r>
            <a:r>
              <a:rPr lang="zh-CN" altLang="en-US" dirty="0" smtClean="0"/>
              <a:t>换成放到积分变量里，即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-theta</a:t>
            </a:r>
            <a:r>
              <a:rPr lang="zh-CN" altLang="en-US" dirty="0" smtClean="0"/>
              <a:t>为积分变量，积分上下限为</a:t>
            </a:r>
            <a:r>
              <a:rPr lang="en-US" altLang="zh-CN" dirty="0" smtClean="0"/>
              <a:t>【1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-1】</a:t>
            </a:r>
            <a:r>
              <a:rPr lang="zh-CN" altLang="en-US" dirty="0" smtClean="0"/>
              <a:t>吸收符号后为</a:t>
            </a:r>
            <a:r>
              <a:rPr lang="en-US" altLang="zh-CN" dirty="0" smtClean="0"/>
              <a:t>【-1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1】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1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为了求归一化系数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1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具体问题中，需要把动量的连续本征值变为离散本征值进行计算，最后再把离散值变回到连续值。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2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8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exp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</a:t>
            </a:r>
            <a:r>
              <a:rPr lang="el-GR" altLang="zh-CN" dirty="0" smtClean="0"/>
              <a:t>θ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cos</a:t>
            </a:r>
            <a:r>
              <a:rPr lang="el-GR" altLang="zh-CN" dirty="0" smtClean="0"/>
              <a:t>θ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isin</a:t>
            </a:r>
            <a:r>
              <a:rPr lang="el-GR" altLang="zh-CN" dirty="0" smtClean="0"/>
              <a:t>θ</a:t>
            </a:r>
            <a:endParaRPr lang="zh-CN" altLang="en-US" dirty="0" smtClean="0"/>
          </a:p>
          <a:p>
            <a:r>
              <a:rPr lang="zh-CN" altLang="en-US" dirty="0" smtClean="0"/>
              <a:t>如何计算出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，这些过程目的是求动量算符的本征函数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40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线性代数叉乘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0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11</a:t>
            </a:r>
            <a:r>
              <a:rPr lang="zh-CN" altLang="en-US" dirty="0" smtClean="0"/>
              <a:t>页的行列式，替换掉</a:t>
            </a:r>
            <a:r>
              <a:rPr lang="en-US" altLang="zh-CN" dirty="0" err="1" smtClean="0"/>
              <a:t>r,theta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phai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xyz</a:t>
            </a:r>
            <a:r>
              <a:rPr lang="zh-CN" altLang="en-US" dirty="0" smtClean="0"/>
              <a:t>求偏导，球坐标形式写完</a:t>
            </a:r>
            <a:endParaRPr lang="en-US" altLang="zh-CN" dirty="0" smtClean="0"/>
          </a:p>
          <a:p>
            <a:r>
              <a:rPr lang="zh-CN" altLang="en-US" dirty="0" smtClean="0"/>
              <a:t>行列式计算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000" y="496124"/>
            <a:ext cx="9180000" cy="626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png"/><Relationship Id="rId5" Type="http://schemas.openxmlformats.org/officeDocument/2006/relationships/image" Target="../media/image34.png"/><Relationship Id="rId4" Type="http://schemas.openxmlformats.org/officeDocument/2006/relationships/image" Target="../media/image15.wmf"/><Relationship Id="rId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8.wmf"/><Relationship Id="rId18" Type="http://schemas.openxmlformats.org/officeDocument/2006/relationships/image" Target="../media/image40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55.png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0.wmf"/><Relationship Id="rId24" Type="http://schemas.openxmlformats.org/officeDocument/2006/relationships/image" Target="../media/image58.png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4.bin"/><Relationship Id="rId19" Type="http://schemas.openxmlformats.org/officeDocument/2006/relationships/image" Target="../media/image57.png"/><Relationship Id="rId4" Type="http://schemas.openxmlformats.org/officeDocument/2006/relationships/image" Target="../media/image37.wmf"/><Relationship Id="rId9" Type="http://schemas.openxmlformats.org/officeDocument/2006/relationships/image" Target="../media/image38.wmf"/><Relationship Id="rId14" Type="http://schemas.openxmlformats.org/officeDocument/2006/relationships/image" Target="../media/image56.png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62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43.wmf"/><Relationship Id="rId9" Type="http://schemas.openxmlformats.org/officeDocument/2006/relationships/image" Target="../media/image44.wmf"/><Relationship Id="rId1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9.wmf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3.w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73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67.wmf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9.e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7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67.pn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79.wmf"/><Relationship Id="rId4" Type="http://schemas.openxmlformats.org/officeDocument/2006/relationships/image" Target="../media/image105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8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610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6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95.png"/><Relationship Id="rId19" Type="http://schemas.openxmlformats.org/officeDocument/2006/relationships/image" Target="../media/image83.png"/><Relationship Id="rId4" Type="http://schemas.openxmlformats.org/officeDocument/2006/relationships/image" Target="../media/image83.wmf"/><Relationship Id="rId14" Type="http://schemas.openxmlformats.org/officeDocument/2006/relationships/image" Target="../media/image8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7.emf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70.bin"/><Relationship Id="rId7" Type="http://schemas.openxmlformats.org/officeDocument/2006/relationships/image" Target="../media/image71.emf"/><Relationship Id="rId12" Type="http://schemas.openxmlformats.org/officeDocument/2006/relationships/image" Target="../media/image88.png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20" Type="http://schemas.openxmlformats.org/officeDocument/2006/relationships/image" Target="../media/image87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6.wmf"/><Relationship Id="rId5" Type="http://schemas.openxmlformats.org/officeDocument/2006/relationships/image" Target="../media/image90.emf"/><Relationship Id="rId15" Type="http://schemas.openxmlformats.org/officeDocument/2006/relationships/oleObject" Target="../embeddings/oleObject680.bin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690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5.emf"/><Relationship Id="rId14" Type="http://schemas.openxmlformats.org/officeDocument/2006/relationships/image" Target="../media/image91.wmf"/><Relationship Id="rId22" Type="http://schemas.openxmlformats.org/officeDocument/2006/relationships/image" Target="../media/image9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95.wmf"/><Relationship Id="rId5" Type="http://schemas.openxmlformats.org/officeDocument/2006/relationships/image" Target="../media/image93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5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11" Type="http://schemas.openxmlformats.org/officeDocument/2006/relationships/image" Target="../media/image89.png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80.png"/><Relationship Id="rId4" Type="http://schemas.openxmlformats.org/officeDocument/2006/relationships/image" Target="../media/image96.wmf"/><Relationship Id="rId9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wmf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10.wmf"/><Relationship Id="rId10" Type="http://schemas.openxmlformats.org/officeDocument/2006/relationships/image" Target="../media/image26.png"/><Relationship Id="rId19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image" Target="../media/image19.png"/><Relationship Id="rId5" Type="http://schemas.openxmlformats.org/officeDocument/2006/relationships/image" Target="../media/image12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28650" y="1595789"/>
            <a:ext cx="7696200" cy="5949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§3.2 </a:t>
            </a:r>
            <a:r>
              <a:rPr lang="zh-CN" altLang="en-US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动量算符和角动量算符</a:t>
            </a:r>
            <a:endParaRPr lang="en-US" altLang="zh-CN" sz="44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849" y="2772460"/>
            <a:ext cx="5133975" cy="229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一、动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量算符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二、角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动量算符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203" y="686963"/>
            <a:ext cx="3251211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、算符球坐标形式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14">
            <a:extLst>
              <a:ext uri="{FF2B5EF4-FFF2-40B4-BE49-F238E27FC236}">
                <a16:creationId xmlns:a16="http://schemas.microsoft.com/office/drawing/2014/main" xmlns="" id="{2BD68190-55D1-4433-A99B-D89500C73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391915"/>
              </p:ext>
            </p:extLst>
          </p:nvPr>
        </p:nvGraphicFramePr>
        <p:xfrm>
          <a:off x="548148" y="1397412"/>
          <a:ext cx="8036415" cy="169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Equation" r:id="rId3" imgW="2895480" imgH="609480" progId="Equation.DSMT4">
                  <p:embed/>
                </p:oleObj>
              </mc:Choice>
              <mc:Fallback>
                <p:oleObj name="Equation" r:id="rId3" imgW="2895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48" y="1397412"/>
                        <a:ext cx="8036415" cy="169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5">
            <a:extLst>
              <a:ext uri="{FF2B5EF4-FFF2-40B4-BE49-F238E27FC236}">
                <a16:creationId xmlns:a16="http://schemas.microsoft.com/office/drawing/2014/main" xmlns="" id="{AC0FB257-E2F8-4C78-8A7C-36D77109D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218" y="3781041"/>
            <a:ext cx="3615777" cy="306160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8918" y="3269579"/>
                <a:ext cx="69766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将对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的求导转化为对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的求导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18" y="3269579"/>
                <a:ext cx="697665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836" t="-13953" r="-874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5">
            <a:extLst>
              <a:ext uri="{FF2B5EF4-FFF2-40B4-BE49-F238E27FC236}">
                <a16:creationId xmlns:a16="http://schemas.microsoft.com/office/drawing/2014/main" xmlns="" id="{A9706F7D-4C50-487D-8EAC-19F0CCCA5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44592"/>
              </p:ext>
            </p:extLst>
          </p:nvPr>
        </p:nvGraphicFramePr>
        <p:xfrm>
          <a:off x="548147" y="4155544"/>
          <a:ext cx="4947877" cy="136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7" imgW="1841400" imgH="609480" progId="Equation.DSMT4">
                  <p:embed/>
                </p:oleObj>
              </mc:Choice>
              <mc:Fallback>
                <p:oleObj name="Equation" r:id="rId7" imgW="1841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147" y="4155544"/>
                        <a:ext cx="4947877" cy="1360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8148" y="5540763"/>
                <a:ext cx="2006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同理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8" y="5540763"/>
                <a:ext cx="2006768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383" t="-15116" r="-5167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9">
            <a:extLst>
              <a:ext uri="{FF2B5EF4-FFF2-40B4-BE49-F238E27FC236}">
                <a16:creationId xmlns:a16="http://schemas.microsoft.com/office/drawing/2014/main" xmlns="" id="{94812F9B-8296-414D-AD59-753DECC4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53344"/>
              </p:ext>
            </p:extLst>
          </p:nvPr>
        </p:nvGraphicFramePr>
        <p:xfrm>
          <a:off x="364996" y="926833"/>
          <a:ext cx="3947121" cy="282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name="Equation" r:id="rId3" imgW="1841400" imgH="1307880" progId="Equation.DSMT4">
                  <p:embed/>
                </p:oleObj>
              </mc:Choice>
              <mc:Fallback>
                <p:oleObj name="Equation" r:id="rId3" imgW="184140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996" y="926833"/>
                        <a:ext cx="3947121" cy="282601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822" y="4286032"/>
            <a:ext cx="233910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写成矩阵相乘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85210" y="3178990"/>
            <a:ext cx="4305903" cy="3308437"/>
            <a:chOff x="4466160" y="3093265"/>
            <a:chExt cx="4305903" cy="3308437"/>
          </a:xfrm>
        </p:grpSpPr>
        <p:graphicFrame>
          <p:nvGraphicFramePr>
            <p:cNvPr id="5" name="对象 7">
              <a:extLst>
                <a:ext uri="{FF2B5EF4-FFF2-40B4-BE49-F238E27FC236}">
                  <a16:creationId xmlns:a16="http://schemas.microsoft.com/office/drawing/2014/main" xmlns="" id="{6B0C0EDD-4410-4758-9615-2FEF24DE3D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141847"/>
                </p:ext>
              </p:extLst>
            </p:nvPr>
          </p:nvGraphicFramePr>
          <p:xfrm>
            <a:off x="4466160" y="3093265"/>
            <a:ext cx="4305903" cy="2866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" name="Equation" r:id="rId5" imgW="1904760" imgH="1269720" progId="Equation.DSMT4">
                    <p:embed/>
                  </p:oleObj>
                </mc:Choice>
                <mc:Fallback>
                  <p:oleObj name="Equation" r:id="rId5" imgW="1904760" imgH="1269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66160" y="3093265"/>
                          <a:ext cx="4305903" cy="286657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5429892" y="5966005"/>
              <a:ext cx="825867" cy="435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列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23838" y="5966005"/>
              <a:ext cx="825867" cy="435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列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17784" y="5959835"/>
              <a:ext cx="825867" cy="435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列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839" y="660941"/>
            <a:ext cx="5663478" cy="542384"/>
            <a:chOff x="800246" y="702334"/>
            <a:chExt cx="5663478" cy="54238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9">
                  <a:extLst>
                    <a:ext uri="{FF2B5EF4-FFF2-40B4-BE49-F238E27FC236}">
                      <a16:creationId xmlns:a16="http://schemas.microsoft.com/office/drawing/2014/main" xmlns="" id="{D244CF53-F5AB-48AB-9FF8-192B6D8BF8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7579604"/>
                    </p:ext>
                  </p:extLst>
                </p:nvPr>
              </p:nvGraphicFramePr>
              <p:xfrm>
                <a:off x="1533995" y="739893"/>
                <a:ext cx="1906587" cy="504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30" name="Equation" r:id="rId3" imgW="1028520" imgH="228600" progId="Equation.3">
                        <p:embed/>
                      </p:oleObj>
                    </mc:Choice>
                    <mc:Fallback>
                      <p:oleObj name="Equation" r:id="rId3" imgW="102852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3995" y="739893"/>
                              <a:ext cx="1906587" cy="504825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9">
                  <a:extLst>
                    <a:ext uri="{FF2B5EF4-FFF2-40B4-BE49-F238E27FC236}">
                      <a16:creationId xmlns:a16="http://schemas.microsoft.com/office/drawing/2014/main" xmlns="" id="{D244CF53-F5AB-48AB-9FF8-192B6D8BF85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7459338"/>
                    </p:ext>
                  </p:extLst>
                </p:nvPr>
              </p:nvGraphicFramePr>
              <p:xfrm>
                <a:off x="1475521" y="739857"/>
                <a:ext cx="2024405" cy="5048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760" name="Equation" r:id="rId5" imgW="1091880" imgH="228600" progId="Equation.3">
                        <p:embed/>
                      </p:oleObj>
                    </mc:Choice>
                    <mc:Fallback>
                      <p:oleObj name="Equation" r:id="rId5" imgW="109188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75521" y="739857"/>
                              <a:ext cx="2024405" cy="504825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563891" y="702334"/>
                  <a:ext cx="2899833" cy="523220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两边对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求导，得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891" y="702334"/>
                  <a:ext cx="289983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21" t="-13953" r="-3368" b="-29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xmlns="" id="{A9BA1F1D-6D63-4F18-AD11-732BD12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46" y="702334"/>
              <a:ext cx="543739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497" y="1497245"/>
            <a:ext cx="8564346" cy="920008"/>
            <a:chOff x="235583" y="1548571"/>
            <a:chExt cx="8564346" cy="92000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Object 8">
                  <a:extLst>
                    <a:ext uri="{FF2B5EF4-FFF2-40B4-BE49-F238E27FC236}">
                      <a16:creationId xmlns:a16="http://schemas.microsoft.com/office/drawing/2014/main" xmlns="" id="{AEEE8DF8-B6D8-495C-8C39-08E7CCB676A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1883261"/>
                    </p:ext>
                  </p:extLst>
                </p:nvPr>
              </p:nvGraphicFramePr>
              <p:xfrm>
                <a:off x="3174570" y="1548571"/>
                <a:ext cx="5625359" cy="92000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31" name="Equation" r:id="rId8" imgW="2387520" imgH="419040" progId="Equation.DSMT4">
                        <p:embed/>
                      </p:oleObj>
                    </mc:Choice>
                    <mc:Fallback>
                      <p:oleObj name="Equation" r:id="rId8" imgW="238752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4570" y="1548571"/>
                              <a:ext cx="5625359" cy="9200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Object 8">
                  <a:extLst>
                    <a:ext uri="{FF2B5EF4-FFF2-40B4-BE49-F238E27FC236}">
                      <a16:creationId xmlns:a16="http://schemas.microsoft.com/office/drawing/2014/main" xmlns="" id="{AEEE8DF8-B6D8-495C-8C39-08E7CCB676A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1883261"/>
                    </p:ext>
                  </p:extLst>
                </p:nvPr>
              </p:nvGraphicFramePr>
              <p:xfrm>
                <a:off x="3174570" y="1548571"/>
                <a:ext cx="5625359" cy="92000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762" name="Equation" r:id="rId12" imgW="2387520" imgH="419040" progId="Equation.DSMT4">
                        <p:embed/>
                      </p:oleObj>
                    </mc:Choice>
                    <mc:Fallback>
                      <p:oleObj name="Equation" r:id="rId12" imgW="2387520" imgH="419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74570" y="1548571"/>
                              <a:ext cx="5625359" cy="9200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35583" y="1724154"/>
                  <a:ext cx="27249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同理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可得</a:t>
                  </a:r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83" y="1724154"/>
                  <a:ext cx="2724913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698" t="-15294" r="-3579" b="-3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8C32D06D-9DFF-49E9-AF20-C0C3AEF65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080913"/>
              </p:ext>
            </p:extLst>
          </p:nvPr>
        </p:nvGraphicFramePr>
        <p:xfrm>
          <a:off x="2408346" y="3351150"/>
          <a:ext cx="4735116" cy="79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2" name="Equation" r:id="rId15" imgW="2005729" imgH="393529" progId="Equation.DSMT4">
                  <p:embed/>
                </p:oleObj>
              </mc:Choice>
              <mc:Fallback>
                <p:oleObj name="Equation" r:id="rId15" imgW="20057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346" y="3351150"/>
                        <a:ext cx="4735116" cy="79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8">
            <a:extLst>
              <a:ext uri="{FF2B5EF4-FFF2-40B4-BE49-F238E27FC236}">
                <a16:creationId xmlns:a16="http://schemas.microsoft.com/office/drawing/2014/main" xmlns="" id="{B8A2C70E-ADEF-4F93-9645-9F011A614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175713"/>
              </p:ext>
            </p:extLst>
          </p:nvPr>
        </p:nvGraphicFramePr>
        <p:xfrm>
          <a:off x="2408346" y="4887982"/>
          <a:ext cx="4975220" cy="1713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3" name="Equation" r:id="rId17" imgW="2184120" imgH="838080" progId="Equation.DSMT4">
                  <p:embed/>
                </p:oleObj>
              </mc:Choice>
              <mc:Fallback>
                <p:oleObj name="Equation" r:id="rId17" imgW="21841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08346" y="4887982"/>
                        <a:ext cx="4975220" cy="1713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5497" y="4286333"/>
                <a:ext cx="34430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同理对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求导可得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7" y="4286333"/>
                <a:ext cx="3443058" cy="523220"/>
              </a:xfrm>
              <a:prstGeom prst="rect">
                <a:avLst/>
              </a:prstGeom>
              <a:blipFill rotWithShape="0">
                <a:blip r:embed="rId24"/>
                <a:stretch>
                  <a:fillRect l="-3723" t="-13953" r="-2837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xmlns="" id="{F7A68381-9C6F-4B59-87B7-172CB1E1B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96049"/>
              </p:ext>
            </p:extLst>
          </p:nvPr>
        </p:nvGraphicFramePr>
        <p:xfrm>
          <a:off x="6138282" y="568398"/>
          <a:ext cx="2661561" cy="8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25" imgW="1244520" imgH="393480" progId="Equation.DSMT4">
                  <p:embed/>
                </p:oleObj>
              </mc:Choice>
              <mc:Fallback>
                <p:oleObj name="Equation" r:id="rId25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282" y="568398"/>
                        <a:ext cx="2661561" cy="8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10840" y="2487550"/>
            <a:ext cx="5002351" cy="863600"/>
            <a:chOff x="410840" y="2487550"/>
            <a:chExt cx="5002351" cy="863600"/>
          </a:xfrm>
        </p:grpSpPr>
        <p:grpSp>
          <p:nvGrpSpPr>
            <p:cNvPr id="17" name="Group 16"/>
            <p:cNvGrpSpPr/>
            <p:nvPr/>
          </p:nvGrpSpPr>
          <p:grpSpPr>
            <a:xfrm>
              <a:off x="410840" y="2623235"/>
              <a:ext cx="5002351" cy="561867"/>
              <a:chOff x="410839" y="2736730"/>
              <a:chExt cx="5002351" cy="561867"/>
            </a:xfrm>
            <a:solidFill>
              <a:srgbClr val="FFFF00"/>
            </a:solidFill>
          </p:grpSpPr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xmlns="" id="{A9BA1F1D-6D63-4F18-AD11-732BD127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39" y="2736730"/>
                <a:ext cx="543739" cy="5232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513357" y="2775377"/>
                    <a:ext cx="2899833" cy="523220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两边对</a:t>
                    </a:r>
                    <a14:m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a14:m>
                    <a:r>
                      <a: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求导，得</a:t>
                    </a: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3357" y="2775377"/>
                    <a:ext cx="2899833" cy="52322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202" t="-15294" r="-3361" b="-305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Object 6">
                  <a:extLst>
                    <a:ext uri="{FF2B5EF4-FFF2-40B4-BE49-F238E27FC236}">
                      <a16:creationId xmlns:a16="http://schemas.microsoft.com/office/drawing/2014/main" xmlns="" id="{690F0934-A2A5-4DF4-98CB-02D5EFBC81A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0655453"/>
                    </p:ext>
                  </p:extLst>
                </p:nvPr>
              </p:nvGraphicFramePr>
              <p:xfrm>
                <a:off x="1006605" y="2487550"/>
                <a:ext cx="1347787" cy="863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935" name="公式" r:id="rId27" imgW="609336" imgH="393529" progId="Equation.3">
                        <p:embed/>
                      </p:oleObj>
                    </mc:Choice>
                    <mc:Fallback>
                      <p:oleObj name="公式" r:id="rId27" imgW="609336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6605" y="2487550"/>
                              <a:ext cx="1347787" cy="863600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" name="Object 6">
                  <a:extLst>
                    <a:ext uri="{FF2B5EF4-FFF2-40B4-BE49-F238E27FC236}">
                      <a16:creationId xmlns:a16="http://schemas.microsoft.com/office/drawing/2014/main" xmlns="" id="{690F0934-A2A5-4DF4-98CB-02D5EFBC81A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0655453"/>
                    </p:ext>
                  </p:extLst>
                </p:nvPr>
              </p:nvGraphicFramePr>
              <p:xfrm>
                <a:off x="1006605" y="2487550"/>
                <a:ext cx="1347787" cy="863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707" name="公式" r:id="rId29" imgW="609336" imgH="393529" progId="Equation.3">
                        <p:embed/>
                      </p:oleObj>
                    </mc:Choice>
                    <mc:Fallback>
                      <p:oleObj name="公式" r:id="rId29" imgW="609336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6605" y="2487550"/>
                              <a:ext cx="1347787" cy="863600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3328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8047" y="904088"/>
            <a:ext cx="5068403" cy="819622"/>
            <a:chOff x="903772" y="1131650"/>
            <a:chExt cx="5068403" cy="819622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7">
                  <a:extLst>
                    <a:ext uri="{FF2B5EF4-FFF2-40B4-BE49-F238E27FC236}">
                      <a16:creationId xmlns:a16="http://schemas.microsoft.com/office/drawing/2014/main" xmlns="" id="{70B37E30-CE78-4BD6-89E2-6AFD3BFC45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07583205"/>
                    </p:ext>
                  </p:extLst>
                </p:nvPr>
              </p:nvGraphicFramePr>
              <p:xfrm>
                <a:off x="1454247" y="1131650"/>
                <a:ext cx="1295205" cy="8196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762" name="Equation" r:id="rId3" imgW="622080" imgH="393480" progId="Equation.DSMT4">
                        <p:embed/>
                      </p:oleObj>
                    </mc:Choice>
                    <mc:Fallback>
                      <p:oleObj name="Equation" r:id="rId3" imgW="62208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4247" y="1131650"/>
                              <a:ext cx="1295205" cy="819622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Object 7">
                  <a:extLst>
                    <a:ext uri="{FF2B5EF4-FFF2-40B4-BE49-F238E27FC236}">
                      <a16:creationId xmlns:a16="http://schemas.microsoft.com/office/drawing/2014/main" xmlns="" id="{70B37E30-CE78-4BD6-89E2-6AFD3BFC457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07583205"/>
                    </p:ext>
                  </p:extLst>
                </p:nvPr>
              </p:nvGraphicFramePr>
              <p:xfrm>
                <a:off x="1454247" y="1131650"/>
                <a:ext cx="1295205" cy="81962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459" name="Equation" r:id="rId5" imgW="622080" imgH="393480" progId="Equation.DSMT4">
                        <p:embed/>
                      </p:oleObj>
                    </mc:Choice>
                    <mc:Fallback>
                      <p:oleObj name="Equation" r:id="rId5" imgW="62208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54247" y="1131650"/>
                              <a:ext cx="1295205" cy="819622"/>
                            </a:xfrm>
                            <a:prstGeom prst="rect">
                              <a:avLst/>
                            </a:pr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16921E-AADB-4933-ACA4-3E83D15A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72" y="1279851"/>
              <a:ext cx="543739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7062FAC9-E298-48FB-8B67-A09B7EBE6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513" y="1279851"/>
                  <a:ext cx="3014662" cy="5232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两边对</a:t>
                  </a:r>
                  <a14:m>
                    <m:oMath xmlns:m="http://schemas.openxmlformats.org/officeDocument/2006/math"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求导，得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7062FAC9-E298-48FB-8B67-A09B7EBE69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7513" y="1279851"/>
                  <a:ext cx="3014662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40" t="-14118" r="-2020" b="-3058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对象 11">
            <a:extLst>
              <a:ext uri="{FF2B5EF4-FFF2-40B4-BE49-F238E27FC236}">
                <a16:creationId xmlns:a16="http://schemas.microsoft.com/office/drawing/2014/main" xmlns="" id="{8435F32E-F257-419A-B0F6-BAAB720A2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013139"/>
              </p:ext>
            </p:extLst>
          </p:nvPr>
        </p:nvGraphicFramePr>
        <p:xfrm>
          <a:off x="2219707" y="4453395"/>
          <a:ext cx="3475037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Equation" r:id="rId8" imgW="1447560" imgH="838080" progId="Equation.DSMT4">
                  <p:embed/>
                </p:oleObj>
              </mc:Choice>
              <mc:Fallback>
                <p:oleObj name="Equation" r:id="rId8" imgW="14475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707" y="4453395"/>
                        <a:ext cx="3475037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8918" y="3456026"/>
                <a:ext cx="27249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同理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可得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8" y="3456026"/>
                <a:ext cx="2724913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4698" t="-15116" r="-3579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0B61D4B-A997-4478-AAAD-B822886BB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24757"/>
              </p:ext>
            </p:extLst>
          </p:nvPr>
        </p:nvGraphicFramePr>
        <p:xfrm>
          <a:off x="1842191" y="2079624"/>
          <a:ext cx="4109801" cy="93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4"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191" y="2079624"/>
                        <a:ext cx="4109801" cy="93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03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xmlns="" id="{D22E4C02-E034-4636-AF66-80D2AE393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41415"/>
              </p:ext>
            </p:extLst>
          </p:nvPr>
        </p:nvGraphicFramePr>
        <p:xfrm>
          <a:off x="328921" y="759978"/>
          <a:ext cx="5833752" cy="229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" name="Equation" r:id="rId4" imgW="3225600" imgH="1269720" progId="Equation.DSMT4">
                  <p:embed/>
                </p:oleObj>
              </mc:Choice>
              <mc:Fallback>
                <p:oleObj name="Equation" r:id="rId4" imgW="32256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921" y="759978"/>
                        <a:ext cx="5833752" cy="229371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extLst>
              <a:ext uri="{FF2B5EF4-FFF2-40B4-BE49-F238E27FC236}">
                <a16:creationId xmlns:a16="http://schemas.microsoft.com/office/drawing/2014/main" xmlns="" id="{1C908600-66B6-4EA0-85D0-99A86CF48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03686"/>
              </p:ext>
            </p:extLst>
          </p:nvPr>
        </p:nvGraphicFramePr>
        <p:xfrm>
          <a:off x="452746" y="3613443"/>
          <a:ext cx="7176779" cy="2714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8" name="Equation" r:id="rId6" imgW="3060360" imgH="1269720" progId="Equation.DSMT4">
                  <p:embed/>
                </p:oleObj>
              </mc:Choice>
              <mc:Fallback>
                <p:oleObj name="Equation" r:id="rId6" imgW="306036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746" y="3613443"/>
                        <a:ext cx="7176779" cy="27143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6B0C0EDD-4410-4758-9615-2FEF24DE3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5788"/>
              </p:ext>
            </p:extLst>
          </p:nvPr>
        </p:nvGraphicFramePr>
        <p:xfrm>
          <a:off x="6533085" y="626628"/>
          <a:ext cx="2610915" cy="173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8" imgW="1904760" imgH="1269720" progId="Equation.DSMT4">
                  <p:embed/>
                </p:oleObj>
              </mc:Choice>
              <mc:Fallback>
                <p:oleObj name="Equation" r:id="rId8" imgW="190476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3085" y="626628"/>
                        <a:ext cx="2610915" cy="173816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162673" y="2435118"/>
            <a:ext cx="2152652" cy="25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102249" y="987514"/>
            <a:ext cx="775118" cy="258028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7">
            <a:extLst>
              <a:ext uri="{FF2B5EF4-FFF2-40B4-BE49-F238E27FC236}">
                <a16:creationId xmlns:a16="http://schemas.microsoft.com/office/drawing/2014/main" xmlns="" id="{9CAECE19-E8CE-4ADF-9C17-72C5F0056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99512"/>
              </p:ext>
            </p:extLst>
          </p:nvPr>
        </p:nvGraphicFramePr>
        <p:xfrm>
          <a:off x="2220136" y="933985"/>
          <a:ext cx="5466731" cy="262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4" imgW="2641320" imgH="1269720" progId="Equation.DSMT4">
                  <p:embed/>
                </p:oleObj>
              </mc:Choice>
              <mc:Fallback>
                <p:oleObj name="Equation" r:id="rId4" imgW="26413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0136" y="933985"/>
                        <a:ext cx="5466731" cy="26259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087" y="802784"/>
                <a:ext cx="5607945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下面在球坐标系表示角动量算符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" y="802784"/>
                <a:ext cx="5607945" cy="534762"/>
              </a:xfrm>
              <a:prstGeom prst="rect">
                <a:avLst/>
              </a:prstGeom>
              <a:blipFill rotWithShape="0">
                <a:blip r:embed="rId6"/>
                <a:stretch>
                  <a:fillRect l="-2283" t="-13793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7322" y="1880694"/>
                <a:ext cx="1643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方向：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1880694"/>
                <a:ext cx="164307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5294" r="-6691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8">
            <a:extLst>
              <a:ext uri="{FF2B5EF4-FFF2-40B4-BE49-F238E27FC236}">
                <a16:creationId xmlns:a16="http://schemas.microsoft.com/office/drawing/2014/main" xmlns="" id="{9DC663A7-4045-41D4-ADA2-D1F5EA9D5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638850"/>
              </p:ext>
            </p:extLst>
          </p:nvPr>
        </p:nvGraphicFramePr>
        <p:xfrm>
          <a:off x="737390" y="3930943"/>
          <a:ext cx="7898821" cy="256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Equation" r:id="rId8" imgW="3911400" imgH="1269720" progId="Equation.DSMT4">
                  <p:embed/>
                </p:oleObj>
              </mc:Choice>
              <mc:Fallback>
                <p:oleObj name="Equation" r:id="rId8" imgW="39114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390" y="3930943"/>
                        <a:ext cx="7898821" cy="2562396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6557" y="340772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表示成球坐标：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5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xmlns="" id="{19CC07D9-749F-4DB7-BE0A-31B46EB93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967547"/>
              </p:ext>
            </p:extLst>
          </p:nvPr>
        </p:nvGraphicFramePr>
        <p:xfrm>
          <a:off x="448368" y="689497"/>
          <a:ext cx="8397064" cy="233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4" imgW="4470120" imgH="1269720" progId="Equation.DSMT4">
                  <p:embed/>
                </p:oleObj>
              </mc:Choice>
              <mc:Fallback>
                <p:oleObj name="Equation" r:id="rId4" imgW="44701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368" y="689497"/>
                        <a:ext cx="8397064" cy="233945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7">
            <a:extLst>
              <a:ext uri="{FF2B5EF4-FFF2-40B4-BE49-F238E27FC236}">
                <a16:creationId xmlns:a16="http://schemas.microsoft.com/office/drawing/2014/main" xmlns="" id="{75A8ED0A-FC41-4527-A280-C627880B9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41912"/>
              </p:ext>
            </p:extLst>
          </p:nvPr>
        </p:nvGraphicFramePr>
        <p:xfrm>
          <a:off x="1842191" y="3771057"/>
          <a:ext cx="5441626" cy="263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6" imgW="2616120" imgH="1269720" progId="Equation.DSMT4">
                  <p:embed/>
                </p:oleObj>
              </mc:Choice>
              <mc:Fallback>
                <p:oleObj name="Equation" r:id="rId6" imgW="26161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2191" y="3771057"/>
                        <a:ext cx="5441626" cy="263942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8368" y="3509447"/>
                <a:ext cx="13674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方向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68" y="3509447"/>
                <a:ext cx="1367426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5116" r="-803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2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6">
            <a:extLst>
              <a:ext uri="{FF2B5EF4-FFF2-40B4-BE49-F238E27FC236}">
                <a16:creationId xmlns:a16="http://schemas.microsoft.com/office/drawing/2014/main" xmlns="" id="{CD847C64-A908-4EDB-A157-507D94654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53260"/>
              </p:ext>
            </p:extLst>
          </p:nvPr>
        </p:nvGraphicFramePr>
        <p:xfrm>
          <a:off x="425334" y="778961"/>
          <a:ext cx="7898821" cy="2562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" name="Equation" r:id="rId3" imgW="3911400" imgH="1269720" progId="Equation.DSMT4">
                  <p:embed/>
                </p:oleObj>
              </mc:Choice>
              <mc:Fallback>
                <p:oleObj name="Equation" r:id="rId3" imgW="39114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334" y="778961"/>
                        <a:ext cx="7898821" cy="2562396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7">
            <a:extLst>
              <a:ext uri="{FF2B5EF4-FFF2-40B4-BE49-F238E27FC236}">
                <a16:creationId xmlns:a16="http://schemas.microsoft.com/office/drawing/2014/main" xmlns="" id="{C92338FA-2954-41F7-A840-76086C876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81848"/>
              </p:ext>
            </p:extLst>
          </p:nvPr>
        </p:nvGraphicFramePr>
        <p:xfrm>
          <a:off x="425334" y="3772054"/>
          <a:ext cx="8302670" cy="247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5" name="Equation" r:id="rId5" imgW="4267080" imgH="1269720" progId="Equation.DSMT4">
                  <p:embed/>
                </p:oleObj>
              </mc:Choice>
              <mc:Fallback>
                <p:oleObj name="Equation" r:id="rId5" imgW="42670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334" y="3772054"/>
                        <a:ext cx="8302670" cy="247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98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6332" y="882134"/>
                <a:ext cx="1620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方向：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882134"/>
                <a:ext cx="16207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r="-6391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6A9C6AA-D4AD-43A0-B511-358F68585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85304"/>
              </p:ext>
            </p:extLst>
          </p:nvPr>
        </p:nvGraphicFramePr>
        <p:xfrm>
          <a:off x="1711624" y="882134"/>
          <a:ext cx="5213051" cy="249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4" name="Equation" r:id="rId4" imgW="2654280" imgH="1269720" progId="Equation.DSMT4">
                  <p:embed/>
                </p:oleObj>
              </mc:Choice>
              <mc:Fallback>
                <p:oleObj name="Equation" r:id="rId4" imgW="26542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1624" y="882134"/>
                        <a:ext cx="5213051" cy="2492611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16CCFCC6-F9EA-467D-B28E-0B55D0C7F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86083"/>
              </p:ext>
            </p:extLst>
          </p:nvPr>
        </p:nvGraphicFramePr>
        <p:xfrm>
          <a:off x="604838" y="3568700"/>
          <a:ext cx="7916862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5" name="Equation" r:id="rId6" imgW="3924000" imgH="1269720" progId="Equation.DSMT4">
                  <p:embed/>
                </p:oleObj>
              </mc:Choice>
              <mc:Fallback>
                <p:oleObj name="Equation" r:id="rId6" imgW="39240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838" y="3568700"/>
                        <a:ext cx="7916862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6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5">
            <a:extLst>
              <a:ext uri="{FF2B5EF4-FFF2-40B4-BE49-F238E27FC236}">
                <a16:creationId xmlns:a16="http://schemas.microsoft.com/office/drawing/2014/main" xmlns="" id="{8E21E7C2-6C46-43AD-8129-C423D495F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32547"/>
              </p:ext>
            </p:extLst>
          </p:nvPr>
        </p:nvGraphicFramePr>
        <p:xfrm>
          <a:off x="2514601" y="582856"/>
          <a:ext cx="3657600" cy="233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" name="Equation" r:id="rId4" imgW="1917360" imgH="1269720" progId="Equation.DSMT4">
                  <p:embed/>
                </p:oleObj>
              </mc:Choice>
              <mc:Fallback>
                <p:oleObj name="Equation" r:id="rId4" imgW="191736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1" y="582856"/>
                        <a:ext cx="3657600" cy="2333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6">
            <a:extLst>
              <a:ext uri="{FF2B5EF4-FFF2-40B4-BE49-F238E27FC236}">
                <a16:creationId xmlns:a16="http://schemas.microsoft.com/office/drawing/2014/main" xmlns="" id="{07FF0A3D-790B-4A34-9DE4-58404EBAC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544670"/>
              </p:ext>
            </p:extLst>
          </p:nvPr>
        </p:nvGraphicFramePr>
        <p:xfrm>
          <a:off x="2600326" y="3602879"/>
          <a:ext cx="4567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" name="Equation" r:id="rId6" imgW="2222280" imgH="457200" progId="Equation.DSMT4">
                  <p:embed/>
                </p:oleObj>
              </mc:Choice>
              <mc:Fallback>
                <p:oleObj name="Equation" r:id="rId6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0326" y="3602879"/>
                        <a:ext cx="4567237" cy="93821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7">
            <a:extLst>
              <a:ext uri="{FF2B5EF4-FFF2-40B4-BE49-F238E27FC236}">
                <a16:creationId xmlns:a16="http://schemas.microsoft.com/office/drawing/2014/main" xmlns="" id="{A2E2FA00-DD66-46B6-B469-675D132DF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28111"/>
              </p:ext>
            </p:extLst>
          </p:nvPr>
        </p:nvGraphicFramePr>
        <p:xfrm>
          <a:off x="2600326" y="4700152"/>
          <a:ext cx="41275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4" name="Equation" r:id="rId8" imgW="2120760" imgH="457200" progId="Equation.DSMT4">
                  <p:embed/>
                </p:oleObj>
              </mc:Choice>
              <mc:Fallback>
                <p:oleObj name="Equation" r:id="rId8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0326" y="4700152"/>
                        <a:ext cx="4127500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8">
            <a:extLst>
              <a:ext uri="{FF2B5EF4-FFF2-40B4-BE49-F238E27FC236}">
                <a16:creationId xmlns:a16="http://schemas.microsoft.com/office/drawing/2014/main" xmlns="" id="{7942F44B-D7D3-4DCF-95AB-E91C651C6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48334"/>
              </p:ext>
            </p:extLst>
          </p:nvPr>
        </p:nvGraphicFramePr>
        <p:xfrm>
          <a:off x="2600326" y="5852810"/>
          <a:ext cx="1224622" cy="77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5" name="Equation" r:id="rId10" imgW="660240" imgH="419040" progId="Equation.DSMT4">
                  <p:embed/>
                </p:oleObj>
              </mc:Choice>
              <mc:Fallback>
                <p:oleObj name="Equation" r:id="rId10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0326" y="5852810"/>
                        <a:ext cx="1224622" cy="777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332" y="2940539"/>
                <a:ext cx="67835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综上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，角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量算符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在球坐标系下的形式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2940539"/>
                <a:ext cx="6783586" cy="503279"/>
              </a:xfrm>
              <a:prstGeom prst="rect">
                <a:avLst/>
              </a:prstGeom>
              <a:blipFill rotWithShape="0">
                <a:blip r:embed="rId12"/>
                <a:stretch>
                  <a:fillRect l="-1617" t="-10843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37" y="0"/>
            <a:ext cx="2665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9463" y="3201851"/>
                <a:ext cx="4054520" cy="2625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463" y="3201851"/>
                <a:ext cx="4054520" cy="26253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39541" y="1103938"/>
            <a:ext cx="424789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动量算符的本征值方程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134" y="556764"/>
            <a:ext cx="2529860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、连续谱情况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1288" y="5698880"/>
                <a:ext cx="8642712" cy="906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它们的解是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是归一化常数。</a:t>
                </a:r>
                <a:endParaRPr lang="zh-CN" altLang="en-US" sz="2800" b="1" baseline="-25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8" y="5698880"/>
                <a:ext cx="8642712" cy="906787"/>
              </a:xfrm>
              <a:prstGeom prst="rect">
                <a:avLst/>
              </a:prstGeom>
              <a:blipFill rotWithShape="0">
                <a:blip r:embed="rId4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232" y="2504371"/>
                <a:ext cx="853698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是动量算符的本征值，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是属于这个本征值的本征函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数，有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2" y="2504371"/>
                <a:ext cx="8536982" cy="987322"/>
              </a:xfrm>
              <a:prstGeom prst="rect">
                <a:avLst/>
              </a:prstGeom>
              <a:blipFill rotWithShape="0">
                <a:blip r:embed="rId5"/>
                <a:stretch>
                  <a:fillRect l="-1500" t="-8642" r="-1286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8091" y="1591232"/>
                <a:ext cx="3324243" cy="86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91" y="1591232"/>
                <a:ext cx="3324243" cy="862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636" y="638456"/>
                <a:ext cx="6985246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下面在球坐标系表示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角动量算符的平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6" y="638456"/>
                <a:ext cx="6985246" cy="534762"/>
              </a:xfrm>
              <a:prstGeom prst="rect">
                <a:avLst/>
              </a:prstGeom>
              <a:blipFill rotWithShape="0">
                <a:blip r:embed="rId4"/>
                <a:stretch>
                  <a:fillRect l="-1832" t="-13793" r="-785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8">
            <a:extLst>
              <a:ext uri="{FF2B5EF4-FFF2-40B4-BE49-F238E27FC236}">
                <a16:creationId xmlns:a16="http://schemas.microsoft.com/office/drawing/2014/main" xmlns="" id="{25C752CA-2757-4820-954C-DB84958D8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069251"/>
              </p:ext>
            </p:extLst>
          </p:nvPr>
        </p:nvGraphicFramePr>
        <p:xfrm>
          <a:off x="2203990" y="1524206"/>
          <a:ext cx="2760180" cy="68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" name="Equation" r:id="rId5" imgW="1079280" imgH="266400" progId="Equation.DSMT4">
                  <p:embed/>
                </p:oleObj>
              </mc:Choice>
              <mc:Fallback>
                <p:oleObj name="Equation" r:id="rId5" imgW="1079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3990" y="1524206"/>
                        <a:ext cx="2760180" cy="68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6">
            <a:extLst>
              <a:ext uri="{FF2B5EF4-FFF2-40B4-BE49-F238E27FC236}">
                <a16:creationId xmlns:a16="http://schemas.microsoft.com/office/drawing/2014/main" xmlns="" id="{07FF0A3D-790B-4A34-9DE4-58404EBAC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19623"/>
              </p:ext>
            </p:extLst>
          </p:nvPr>
        </p:nvGraphicFramePr>
        <p:xfrm>
          <a:off x="6185407" y="1391623"/>
          <a:ext cx="2842535" cy="5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9" name="Equation" r:id="rId7" imgW="2222280" imgH="457200" progId="Equation.DSMT4">
                  <p:embed/>
                </p:oleObj>
              </mc:Choice>
              <mc:Fallback>
                <p:oleObj name="Equation" r:id="rId7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85407" y="1391623"/>
                        <a:ext cx="2842535" cy="5839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">
            <a:extLst>
              <a:ext uri="{FF2B5EF4-FFF2-40B4-BE49-F238E27FC236}">
                <a16:creationId xmlns:a16="http://schemas.microsoft.com/office/drawing/2014/main" xmlns="" id="{4090CC8D-528C-4898-AEA2-B08C24014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47047"/>
              </p:ext>
            </p:extLst>
          </p:nvPr>
        </p:nvGraphicFramePr>
        <p:xfrm>
          <a:off x="236332" y="2777869"/>
          <a:ext cx="8714151" cy="283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Equation" r:id="rId9" imgW="4216320" imgH="1371600" progId="Equation.DSMT4">
                  <p:embed/>
                </p:oleObj>
              </mc:Choice>
              <mc:Fallback>
                <p:oleObj name="Equation" r:id="rId9" imgW="421632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332" y="2777869"/>
                        <a:ext cx="8714151" cy="283281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7">
            <a:extLst>
              <a:ext uri="{FF2B5EF4-FFF2-40B4-BE49-F238E27FC236}">
                <a16:creationId xmlns:a16="http://schemas.microsoft.com/office/drawing/2014/main" xmlns="" id="{A2E2FA00-DD66-46B6-B469-675D132DF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37107"/>
              </p:ext>
            </p:extLst>
          </p:nvPr>
        </p:nvGraphicFramePr>
        <p:xfrm>
          <a:off x="6488346" y="574635"/>
          <a:ext cx="2550879" cy="41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7" name="Equation" r:id="rId4" imgW="2120760" imgH="457200" progId="Equation.DSMT4">
                  <p:embed/>
                </p:oleObj>
              </mc:Choice>
              <mc:Fallback>
                <p:oleObj name="Equation" r:id="rId4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8346" y="574635"/>
                        <a:ext cx="2550879" cy="413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7">
            <a:extLst>
              <a:ext uri="{FF2B5EF4-FFF2-40B4-BE49-F238E27FC236}">
                <a16:creationId xmlns:a16="http://schemas.microsoft.com/office/drawing/2014/main" xmlns="" id="{AB533D9C-2465-4C3D-BEEB-44490B44F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31800"/>
              </p:ext>
            </p:extLst>
          </p:nvPr>
        </p:nvGraphicFramePr>
        <p:xfrm>
          <a:off x="112044" y="1107896"/>
          <a:ext cx="7966636" cy="243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8" name="Equation" r:id="rId6" imgW="4203360" imgH="1371600" progId="Equation.DSMT4">
                  <p:embed/>
                </p:oleObj>
              </mc:Choice>
              <mc:Fallback>
                <p:oleObj name="Equation" r:id="rId6" imgW="42033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044" y="1107896"/>
                        <a:ext cx="7966636" cy="243138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6">
            <a:extLst>
              <a:ext uri="{FF2B5EF4-FFF2-40B4-BE49-F238E27FC236}">
                <a16:creationId xmlns:a16="http://schemas.microsoft.com/office/drawing/2014/main" xmlns="" id="{75449417-9FBD-4DA8-B5FB-BD1181809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029611"/>
              </p:ext>
            </p:extLst>
          </p:nvPr>
        </p:nvGraphicFramePr>
        <p:xfrm>
          <a:off x="112044" y="4560323"/>
          <a:ext cx="1886673" cy="94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9" name="Equation" r:id="rId8" imgW="888840" imgH="444240" progId="Equation.DSMT4">
                  <p:embed/>
                </p:oleObj>
              </mc:Choice>
              <mc:Fallback>
                <p:oleObj name="Equation" r:id="rId8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044" y="4560323"/>
                        <a:ext cx="1886673" cy="94242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9BF1BAC-AB16-4CEF-BE98-909BDC94B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780728"/>
              </p:ext>
            </p:extLst>
          </p:nvPr>
        </p:nvGraphicFramePr>
        <p:xfrm>
          <a:off x="2849732" y="3705181"/>
          <a:ext cx="6111873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0" name="Equation" r:id="rId10" imgW="2527200" imgH="1244520" progId="Equation.DSMT4">
                  <p:embed/>
                </p:oleObj>
              </mc:Choice>
              <mc:Fallback>
                <p:oleObj name="Equation" r:id="rId10" imgW="25272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9732" y="3705181"/>
                        <a:ext cx="6111873" cy="2805112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0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6">
            <a:extLst>
              <a:ext uri="{FF2B5EF4-FFF2-40B4-BE49-F238E27FC236}">
                <a16:creationId xmlns:a16="http://schemas.microsoft.com/office/drawing/2014/main" xmlns="" id="{46E6671E-9C8F-47CF-883A-499327C09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16612"/>
              </p:ext>
            </p:extLst>
          </p:nvPr>
        </p:nvGraphicFramePr>
        <p:xfrm>
          <a:off x="3975608" y="697121"/>
          <a:ext cx="3630024" cy="60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4" imgW="1485720" imgH="266400" progId="Equation.DSMT4">
                  <p:embed/>
                </p:oleObj>
              </mc:Choice>
              <mc:Fallback>
                <p:oleObj name="Equation" r:id="rId4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75608" y="697121"/>
                        <a:ext cx="3630024" cy="605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887" y="659341"/>
                <a:ext cx="323678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800" b="0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的本征值方程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7" y="659341"/>
                <a:ext cx="3236784" cy="534762"/>
              </a:xfrm>
              <a:prstGeom prst="rect">
                <a:avLst/>
              </a:prstGeom>
              <a:blipFill rotWithShape="0">
                <a:blip r:embed="rId6"/>
                <a:stretch>
                  <a:fillRect l="-3955" t="-12500" r="-188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7">
            <a:extLst>
              <a:ext uri="{FF2B5EF4-FFF2-40B4-BE49-F238E27FC236}">
                <a16:creationId xmlns:a16="http://schemas.microsoft.com/office/drawing/2014/main" xmlns="" id="{67137F4D-3FCA-4C99-94EC-1E8EF62A4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59049"/>
              </p:ext>
            </p:extLst>
          </p:nvPr>
        </p:nvGraphicFramePr>
        <p:xfrm>
          <a:off x="578525" y="1410593"/>
          <a:ext cx="7930208" cy="92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1" name="Equation" r:id="rId7" imgW="3733560" imgH="482400" progId="Equation.DSMT4">
                  <p:embed/>
                </p:oleObj>
              </mc:Choice>
              <mc:Fallback>
                <p:oleObj name="Equation" r:id="rId7" imgW="3733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525" y="1410593"/>
                        <a:ext cx="7930208" cy="929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1171" y="2564563"/>
            <a:ext cx="3874939" cy="523220"/>
            <a:chOff x="607609" y="2694502"/>
            <a:chExt cx="3874939" cy="523220"/>
          </a:xfrm>
        </p:grpSpPr>
        <p:sp>
          <p:nvSpPr>
            <p:cNvPr id="8" name="Rectangle 7"/>
            <p:cNvSpPr/>
            <p:nvPr/>
          </p:nvSpPr>
          <p:spPr>
            <a:xfrm>
              <a:off x="607609" y="2694502"/>
              <a:ext cx="3874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两边同乘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整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理得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" name="对象 9">
              <a:extLst>
                <a:ext uri="{FF2B5EF4-FFF2-40B4-BE49-F238E27FC236}">
                  <a16:creationId xmlns:a16="http://schemas.microsoft.com/office/drawing/2014/main" xmlns="" id="{A3D6C5D9-C7FD-4469-AB5C-A0C6117D4D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248116"/>
                </p:ext>
              </p:extLst>
            </p:nvPr>
          </p:nvGraphicFramePr>
          <p:xfrm>
            <a:off x="2171114" y="2721738"/>
            <a:ext cx="835673" cy="468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Equation" r:id="rId9" imgW="769797" imgH="373301" progId="Equation.DSMT4">
                    <p:embed/>
                  </p:oleObj>
                </mc:Choice>
                <mc:Fallback>
                  <p:oleObj name="Equation" r:id="rId9" imgW="769797" imgH="37330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71114" y="2721738"/>
                          <a:ext cx="835673" cy="4687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13">
            <a:extLst>
              <a:ext uri="{FF2B5EF4-FFF2-40B4-BE49-F238E27FC236}">
                <a16:creationId xmlns:a16="http://schemas.microsoft.com/office/drawing/2014/main" xmlns="" id="{A53E3F90-12BF-4EBD-8B7F-AB8B5EC6C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72578"/>
              </p:ext>
            </p:extLst>
          </p:nvPr>
        </p:nvGraphicFramePr>
        <p:xfrm>
          <a:off x="754946" y="3202080"/>
          <a:ext cx="763290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11" imgW="3581280" imgH="444240" progId="Equation.DSMT4">
                  <p:embed/>
                </p:oleObj>
              </mc:Choice>
              <mc:Fallback>
                <p:oleObj name="Equation" r:id="rId11" imgW="358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4946" y="3202080"/>
                        <a:ext cx="7632907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1171" y="4079968"/>
            <a:ext cx="6469323" cy="1298817"/>
            <a:chOff x="42497" y="4410759"/>
            <a:chExt cx="6815121" cy="1298817"/>
          </a:xfrm>
        </p:grpSpPr>
        <p:sp>
          <p:nvSpPr>
            <p:cNvPr id="11" name="Rectangle 10"/>
            <p:cNvSpPr/>
            <p:nvPr/>
          </p:nvSpPr>
          <p:spPr>
            <a:xfrm>
              <a:off x="42497" y="4410759"/>
              <a:ext cx="6815121" cy="1298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分离变量，令            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并同时除以          得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6">
              <a:extLst>
                <a:ext uri="{FF2B5EF4-FFF2-40B4-BE49-F238E27FC236}">
                  <a16:creationId xmlns:a16="http://schemas.microsoft.com/office/drawing/2014/main" xmlns="" id="{DC63379F-0870-4F3B-B9A2-E326F92B96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9594091"/>
                </p:ext>
              </p:extLst>
            </p:nvPr>
          </p:nvGraphicFramePr>
          <p:xfrm>
            <a:off x="2504530" y="4585758"/>
            <a:ext cx="3038686" cy="474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" name="Equation" r:id="rId13" imgW="2735545" imgH="426751" progId="Equation.DSMT4">
                    <p:embed/>
                  </p:oleObj>
                </mc:Choice>
                <mc:Fallback>
                  <p:oleObj name="Equation" r:id="rId13" imgW="2735545" imgH="42675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04530" y="4585758"/>
                          <a:ext cx="3038686" cy="474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9">
              <a:extLst>
                <a:ext uri="{FF2B5EF4-FFF2-40B4-BE49-F238E27FC236}">
                  <a16:creationId xmlns:a16="http://schemas.microsoft.com/office/drawing/2014/main" xmlns="" id="{0D7E2909-C346-4E2B-9E7C-FE41AA19B7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746255"/>
                </p:ext>
              </p:extLst>
            </p:nvPr>
          </p:nvGraphicFramePr>
          <p:xfrm>
            <a:off x="2129745" y="5203570"/>
            <a:ext cx="1580548" cy="398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" name="Equation" r:id="rId15" imgW="685800" imgH="203040" progId="Equation.DSMT4">
                    <p:embed/>
                  </p:oleObj>
                </mc:Choice>
                <mc:Fallback>
                  <p:oleObj name="Equation" r:id="rId15" imgW="685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29745" y="5203570"/>
                          <a:ext cx="1580548" cy="398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20">
            <a:extLst>
              <a:ext uri="{FF2B5EF4-FFF2-40B4-BE49-F238E27FC236}">
                <a16:creationId xmlns:a16="http://schemas.microsoft.com/office/drawing/2014/main" xmlns="" id="{F8F06E3A-50FD-465F-96C6-156670F7A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46620"/>
              </p:ext>
            </p:extLst>
          </p:nvPr>
        </p:nvGraphicFramePr>
        <p:xfrm>
          <a:off x="479600" y="5523859"/>
          <a:ext cx="8183598" cy="92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6" name="Equation" r:id="rId17" imgW="3314520" imgH="444240" progId="Equation.DSMT4">
                  <p:embed/>
                </p:oleObj>
              </mc:Choice>
              <mc:Fallback>
                <p:oleObj name="Equation" r:id="rId17" imgW="331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600" y="5523859"/>
                        <a:ext cx="8183598" cy="928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7083" y="571421"/>
                <a:ext cx="8364743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要使上式对任意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都成立，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必须有两边同时为常数，记为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" y="571421"/>
                <a:ext cx="8364743" cy="1212640"/>
              </a:xfrm>
              <a:prstGeom prst="rect">
                <a:avLst/>
              </a:prstGeom>
              <a:blipFill>
                <a:blip r:embed="rId4"/>
                <a:stretch>
                  <a:fillRect l="-1458" t="-1508" b="-6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15">
            <a:extLst>
              <a:ext uri="{FF2B5EF4-FFF2-40B4-BE49-F238E27FC236}">
                <a16:creationId xmlns:a16="http://schemas.microsoft.com/office/drawing/2014/main" xmlns="" id="{828B422A-B1DA-43F0-9C52-11CA643AF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536546"/>
              </p:ext>
            </p:extLst>
          </p:nvPr>
        </p:nvGraphicFramePr>
        <p:xfrm>
          <a:off x="2342537" y="1814116"/>
          <a:ext cx="5588499" cy="92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4" name="Equation" r:id="rId5" imgW="2349360" imgH="419040" progId="Equation.DSMT4">
                  <p:embed/>
                </p:oleObj>
              </mc:Choice>
              <mc:Fallback>
                <p:oleObj name="Equation" r:id="rId5" imgW="234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2537" y="1814116"/>
                        <a:ext cx="5588499" cy="92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7">
            <a:extLst>
              <a:ext uri="{FF2B5EF4-FFF2-40B4-BE49-F238E27FC236}">
                <a16:creationId xmlns:a16="http://schemas.microsoft.com/office/drawing/2014/main" xmlns="" id="{A40B0EDF-C390-4BE4-B760-075C21069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8224"/>
              </p:ext>
            </p:extLst>
          </p:nvPr>
        </p:nvGraphicFramePr>
        <p:xfrm>
          <a:off x="2477491" y="2876610"/>
          <a:ext cx="3482423" cy="9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" name="Equation" r:id="rId7" imgW="1333440" imgH="444240" progId="Equation.DSMT4">
                  <p:embed/>
                </p:oleObj>
              </mc:Choice>
              <mc:Fallback>
                <p:oleObj name="Equation" r:id="rId7" imgW="1333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7491" y="2876610"/>
                        <a:ext cx="3482423" cy="981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636" y="4024593"/>
                <a:ext cx="87976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因波函数连续性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此</a:t>
                </a: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解为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6" y="4024593"/>
                <a:ext cx="8797639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455" t="-764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14">
            <a:extLst>
              <a:ext uri="{FF2B5EF4-FFF2-40B4-BE49-F238E27FC236}">
                <a16:creationId xmlns:a16="http://schemas.microsoft.com/office/drawing/2014/main" xmlns="" id="{2EABE34B-DCAF-4389-B6EE-B022C9AE0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55392"/>
              </p:ext>
            </p:extLst>
          </p:nvPr>
        </p:nvGraphicFramePr>
        <p:xfrm>
          <a:off x="3157330" y="4905427"/>
          <a:ext cx="2122747" cy="64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6"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7330" y="4905427"/>
                        <a:ext cx="2122747" cy="6469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48919" y="5884903"/>
            <a:ext cx="4094326" cy="593249"/>
            <a:chOff x="609771" y="5798343"/>
            <a:chExt cx="4094326" cy="593249"/>
          </a:xfrm>
        </p:grpSpPr>
        <p:graphicFrame>
          <p:nvGraphicFramePr>
            <p:cNvPr id="9" name="对象 20">
              <a:extLst>
                <a:ext uri="{FF2B5EF4-FFF2-40B4-BE49-F238E27FC236}">
                  <a16:creationId xmlns:a16="http://schemas.microsoft.com/office/drawing/2014/main" xmlns="" id="{226DE6CA-DF3F-462D-B268-35850707A5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603402"/>
                </p:ext>
              </p:extLst>
            </p:nvPr>
          </p:nvGraphicFramePr>
          <p:xfrm>
            <a:off x="1842191" y="5819211"/>
            <a:ext cx="2861906" cy="572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97" name="Equation" r:id="rId12" imgW="952200" imgH="190440" progId="Equation.DSMT4">
                    <p:embed/>
                  </p:oleObj>
                </mc:Choice>
                <mc:Fallback>
                  <p:oleObj name="Equation" r:id="rId12" imgW="9522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42191" y="5819211"/>
                          <a:ext cx="2861906" cy="5723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609771" y="5798343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其中，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846" y="19601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上式左侧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382" y="31055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上式右侧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83375" y="1521696"/>
                <a:ext cx="189987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的</m:t>
                      </m:r>
                      <m:r>
                        <a:rPr lang="zh-CN" alt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方程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75" y="1521696"/>
                <a:ext cx="1899879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83375" y="3136313"/>
                <a:ext cx="19749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方程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75" y="3136313"/>
                <a:ext cx="1974900" cy="461665"/>
              </a:xfrm>
              <a:prstGeom prst="rect">
                <a:avLst/>
              </a:prstGeom>
              <a:blipFill>
                <a:blip r:embed="rId15"/>
                <a:stretch>
                  <a:fillRect t="-127632" b="-197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  <p:bldP spid="12" grpId="0"/>
      <p:bldP spid="13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9486" y="656190"/>
            <a:ext cx="5058693" cy="682539"/>
            <a:chOff x="702794" y="968611"/>
            <a:chExt cx="5058693" cy="682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02794" y="1048271"/>
                  <a:ext cx="505869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将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的方程乘以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得</a:t>
                  </a:r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4" y="1048271"/>
                  <a:ext cx="505869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10" t="-15116" b="-290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对象 5">
                  <a:extLst>
                    <a:ext uri="{FF2B5EF4-FFF2-40B4-BE49-F238E27FC236}">
                      <a16:creationId xmlns:a16="http://schemas.microsoft.com/office/drawing/2014/main" xmlns="" id="{42270B9B-628C-43FF-BB57-6107B50703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60972342"/>
                    </p:ext>
                  </p:extLst>
                </p:nvPr>
              </p:nvGraphicFramePr>
              <p:xfrm>
                <a:off x="4119867" y="968611"/>
                <a:ext cx="825699" cy="68253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265" name="Equation" r:id="rId5" imgW="419040" imgH="393480" progId="Equation.DSMT4">
                        <p:embed/>
                      </p:oleObj>
                    </mc:Choice>
                    <mc:Fallback>
                      <p:oleObj name="Equation" r:id="rId5" imgW="419040" imgH="393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19867" y="968611"/>
                              <a:ext cx="825699" cy="6825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对象 5">
                  <a:extLst>
                    <a:ext uri="{FF2B5EF4-FFF2-40B4-BE49-F238E27FC236}">
                      <a16:creationId xmlns="" xmlns:a16="http://schemas.microsoft.com/office/drawing/2014/main" id="{42270B9B-628C-43FF-BB57-6107B50703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60972342"/>
                    </p:ext>
                  </p:extLst>
                </p:nvPr>
              </p:nvGraphicFramePr>
              <p:xfrm>
                <a:off x="4119867" y="968611"/>
                <a:ext cx="825699" cy="68253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65" name="Equation" r:id="rId7" imgW="419040" imgH="393480" progId="Equation.DSMT4">
                        <p:embed/>
                      </p:oleObj>
                    </mc:Choice>
                    <mc:Fallback>
                      <p:oleObj name="Equation" r:id="rId7" imgW="419040" imgH="393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19867" y="968611"/>
                              <a:ext cx="825699" cy="68253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6" name="对象 15">
            <a:extLst>
              <a:ext uri="{FF2B5EF4-FFF2-40B4-BE49-F238E27FC236}">
                <a16:creationId xmlns:a16="http://schemas.microsoft.com/office/drawing/2014/main" xmlns="" id="{828B422A-B1DA-43F0-9C52-11CA643AF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48575"/>
              </p:ext>
            </p:extLst>
          </p:nvPr>
        </p:nvGraphicFramePr>
        <p:xfrm>
          <a:off x="1145439" y="1606820"/>
          <a:ext cx="6503062" cy="100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" name="Equation" r:id="rId9" imgW="2831760" imgH="482400" progId="Equation.DSMT4">
                  <p:embed/>
                </p:oleObj>
              </mc:Choice>
              <mc:Fallback>
                <p:oleObj name="Equation" r:id="rId9" imgW="2831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5439" y="1606820"/>
                        <a:ext cx="6503062" cy="100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09775" y="2821682"/>
            <a:ext cx="3236784" cy="523220"/>
            <a:chOff x="494072" y="3075207"/>
            <a:chExt cx="3236784" cy="523220"/>
          </a:xfrm>
        </p:grpSpPr>
        <p:sp>
          <p:nvSpPr>
            <p:cNvPr id="7" name="Rectangle 6"/>
            <p:cNvSpPr/>
            <p:nvPr/>
          </p:nvSpPr>
          <p:spPr>
            <a:xfrm>
              <a:off x="494072" y="3075207"/>
              <a:ext cx="3236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作变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换         则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6">
              <a:extLst>
                <a:ext uri="{FF2B5EF4-FFF2-40B4-BE49-F238E27FC236}">
                  <a16:creationId xmlns:a16="http://schemas.microsoft.com/office/drawing/2014/main" xmlns="" id="{4BECEA20-696E-4733-B2E0-2836B5C053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109914"/>
                </p:ext>
              </p:extLst>
            </p:nvPr>
          </p:nvGraphicFramePr>
          <p:xfrm>
            <a:off x="1826488" y="3170549"/>
            <a:ext cx="1386841" cy="409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7" name="Equation" r:id="rId11" imgW="1135557" imgH="335123" progId="Equation.DSMT4">
                    <p:embed/>
                  </p:oleObj>
                </mc:Choice>
                <mc:Fallback>
                  <p:oleObj name="Equation" r:id="rId11" imgW="1135557" imgH="33512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26488" y="3170549"/>
                          <a:ext cx="1386841" cy="4092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7">
            <a:extLst>
              <a:ext uri="{FF2B5EF4-FFF2-40B4-BE49-F238E27FC236}">
                <a16:creationId xmlns:a16="http://schemas.microsoft.com/office/drawing/2014/main" xmlns="" id="{CCDF2E53-9DAE-4BF0-93D8-F9BD14FBC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0858"/>
              </p:ext>
            </p:extLst>
          </p:nvPr>
        </p:nvGraphicFramePr>
        <p:xfrm>
          <a:off x="2236856" y="3458577"/>
          <a:ext cx="3796195" cy="803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8" name="Equation" r:id="rId13" imgW="2956702" imgH="738967" progId="Equation.DSMT4">
                  <p:embed/>
                </p:oleObj>
              </mc:Choice>
              <mc:Fallback>
                <p:oleObj name="Equation" r:id="rId13" imgW="2956702" imgH="7389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36856" y="3458577"/>
                        <a:ext cx="3796195" cy="803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09775" y="444074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将此式代入上面方程，得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9">
            <a:extLst>
              <a:ext uri="{FF2B5EF4-FFF2-40B4-BE49-F238E27FC236}">
                <a16:creationId xmlns:a16="http://schemas.microsoft.com/office/drawing/2014/main" xmlns="" id="{668FBE2F-F065-4E69-A3F3-F2F685EB0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863641"/>
              </p:ext>
            </p:extLst>
          </p:nvPr>
        </p:nvGraphicFramePr>
        <p:xfrm>
          <a:off x="1333757" y="5236056"/>
          <a:ext cx="6477001" cy="112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9" name="Equation" r:id="rId15" imgW="2539800" imgH="482400" progId="Equation.DSMT4">
                  <p:embed/>
                </p:oleObj>
              </mc:Choice>
              <mc:Fallback>
                <p:oleObj name="Equation" r:id="rId15" imgW="2539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3757" y="5236056"/>
                        <a:ext cx="6477001" cy="112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9">
            <a:extLst>
              <a:ext uri="{FF2B5EF4-FFF2-40B4-BE49-F238E27FC236}">
                <a16:creationId xmlns:a16="http://schemas.microsoft.com/office/drawing/2014/main" xmlns="" id="{668FBE2F-F065-4E69-A3F3-F2F685EB0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39097"/>
              </p:ext>
            </p:extLst>
          </p:nvPr>
        </p:nvGraphicFramePr>
        <p:xfrm>
          <a:off x="495299" y="761584"/>
          <a:ext cx="8439979" cy="109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2" name="Equation" r:id="rId3" imgW="3416040" imgH="482400" progId="Equation.DSMT4">
                  <p:embed/>
                </p:oleObj>
              </mc:Choice>
              <mc:Fallback>
                <p:oleObj name="Equation" r:id="rId3" imgW="3416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299" y="761584"/>
                        <a:ext cx="8439979" cy="109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13332" y="1881343"/>
            <a:ext cx="398831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上式为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连带勒让德方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8">
            <a:extLst>
              <a:ext uri="{FF2B5EF4-FFF2-40B4-BE49-F238E27FC236}">
                <a16:creationId xmlns:a16="http://schemas.microsoft.com/office/drawing/2014/main" xmlns="" id="{5C951D05-45E7-456A-BD50-60BB80D07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62059"/>
              </p:ext>
            </p:extLst>
          </p:nvPr>
        </p:nvGraphicFramePr>
        <p:xfrm>
          <a:off x="2194690" y="3316252"/>
          <a:ext cx="4654478" cy="57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3" name="Equation" r:id="rId5" imgW="1511280" imgH="203040" progId="Equation.DSMT4">
                  <p:embed/>
                </p:oleObj>
              </mc:Choice>
              <mc:Fallback>
                <p:oleObj name="Equation" r:id="rId5" imgW="1511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4690" y="3316252"/>
                        <a:ext cx="4654478" cy="5755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">
            <a:extLst>
              <a:ext uri="{FF2B5EF4-FFF2-40B4-BE49-F238E27FC236}">
                <a16:creationId xmlns:a16="http://schemas.microsoft.com/office/drawing/2014/main" xmlns="" id="{39637286-D5B5-4E37-89B1-7401512AB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03879"/>
              </p:ext>
            </p:extLst>
          </p:nvPr>
        </p:nvGraphicFramePr>
        <p:xfrm>
          <a:off x="2194690" y="3935025"/>
          <a:ext cx="6776868" cy="12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4" name="Equation" r:id="rId7" imgW="4640474" imgH="937071" progId="Equation.DSMT4">
                  <p:embed/>
                </p:oleObj>
              </mc:Choice>
              <mc:Fallback>
                <p:oleObj name="Equation" r:id="rId7" imgW="4640474" imgH="9370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4690" y="3935025"/>
                        <a:ext cx="6776868" cy="123027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14661" y="424090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方程的解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0984" y="5376503"/>
            <a:ext cx="8830504" cy="1003713"/>
            <a:chOff x="313496" y="5108083"/>
            <a:chExt cx="8830504" cy="100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13496" y="5157689"/>
                  <a:ext cx="8830504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式中    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是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US" altLang="zh-CN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阶勒让德多项式，     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是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连带勒让德多项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式。</a:t>
                  </a:r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496" y="5157689"/>
                  <a:ext cx="8830504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80" t="-7643" b="-165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对象 12">
                  <a:extLst>
                    <a:ext uri="{FF2B5EF4-FFF2-40B4-BE49-F238E27FC236}">
                      <a16:creationId xmlns:a16="http://schemas.microsoft.com/office/drawing/2014/main" xmlns="" id="{F3A19861-7EE0-467B-A4C3-ABF99285E3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1558514"/>
                    </p:ext>
                  </p:extLst>
                </p:nvPr>
              </p:nvGraphicFramePr>
              <p:xfrm>
                <a:off x="5764696" y="5108083"/>
                <a:ext cx="1023730" cy="58300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35" name="Equation" r:id="rId11" imgW="937366" imgH="533227" progId="Equation.DSMT4">
                        <p:embed/>
                      </p:oleObj>
                    </mc:Choice>
                    <mc:Fallback>
                      <p:oleObj name="Equation" r:id="rId11" imgW="937366" imgH="533227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64696" y="5108083"/>
                              <a:ext cx="1023730" cy="58300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" name="对象 12">
                  <a:extLst>
                    <a:ext uri="{FF2B5EF4-FFF2-40B4-BE49-F238E27FC236}">
                      <a16:creationId xmlns:a16="http://schemas.microsoft.com/office/drawing/2014/main" xmlns="" id="{F3A19861-7EE0-467B-A4C3-ABF99285E3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1558514"/>
                    </p:ext>
                  </p:extLst>
                </p:nvPr>
              </p:nvGraphicFramePr>
              <p:xfrm>
                <a:off x="5764696" y="5108083"/>
                <a:ext cx="1023730" cy="58300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735" name="Equation" r:id="rId13" imgW="937366" imgH="533227" progId="Equation.DSMT4">
                        <p:embed/>
                      </p:oleObj>
                    </mc:Choice>
                    <mc:Fallback>
                      <p:oleObj name="Equation" r:id="rId13" imgW="937366" imgH="533227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64696" y="5108083"/>
                              <a:ext cx="1023730" cy="58300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对象 11">
                  <a:extLst>
                    <a:ext uri="{FF2B5EF4-FFF2-40B4-BE49-F238E27FC236}">
                      <a16:creationId xmlns:a16="http://schemas.microsoft.com/office/drawing/2014/main" xmlns="" id="{59C0A442-788D-40B4-B3A3-06E6624BBD9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4852349"/>
                    </p:ext>
                  </p:extLst>
                </p:nvPr>
              </p:nvGraphicFramePr>
              <p:xfrm>
                <a:off x="1292085" y="5213461"/>
                <a:ext cx="779463" cy="4776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236" name="Equation" r:id="rId15" imgW="746831" imgH="457294" progId="Equation.DSMT4">
                        <p:embed/>
                      </p:oleObj>
                    </mc:Choice>
                    <mc:Fallback>
                      <p:oleObj name="Equation" r:id="rId15" imgW="746831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92085" y="5213461"/>
                              <a:ext cx="779463" cy="47762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对象 1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9C0A442-788D-40B4-B3A3-06E6624BBD9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4852349"/>
                    </p:ext>
                  </p:extLst>
                </p:nvPr>
              </p:nvGraphicFramePr>
              <p:xfrm>
                <a:off x="1292085" y="5213461"/>
                <a:ext cx="779463" cy="4776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011" name="Equation" r:id="rId17" imgW="746831" imgH="457294" progId="Equation.DSMT4">
                        <p:embed/>
                      </p:oleObj>
                    </mc:Choice>
                    <mc:Fallback>
                      <p:oleObj name="Equation" r:id="rId17" imgW="746831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92085" y="5213461"/>
                              <a:ext cx="779463" cy="47762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3332" y="2601053"/>
                <a:ext cx="86582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为了满足波函数在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内有限，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需要满足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2" y="2601053"/>
                <a:ext cx="8658226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07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BBB3D657-F0AF-4631-83C9-A26D98F04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60145"/>
              </p:ext>
            </p:extLst>
          </p:nvPr>
        </p:nvGraphicFramePr>
        <p:xfrm>
          <a:off x="517466" y="4235727"/>
          <a:ext cx="7991492" cy="6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Equation" r:id="rId4" imgW="7239071" imgH="594313" progId="Equation.DSMT4">
                  <p:embed/>
                </p:oleObj>
              </mc:Choice>
              <mc:Fallback>
                <p:oleObj name="Equation" r:id="rId4" imgW="7239071" imgH="5943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466" y="4235727"/>
                        <a:ext cx="7991492" cy="602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6">
            <a:extLst>
              <a:ext uri="{FF2B5EF4-FFF2-40B4-BE49-F238E27FC236}">
                <a16:creationId xmlns:a16="http://schemas.microsoft.com/office/drawing/2014/main" xmlns="" id="{DC63379F-0870-4F3B-B9A2-E326F92B9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7716"/>
              </p:ext>
            </p:extLst>
          </p:nvPr>
        </p:nvGraphicFramePr>
        <p:xfrm>
          <a:off x="483825" y="3613226"/>
          <a:ext cx="3232758" cy="485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Equation" r:id="rId6" imgW="2735545" imgH="426751" progId="Equation.DSMT4">
                  <p:embed/>
                </p:oleObj>
              </mc:Choice>
              <mc:Fallback>
                <p:oleObj name="Equation" r:id="rId6" imgW="2735545" imgH="426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825" y="3613226"/>
                        <a:ext cx="3232758" cy="485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0">
            <a:extLst>
              <a:ext uri="{FF2B5EF4-FFF2-40B4-BE49-F238E27FC236}">
                <a16:creationId xmlns:a16="http://schemas.microsoft.com/office/drawing/2014/main" xmlns="" id="{39637286-D5B5-4E37-89B1-7401512AB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06686"/>
              </p:ext>
            </p:extLst>
          </p:nvPr>
        </p:nvGraphicFramePr>
        <p:xfrm>
          <a:off x="2733803" y="2749801"/>
          <a:ext cx="4762474" cy="96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Equation" r:id="rId8" imgW="4640474" imgH="937071" progId="Equation.DSMT4">
                  <p:embed/>
                </p:oleObj>
              </mc:Choice>
              <mc:Fallback>
                <p:oleObj name="Equation" r:id="rId8" imgW="4640474" imgH="9370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3803" y="2749801"/>
                        <a:ext cx="4762474" cy="96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332" y="4983067"/>
            <a:ext cx="2433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归一化条件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14">
            <a:extLst>
              <a:ext uri="{FF2B5EF4-FFF2-40B4-BE49-F238E27FC236}">
                <a16:creationId xmlns:a16="http://schemas.microsoft.com/office/drawing/2014/main" xmlns="" id="{2EABE34B-DCAF-4389-B6EE-B022C9AE0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61297"/>
              </p:ext>
            </p:extLst>
          </p:nvPr>
        </p:nvGraphicFramePr>
        <p:xfrm>
          <a:off x="2670224" y="2308392"/>
          <a:ext cx="1747121" cy="47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Equation" r:id="rId10" imgW="749160" imgH="228600" progId="Equation.DSMT4">
                  <p:embed/>
                </p:oleObj>
              </mc:Choice>
              <mc:Fallback>
                <p:oleObj name="Equation" r:id="rId10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0224" y="2308392"/>
                        <a:ext cx="1747121" cy="47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55257" y="815952"/>
            <a:ext cx="9007059" cy="1299779"/>
            <a:chOff x="146052" y="651069"/>
            <a:chExt cx="9007059" cy="129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6052" y="651069"/>
                  <a:ext cx="8728764" cy="12997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756000"/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的最高次幂为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，为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使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≠0</m:t>
                      </m:r>
                    </m:oMath>
                  </a14:m>
                  <a:r>
                    <a:rPr lang="en-US" altLang="zh-CN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,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必须满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足</a:t>
                  </a:r>
                  <a:r>
                    <a:rPr lang="en-US" altLang="zh-CN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已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经论证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为整数，因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此 </a:t>
                  </a:r>
                  <a14:m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=0,±1,±2,⋯,±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。假设归一化系数为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𝑙𝑚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，则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52" y="651069"/>
                  <a:ext cx="8728764" cy="129977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57" t="-4695" b="-103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对象 5">
                  <a:extLst>
                    <a:ext uri="{FF2B5EF4-FFF2-40B4-BE49-F238E27FC236}">
                      <a16:creationId xmlns:a16="http://schemas.microsoft.com/office/drawing/2014/main" xmlns="" id="{13540DD9-E232-4083-8EDE-013BB46DCE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35574342"/>
                    </p:ext>
                  </p:extLst>
                </p:nvPr>
              </p:nvGraphicFramePr>
              <p:xfrm>
                <a:off x="8266819" y="692884"/>
                <a:ext cx="886292" cy="4982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67" name="Equation" r:id="rId13" imgW="406080" imgH="253800" progId="Equation.DSMT4">
                        <p:embed/>
                      </p:oleObj>
                    </mc:Choice>
                    <mc:Fallback>
                      <p:oleObj name="Equation" r:id="rId13" imgW="40608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66819" y="692884"/>
                              <a:ext cx="886292" cy="4982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对象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13540DD9-E232-4083-8EDE-013BB46DCE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35574342"/>
                    </p:ext>
                  </p:extLst>
                </p:nvPr>
              </p:nvGraphicFramePr>
              <p:xfrm>
                <a:off x="8266819" y="692884"/>
                <a:ext cx="886292" cy="4982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356" name="Equation" r:id="rId15" imgW="406080" imgH="253800" progId="Equation.DSMT4">
                        <p:embed/>
                      </p:oleObj>
                    </mc:Choice>
                    <mc:Fallback>
                      <p:oleObj name="Equation" r:id="rId15" imgW="40608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66819" y="692884"/>
                              <a:ext cx="886292" cy="4982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" name="对象 11">
                  <a:extLst>
                    <a:ext uri="{FF2B5EF4-FFF2-40B4-BE49-F238E27FC236}">
                      <a16:creationId xmlns:a16="http://schemas.microsoft.com/office/drawing/2014/main" xmlns="" id="{59C0A442-788D-40B4-B3A3-06E6624BBD9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5283063"/>
                    </p:ext>
                  </p:extLst>
                </p:nvPr>
              </p:nvGraphicFramePr>
              <p:xfrm>
                <a:off x="157167" y="662658"/>
                <a:ext cx="866508" cy="4776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68" name="Equation" r:id="rId17" imgW="746831" imgH="457294" progId="Equation.DSMT4">
                        <p:embed/>
                      </p:oleObj>
                    </mc:Choice>
                    <mc:Fallback>
                      <p:oleObj name="Equation" r:id="rId17" imgW="746831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7167" y="662658"/>
                              <a:ext cx="866508" cy="47762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4" name="对象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9C0A442-788D-40B4-B3A3-06E6624BBD9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5283063"/>
                    </p:ext>
                  </p:extLst>
                </p:nvPr>
              </p:nvGraphicFramePr>
              <p:xfrm>
                <a:off x="157167" y="662658"/>
                <a:ext cx="866508" cy="47762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357" name="Equation" r:id="rId19" imgW="746831" imgH="457294" progId="Equation.DSMT4">
                        <p:embed/>
                      </p:oleObj>
                    </mc:Choice>
                    <mc:Fallback>
                      <p:oleObj name="Equation" r:id="rId19" imgW="746831" imgH="457294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7167" y="662658"/>
                              <a:ext cx="866508" cy="47762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2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4778"/>
              </p:ext>
            </p:extLst>
          </p:nvPr>
        </p:nvGraphicFramePr>
        <p:xfrm>
          <a:off x="616721" y="5651352"/>
          <a:ext cx="7659303" cy="84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r:id="rId21" imgW="3629191" imgH="409706" progId="Equation.DSMT4">
                  <p:embed/>
                </p:oleObj>
              </mc:Choice>
              <mc:Fallback>
                <p:oleObj r:id="rId21" imgW="3629191" imgH="4097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21" y="5651352"/>
                        <a:ext cx="7659303" cy="841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7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8">
            <a:extLst>
              <a:ext uri="{FF2B5EF4-FFF2-40B4-BE49-F238E27FC236}">
                <a16:creationId xmlns:a16="http://schemas.microsoft.com/office/drawing/2014/main" xmlns="" id="{9980DE8E-73B0-483B-AC00-362E2A15A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58075"/>
              </p:ext>
            </p:extLst>
          </p:nvPr>
        </p:nvGraphicFramePr>
        <p:xfrm>
          <a:off x="2375454" y="2601731"/>
          <a:ext cx="3619390" cy="103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6" name="Equation" r:id="rId4" imgW="1549080" imgH="469800" progId="Equation.DSMT4">
                  <p:embed/>
                </p:oleObj>
              </mc:Choice>
              <mc:Fallback>
                <p:oleObj name="Equation" r:id="rId4" imgW="15490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5454" y="2601731"/>
                        <a:ext cx="3619390" cy="103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2">
            <a:extLst>
              <a:ext uri="{FF2B5EF4-FFF2-40B4-BE49-F238E27FC236}">
                <a16:creationId xmlns:a16="http://schemas.microsoft.com/office/drawing/2014/main" xmlns="" id="{F1545A16-5F77-41A6-AE70-3DDA936EC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28256"/>
              </p:ext>
            </p:extLst>
          </p:nvPr>
        </p:nvGraphicFramePr>
        <p:xfrm>
          <a:off x="950749" y="1492688"/>
          <a:ext cx="7469352" cy="98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7" name="Equation" r:id="rId6" imgW="3657600" imgH="482400" progId="Equation.DSMT4">
                  <p:embed/>
                </p:oleObj>
              </mc:Choice>
              <mc:Fallback>
                <p:oleObj name="Equation" r:id="rId6" imgW="3657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0749" y="1492688"/>
                        <a:ext cx="7469352" cy="984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3">
            <a:extLst>
              <a:ext uri="{FF2B5EF4-FFF2-40B4-BE49-F238E27FC236}">
                <a16:creationId xmlns:a16="http://schemas.microsoft.com/office/drawing/2014/main" xmlns="" id="{E8675D88-42DD-41DA-B5AC-9553E5145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10642"/>
              </p:ext>
            </p:extLst>
          </p:nvPr>
        </p:nvGraphicFramePr>
        <p:xfrm>
          <a:off x="827755" y="4561165"/>
          <a:ext cx="7239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8" name="Equation" r:id="rId8" imgW="7239071" imgH="594313" progId="Equation.DSMT4">
                  <p:embed/>
                </p:oleObj>
              </mc:Choice>
              <mc:Fallback>
                <p:oleObj name="Equation" r:id="rId8" imgW="7239071" imgH="5943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755" y="4561165"/>
                        <a:ext cx="723900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51595" y="711078"/>
            <a:ext cx="1084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332" y="2803350"/>
            <a:ext cx="155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可求得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6398" y="3791155"/>
            <a:ext cx="155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6398" y="5557100"/>
            <a:ext cx="830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但是，一般需要重新调整此波函数的公共相位因子。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15">
            <a:extLst>
              <a:ext uri="{FF2B5EF4-FFF2-40B4-BE49-F238E27FC236}">
                <a16:creationId xmlns:a16="http://schemas.microsoft.com/office/drawing/2014/main" xmlns="" id="{EEFD164B-5167-4465-9359-B3D8AF35C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56302"/>
              </p:ext>
            </p:extLst>
          </p:nvPr>
        </p:nvGraphicFramePr>
        <p:xfrm>
          <a:off x="1917290" y="540627"/>
          <a:ext cx="4816885" cy="97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9" name="Equation" r:id="rId10" imgW="2234880" imgH="482400" progId="Equation.DSMT4">
                  <p:embed/>
                </p:oleObj>
              </mc:Choice>
              <mc:Fallback>
                <p:oleObj name="Equation" r:id="rId10" imgW="2234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17290" y="540627"/>
                        <a:ext cx="4816885" cy="979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6348" y="1658768"/>
            <a:ext cx="1057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188" y="788370"/>
            <a:ext cx="7007046" cy="553105"/>
            <a:chOff x="230188" y="868120"/>
            <a:chExt cx="7007046" cy="553105"/>
          </a:xfrm>
        </p:grpSpPr>
        <p:sp>
          <p:nvSpPr>
            <p:cNvPr id="8" name="Rectangle 7"/>
            <p:cNvSpPr/>
            <p:nvPr/>
          </p:nvSpPr>
          <p:spPr>
            <a:xfrm>
              <a:off x="230188" y="868120"/>
              <a:ext cx="70070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球谐函数  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，具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体如下面的式子所示</a:t>
              </a:r>
            </a:p>
          </p:txBody>
        </p:sp>
        <p:graphicFrame>
          <p:nvGraphicFramePr>
            <p:cNvPr id="9" name="对象 7">
              <a:extLst>
                <a:ext uri="{FF2B5EF4-FFF2-40B4-BE49-F238E27FC236}">
                  <a16:creationId xmlns:a16="http://schemas.microsoft.com/office/drawing/2014/main" xmlns="" id="{559654DE-27D5-43C3-8D1D-2539FAE74C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875140"/>
                </p:ext>
              </p:extLst>
            </p:nvPr>
          </p:nvGraphicFramePr>
          <p:xfrm>
            <a:off x="1842191" y="921406"/>
            <a:ext cx="1149584" cy="499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" name="Equation" r:id="rId3" imgW="583920" imgH="253800" progId="Equation.DSMT4">
                    <p:embed/>
                  </p:oleObj>
                </mc:Choice>
                <mc:Fallback>
                  <p:oleObj name="Equation" r:id="rId3" imgW="5839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42191" y="921406"/>
                          <a:ext cx="1149584" cy="4998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13">
            <a:extLst>
              <a:ext uri="{FF2B5EF4-FFF2-40B4-BE49-F238E27FC236}">
                <a16:creationId xmlns:a16="http://schemas.microsoft.com/office/drawing/2014/main" xmlns="" id="{CF7BA158-00FD-4100-A374-F1DC60712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99957"/>
              </p:ext>
            </p:extLst>
          </p:nvPr>
        </p:nvGraphicFramePr>
        <p:xfrm>
          <a:off x="525464" y="1575209"/>
          <a:ext cx="8094662" cy="126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name="Equation" r:id="rId5" imgW="3111480" imgH="507960" progId="Equation.DSMT4">
                  <p:embed/>
                </p:oleObj>
              </mc:Choice>
              <mc:Fallback>
                <p:oleObj name="Equation" r:id="rId5" imgW="3111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464" y="1575209"/>
                        <a:ext cx="8094662" cy="126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5464" y="2993940"/>
                <a:ext cx="74994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前面的系数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Condon-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Shortley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惯例，目的是使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的相位与用升降算符计算的结果保持一直。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4" y="2993940"/>
                <a:ext cx="7499487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220" t="-8088" r="-81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4">
            <a:extLst>
              <a:ext uri="{FF2B5EF4-FFF2-40B4-BE49-F238E27FC236}">
                <a16:creationId xmlns:a16="http://schemas.microsoft.com/office/drawing/2014/main" xmlns="" id="{F88C22E6-650B-4973-A451-113BE00DB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12227"/>
              </p:ext>
            </p:extLst>
          </p:nvPr>
        </p:nvGraphicFramePr>
        <p:xfrm>
          <a:off x="1074095" y="4713549"/>
          <a:ext cx="596589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" name="Equation" r:id="rId8" imgW="1892160" imgH="253800" progId="Equation.DSMT4">
                  <p:embed/>
                </p:oleObj>
              </mc:Choice>
              <mc:Fallback>
                <p:oleObj name="Equation" r:id="rId8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4095" y="4713549"/>
                        <a:ext cx="5965897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7270" y="3978832"/>
                <a:ext cx="2874505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800" b="0" i="1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的本征值方程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0" y="3978832"/>
                <a:ext cx="2874505" cy="534762"/>
              </a:xfrm>
              <a:prstGeom prst="rect">
                <a:avLst/>
              </a:prstGeom>
              <a:blipFill rotWithShape="0">
                <a:blip r:embed="rId10"/>
                <a:stretch>
                  <a:fillRect t="-13793" r="-2542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7656" y="5682486"/>
                <a:ext cx="868109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800" b="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，所属的本征函数为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56" y="5682486"/>
                <a:ext cx="8681094" cy="534762"/>
              </a:xfrm>
              <a:prstGeom prst="rect">
                <a:avLst/>
              </a:prstGeom>
              <a:blipFill rotWithShape="0">
                <a:blip r:embed="rId11"/>
                <a:stretch>
                  <a:fillRect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36332" y="0"/>
            <a:ext cx="32117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1250" y="637894"/>
                <a:ext cx="822149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表征总角动量的大小叫做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角量子数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成为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磁量子数。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50" y="637894"/>
                <a:ext cx="8221498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5000" r="-5415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1923" y="1112670"/>
                <a:ext cx="8820152" cy="2280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ts val="35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对应于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的值，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个值。因而对应于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6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个本征值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个不同的本征函数。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对应于一个本征值有多个本征函数的情况称为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简并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，把对于同一本征值的本征函数的数目称为简并度。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6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的本征值是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度简并的。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" y="1112670"/>
                <a:ext cx="8820152" cy="2280561"/>
              </a:xfrm>
              <a:prstGeom prst="rect">
                <a:avLst/>
              </a:prstGeom>
              <a:blipFill rotWithShape="0">
                <a:blip r:embed="rId4"/>
                <a:stretch>
                  <a:fillRect l="-1245" t="-2674" r="-69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7703" y="3445982"/>
                <a:ext cx="5819735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球谐函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也是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的本征态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3" y="3445982"/>
                <a:ext cx="5819735" cy="503279"/>
              </a:xfrm>
              <a:prstGeom prst="rect">
                <a:avLst/>
              </a:prstGeom>
              <a:blipFill rotWithShape="0">
                <a:blip r:embed="rId5"/>
                <a:stretch>
                  <a:fillRect l="-1885" t="-10843" r="-942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9">
            <a:extLst>
              <a:ext uri="{FF2B5EF4-FFF2-40B4-BE49-F238E27FC236}">
                <a16:creationId xmlns:a16="http://schemas.microsoft.com/office/drawing/2014/main" xmlns="" id="{D1AC64CF-E815-42B5-87A0-538CE6F81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77969"/>
              </p:ext>
            </p:extLst>
          </p:nvPr>
        </p:nvGraphicFramePr>
        <p:xfrm>
          <a:off x="2648437" y="4067497"/>
          <a:ext cx="3683538" cy="59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Equation" r:id="rId6" imgW="1562040" imgH="253800" progId="Equation.DSMT4">
                  <p:embed/>
                </p:oleObj>
              </mc:Choice>
              <mc:Fallback>
                <p:oleObj name="Equation" r:id="rId6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8437" y="4067497"/>
                        <a:ext cx="3683538" cy="59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7703" y="4739658"/>
                <a:ext cx="614232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即体系角动量在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轴方向的投影是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3" y="4739658"/>
                <a:ext cx="6142323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1786" t="-15000" r="-794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13">
                <a:extLst>
                  <a:ext uri="{FF2B5EF4-FFF2-40B4-BE49-F238E27FC236}">
                    <a16:creationId xmlns:a16="http://schemas.microsoft.com/office/drawing/2014/main" xmlns="" id="{C6D80AAA-8C3A-4B08-B518-4A8A94811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754518"/>
                  </p:ext>
                </p:extLst>
              </p:nvPr>
            </p:nvGraphicFramePr>
            <p:xfrm>
              <a:off x="236330" y="5433548"/>
              <a:ext cx="8745745" cy="1124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149">
                      <a:extLst>
                        <a:ext uri="{9D8B030D-6E8A-4147-A177-3AD203B41FA5}">
                          <a16:colId xmlns:a16="http://schemas.microsoft.com/office/drawing/2014/main" xmlns="" val="2923890243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="" val="61939836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="" val="2728633534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="" val="3240281487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="" val="1452434100"/>
                        </a:ext>
                      </a:extLst>
                    </a:gridCol>
                  </a:tblGrid>
                  <a:tr h="527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0" dirty="0" smtClean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角量子数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86400942"/>
                      </a:ext>
                    </a:extLst>
                  </a:tr>
                  <a:tr h="5963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态的名称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s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61126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6D80AAA-8C3A-4B08-B518-4A8A94811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754518"/>
                  </p:ext>
                </p:extLst>
              </p:nvPr>
            </p:nvGraphicFramePr>
            <p:xfrm>
              <a:off x="236330" y="5433548"/>
              <a:ext cx="8745745" cy="11243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1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23890243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1939836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28633534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40281487"/>
                        </a:ext>
                      </a:extLst>
                    </a:gridCol>
                    <a:gridCol w="17491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52434100"/>
                        </a:ext>
                      </a:extLst>
                    </a:gridCol>
                  </a:tblGrid>
                  <a:tr h="5279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48" t="-13793" r="-401045" b="-1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3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86400942"/>
                      </a:ext>
                    </a:extLst>
                  </a:tr>
                  <a:tr h="5963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态的名称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s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p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d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f </a:t>
                          </a:r>
                          <a:r>
                            <a:rPr lang="zh-CN" altLang="en-US" sz="2800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61126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4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8" y="0"/>
            <a:ext cx="2665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9208" y="4011659"/>
                <a:ext cx="7839264" cy="856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此，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8" y="4011659"/>
                <a:ext cx="7839264" cy="856709"/>
              </a:xfrm>
              <a:prstGeom prst="rect">
                <a:avLst/>
              </a:prstGeom>
              <a:blipFill rotWithShape="0">
                <a:blip r:embed="rId4"/>
                <a:stretch>
                  <a:fillRect l="-1555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76111" y="548174"/>
                <a:ext cx="8567889" cy="1763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nary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1" y="548174"/>
                <a:ext cx="8567889" cy="1763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349" y="2375249"/>
                <a:ext cx="9041018" cy="163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中，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=ℏ</m:t>
                    </m:r>
                    <m:nary>
                      <m:nary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600" i="0" dirty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zh-CN" sz="26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600" i="0" dirty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nary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=ℏ</m:t>
                    </m:r>
                    <m:nary>
                      <m:nary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" y="2375249"/>
                <a:ext cx="9041018" cy="1636410"/>
              </a:xfrm>
              <a:prstGeom prst="rect">
                <a:avLst/>
              </a:prstGeom>
              <a:blipFill rotWithShape="0">
                <a:blip r:embed="rId6"/>
                <a:stretch>
                  <a:fillRect l="-1214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19137"/>
              </p:ext>
            </p:extLst>
          </p:nvPr>
        </p:nvGraphicFramePr>
        <p:xfrm>
          <a:off x="6018212" y="6074726"/>
          <a:ext cx="31257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7" imgW="3495435" imgH="752606" progId="Equation.3">
                  <p:embed/>
                </p:oleObj>
              </mc:Choice>
              <mc:Fallback>
                <p:oleObj name="Equation" r:id="rId7" imgW="3495435" imgH="7526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2" y="6074726"/>
                        <a:ext cx="3125788" cy="657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9208" y="4630612"/>
                <a:ext cx="6223724" cy="1681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8" y="4630612"/>
                <a:ext cx="6223724" cy="1681871"/>
              </a:xfrm>
              <a:prstGeom prst="rect">
                <a:avLst/>
              </a:prstGeom>
              <a:blipFill rotWithShape="0">
                <a:blip r:embed="rId9"/>
                <a:stretch>
                  <a:fillRect l="-1959" r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8584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右图是前面几个球函数</a:t>
            </a:r>
            <a:endParaRPr lang="en-US" altLang="zh-CN" sz="2800" dirty="0"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06AC0D95-0597-470D-828C-AE534555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93" y="284323"/>
            <a:ext cx="5000625" cy="639496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36332" y="0"/>
            <a:ext cx="32117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9720" y="1359239"/>
            <a:ext cx="65878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量算符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连续谱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分立谱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动量算符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角动量平方算符：本征值，本征函数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36332" y="0"/>
            <a:ext cx="32117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>
            <a:extLst>
              <a:ext uri="{FF2B5EF4-FFF2-40B4-BE49-F238E27FC236}">
                <a16:creationId xmlns:a16="http://schemas.microsoft.com/office/drawing/2014/main" xmlns="" id="{4E2DB277-AFC6-4E27-8C81-E6B35B6C7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6717"/>
              </p:ext>
            </p:extLst>
          </p:nvPr>
        </p:nvGraphicFramePr>
        <p:xfrm>
          <a:off x="0" y="859659"/>
          <a:ext cx="9144000" cy="231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6" name="Equation" r:id="rId3" imgW="9461160" imgH="2400120" progId="Equation.DSMT4">
                  <p:embed/>
                </p:oleObj>
              </mc:Choice>
              <mc:Fallback>
                <p:oleObj name="Equation" r:id="rId3" imgW="946116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859659"/>
                        <a:ext cx="9144000" cy="2317250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">
            <a:extLst>
              <a:ext uri="{FF2B5EF4-FFF2-40B4-BE49-F238E27FC236}">
                <a16:creationId xmlns:a16="http://schemas.microsoft.com/office/drawing/2014/main" xmlns="" id="{EAB1DEAC-66CB-4B2E-A0D3-DA669EAD2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41659"/>
              </p:ext>
            </p:extLst>
          </p:nvPr>
        </p:nvGraphicFramePr>
        <p:xfrm>
          <a:off x="154858" y="3479701"/>
          <a:ext cx="9102634" cy="231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7" name="Equation" r:id="rId5" imgW="9727920" imgH="2476440" progId="Equation.DSMT4">
                  <p:embed/>
                </p:oleObj>
              </mc:Choice>
              <mc:Fallback>
                <p:oleObj name="Equation" r:id="rId5" imgW="9727920" imgH="2476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858" y="3479701"/>
                        <a:ext cx="9102634" cy="231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0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5">
            <a:extLst>
              <a:ext uri="{FF2B5EF4-FFF2-40B4-BE49-F238E27FC236}">
                <a16:creationId xmlns:a16="http://schemas.microsoft.com/office/drawing/2014/main" xmlns="" id="{DEBC9EDC-2752-41F6-A1BC-921FC4F0FED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9155" y="1006354"/>
          <a:ext cx="8455025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3" imgW="3759120" imgH="1930320" progId="Equation.DSMT4">
                  <p:embed/>
                </p:oleObj>
              </mc:Choice>
              <mc:Fallback>
                <p:oleObj name="Equation" r:id="rId3" imgW="375912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55" y="1006354"/>
                        <a:ext cx="8455025" cy="434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9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515" y="784377"/>
            <a:ext cx="4810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立谱情况（箱归一化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14" y="16455"/>
            <a:ext cx="2665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7929" y="4117318"/>
                <a:ext cx="804896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想粒子被限制在一个正方体箱中，箱的边长为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。要求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波函数在两个相对的箱壁上对应的点具有相同的值：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周期性边界条件。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9" y="4117318"/>
                <a:ext cx="8048969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591" b="-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7854" y="1507651"/>
            <a:ext cx="5207547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有些具体问题需要将动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量本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征值离散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199673" y="876288"/>
            <a:ext cx="3753827" cy="3455079"/>
            <a:chOff x="5484383" y="491345"/>
            <a:chExt cx="3373451" cy="3065852"/>
          </a:xfrm>
        </p:grpSpPr>
        <p:grpSp>
          <p:nvGrpSpPr>
            <p:cNvPr id="47" name="Group 46"/>
            <p:cNvGrpSpPr/>
            <p:nvPr/>
          </p:nvGrpSpPr>
          <p:grpSpPr>
            <a:xfrm>
              <a:off x="5484383" y="491345"/>
              <a:ext cx="3373451" cy="3065852"/>
              <a:chOff x="5484383" y="491345"/>
              <a:chExt cx="3373451" cy="306585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484383" y="491345"/>
                <a:ext cx="3373451" cy="3065852"/>
                <a:chOff x="5484383" y="491345"/>
                <a:chExt cx="3373451" cy="3065852"/>
              </a:xfrm>
            </p:grpSpPr>
            <p:grpSp>
              <p:nvGrpSpPr>
                <p:cNvPr id="51" name="Group 20"/>
                <p:cNvGrpSpPr>
                  <a:grpSpLocks/>
                </p:cNvGrpSpPr>
                <p:nvPr/>
              </p:nvGrpSpPr>
              <p:grpSpPr bwMode="auto">
                <a:xfrm>
                  <a:off x="5484383" y="661597"/>
                  <a:ext cx="3373451" cy="2895600"/>
                  <a:chOff x="-14" y="1788"/>
                  <a:chExt cx="2177" cy="1824"/>
                </a:xfrm>
              </p:grpSpPr>
              <p:grpSp>
                <p:nvGrpSpPr>
                  <p:cNvPr id="53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-14" y="1788"/>
                    <a:ext cx="2177" cy="1824"/>
                    <a:chOff x="-14" y="1788"/>
                    <a:chExt cx="2177" cy="1824"/>
                  </a:xfrm>
                </p:grpSpPr>
                <p:grpSp>
                  <p:nvGrpSpPr>
                    <p:cNvPr id="59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4" y="1788"/>
                      <a:ext cx="2177" cy="1824"/>
                      <a:chOff x="-14" y="1788"/>
                      <a:chExt cx="2177" cy="1824"/>
                    </a:xfrm>
                  </p:grpSpPr>
                  <p:sp>
                    <p:nvSpPr>
                      <p:cNvPr id="62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" y="1788"/>
                        <a:ext cx="1968" cy="18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63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2400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2400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2400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6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216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7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2208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8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3024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2" y="2208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0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28" y="2208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2208"/>
                        <a:ext cx="0" cy="81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2208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3024"/>
                        <a:ext cx="91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4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2" y="3024"/>
                        <a:ext cx="384" cy="19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4" y="2544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2508D0"/>
                        </a:solidFill>
                        <a:prstDash val="dash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6" name="Text Box 3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5" y="2681"/>
                            <a:ext cx="28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6" name="Text Box 3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875" y="2681"/>
                            <a:ext cx="288" cy="330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7" name="Text Box 3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-14" y="3083"/>
                            <a:ext cx="240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7" name="Text Box 3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-14" y="3083"/>
                            <a:ext cx="240" cy="330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8" name="Text Box 4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9" y="2567"/>
                            <a:ext cx="432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altLang="zh-CN" sz="2400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8" name="Text Box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99" y="2567"/>
                            <a:ext cx="432" cy="291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9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04" y="1872"/>
                        <a:ext cx="0" cy="86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0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5" y="2728"/>
                        <a:ext cx="926" cy="44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1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04" y="2728"/>
                        <a:ext cx="866" cy="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2" y="2474"/>
                      <a:ext cx="54" cy="132"/>
                    </a:xfrm>
                    <a:prstGeom prst="ellipse">
                      <a:avLst/>
                    </a:prstGeom>
                    <a:solidFill>
                      <a:srgbClr val="2508D0"/>
                    </a:solidFill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61" name="Oval 50" descr="小棋盘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" y="2475"/>
                      <a:ext cx="54" cy="132"/>
                    </a:xfrm>
                    <a:prstGeom prst="ellipse">
                      <a:avLst/>
                    </a:prstGeom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5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322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231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 Box 5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" y="3186"/>
                        <a:ext cx="312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altLang="zh-CN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Text 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5" y="3186"/>
                        <a:ext cx="312" cy="33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44" y="3343"/>
                    <a:ext cx="39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5" y="3343"/>
                    <a:ext cx="3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76480" y="491345"/>
                      <a:ext cx="446281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altLang="zh-C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 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276480" y="491345"/>
                      <a:ext cx="446281" cy="52387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16778" y="1385497"/>
                    <a:ext cx="446281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 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16778" y="1385497"/>
                    <a:ext cx="446281" cy="52387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031413" y="2030022"/>
                  <a:ext cx="44628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413" y="2030022"/>
                  <a:ext cx="44628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3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770549" y="576057"/>
            <a:ext cx="3373451" cy="3065852"/>
            <a:chOff x="5484383" y="491345"/>
            <a:chExt cx="3373451" cy="3065852"/>
          </a:xfrm>
        </p:grpSpPr>
        <p:grpSp>
          <p:nvGrpSpPr>
            <p:cNvPr id="3" name="Group 2"/>
            <p:cNvGrpSpPr/>
            <p:nvPr/>
          </p:nvGrpSpPr>
          <p:grpSpPr>
            <a:xfrm>
              <a:off x="5484383" y="491345"/>
              <a:ext cx="3373451" cy="3065852"/>
              <a:chOff x="5484383" y="491345"/>
              <a:chExt cx="3373451" cy="30658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484383" y="491345"/>
                <a:ext cx="3373451" cy="3065852"/>
                <a:chOff x="5484383" y="491345"/>
                <a:chExt cx="3373451" cy="3065852"/>
              </a:xfrm>
            </p:grpSpPr>
            <p:grpSp>
              <p:nvGrpSpPr>
                <p:cNvPr id="16" name="Group 20"/>
                <p:cNvGrpSpPr>
                  <a:grpSpLocks/>
                </p:cNvGrpSpPr>
                <p:nvPr/>
              </p:nvGrpSpPr>
              <p:grpSpPr bwMode="auto">
                <a:xfrm>
                  <a:off x="5484383" y="661597"/>
                  <a:ext cx="3373451" cy="2895600"/>
                  <a:chOff x="-14" y="1788"/>
                  <a:chExt cx="2177" cy="1824"/>
                </a:xfrm>
              </p:grpSpPr>
              <p:grpSp>
                <p:nvGrpSpPr>
                  <p:cNvPr id="1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-14" y="1788"/>
                    <a:ext cx="2177" cy="1824"/>
                    <a:chOff x="-14" y="1788"/>
                    <a:chExt cx="2177" cy="1824"/>
                  </a:xfrm>
                </p:grpSpPr>
                <p:grpSp>
                  <p:nvGrpSpPr>
                    <p:cNvPr id="23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4" y="1788"/>
                      <a:ext cx="2177" cy="1824"/>
                      <a:chOff x="-14" y="1788"/>
                      <a:chExt cx="2177" cy="1824"/>
                    </a:xfrm>
                  </p:grpSpPr>
                  <p:sp>
                    <p:nvSpPr>
                      <p:cNvPr id="26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" y="1788"/>
                        <a:ext cx="1968" cy="18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27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2400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2400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2400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" y="3216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2208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44" y="3024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2" y="2208"/>
                        <a:ext cx="384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28" y="2208"/>
                        <a:ext cx="0" cy="8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5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2208"/>
                        <a:ext cx="0" cy="81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2208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6" y="3024"/>
                        <a:ext cx="91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2" y="3024"/>
                        <a:ext cx="384" cy="19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lg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24" y="2544"/>
                        <a:ext cx="91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2508D0"/>
                        </a:solidFill>
                        <a:prstDash val="dash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Text Box 3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5" y="2681"/>
                            <a:ext cx="288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0" name="Text Box 3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875" y="2681"/>
                            <a:ext cx="288" cy="330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Text Box 3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-14" y="3083"/>
                            <a:ext cx="240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Text Box 3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-14" y="3083"/>
                            <a:ext cx="240" cy="330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Text Box 4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9" y="2567"/>
                            <a:ext cx="432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Font typeface="Arial" panose="020B0604020202020204" pitchFamily="34" charset="0"/>
                              <a:defRPr>
                                <a:solidFill>
                                  <a:schemeClr val="tx1"/>
                                </a:solidFill>
                                <a:latin typeface="Verdana" panose="020B0604030504040204" pitchFamily="34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50000"/>
                              </a:spcBef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240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oMath>
                              </m:oMathPara>
                            </a14:m>
                            <a:endParaRPr lang="en-US" altLang="zh-CN" sz="2400" dirty="0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Text Box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99" y="2567"/>
                            <a:ext cx="432" cy="291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/>
                            </a:stretch>
                          </a:blipFill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04" y="1872"/>
                        <a:ext cx="0" cy="86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5" y="2728"/>
                        <a:ext cx="926" cy="44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04" y="2728"/>
                        <a:ext cx="866" cy="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2" y="2474"/>
                      <a:ext cx="54" cy="132"/>
                    </a:xfrm>
                    <a:prstGeom prst="ellipse">
                      <a:avLst/>
                    </a:prstGeom>
                    <a:solidFill>
                      <a:srgbClr val="2508D0"/>
                    </a:solidFill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25" name="Oval 50" descr="小棋盘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" y="2475"/>
                      <a:ext cx="54" cy="132"/>
                    </a:xfrm>
                    <a:prstGeom prst="ellipse">
                      <a:avLst/>
                    </a:prstGeom>
                    <a:blipFill dpi="0" rotWithShape="0">
                      <a:blip r:embed="rId7"/>
                      <a:srcRect/>
                      <a:tile tx="0" ty="0" sx="100000" sy="100000" flip="none" algn="tl"/>
                    </a:blipFill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1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3220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342" y="3231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 Box 5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45" y="3186"/>
                        <a:ext cx="312" cy="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>
                          <a:spcBef>
                            <a:spcPct val="500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altLang="zh-CN" sz="4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Text 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45" y="3186"/>
                        <a:ext cx="312" cy="330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944" y="3343"/>
                    <a:ext cx="39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5" y="3343"/>
                    <a:ext cx="3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276480" y="491345"/>
                      <a:ext cx="446281" cy="523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altLang="zh-C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 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276480" y="491345"/>
                      <a:ext cx="446281" cy="52387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16778" y="1385497"/>
                    <a:ext cx="446281" cy="523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 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16778" y="1385497"/>
                    <a:ext cx="446281" cy="52387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031413" y="2030022"/>
                  <a:ext cx="446281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 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1413" y="2030022"/>
                  <a:ext cx="44628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294602" y="669599"/>
            <a:ext cx="1648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具体为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0" y="0"/>
            <a:ext cx="2665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B25A4231-B6DC-4627-8FF2-11A573CCA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06584"/>
              </p:ext>
            </p:extLst>
          </p:nvPr>
        </p:nvGraphicFramePr>
        <p:xfrm>
          <a:off x="1824801" y="852559"/>
          <a:ext cx="3445333" cy="7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12" imgW="1955520" imgH="431640" progId="Equation.DSMT4">
                  <p:embed/>
                </p:oleObj>
              </mc:Choice>
              <mc:Fallback>
                <p:oleObj name="Equation" r:id="rId12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801" y="852559"/>
                        <a:ext cx="3445333" cy="7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F18D2005-9557-411D-9DBB-6446E4E53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5668"/>
              </p:ext>
            </p:extLst>
          </p:nvPr>
        </p:nvGraphicFramePr>
        <p:xfrm>
          <a:off x="1842533" y="2661536"/>
          <a:ext cx="3446505" cy="69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14" imgW="1942920" imgH="431640" progId="Equation.DSMT4">
                  <p:embed/>
                </p:oleObj>
              </mc:Choice>
              <mc:Fallback>
                <p:oleObj name="Equation" r:id="rId14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533" y="2661536"/>
                        <a:ext cx="3446505" cy="698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BBE8415A-76BB-4572-AA7B-A56EC6C6A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861216"/>
              </p:ext>
            </p:extLst>
          </p:nvPr>
        </p:nvGraphicFramePr>
        <p:xfrm>
          <a:off x="1815329" y="1772185"/>
          <a:ext cx="3500915" cy="71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16" imgW="1968480" imgH="431640" progId="Equation.DSMT4">
                  <p:embed/>
                </p:oleObj>
              </mc:Choice>
              <mc:Fallback>
                <p:oleObj name="Equation" r:id="rId16" imgW="1968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329" y="1772185"/>
                        <a:ext cx="3500915" cy="718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xmlns="" id="{14679A3B-3559-471A-B634-4072E2971D51}"/>
                  </a:ext>
                </a:extLst>
              </p:cNvPr>
              <p:cNvSpPr txBox="1"/>
              <p:nvPr/>
            </p:nvSpPr>
            <p:spPr bwMode="auto">
              <a:xfrm>
                <a:off x="283755" y="3489509"/>
                <a:ext cx="7877807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波函数：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679A3B-3559-471A-B634-4072E2971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755" y="3489509"/>
                <a:ext cx="7877807" cy="746125"/>
              </a:xfrm>
              <a:prstGeom prst="rect">
                <a:avLst/>
              </a:prstGeom>
              <a:blipFill rotWithShape="0">
                <a:blip r:embed="rId18"/>
                <a:stretch>
                  <a:fillRect l="-1625"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44FAFAE5-8EA6-45D1-AD76-EFBF6E8A9181}"/>
              </a:ext>
            </a:extLst>
          </p:cNvPr>
          <p:cNvSpPr txBox="1"/>
          <p:nvPr/>
        </p:nvSpPr>
        <p:spPr bwMode="auto">
          <a:xfrm>
            <a:off x="294602" y="4413110"/>
            <a:ext cx="4769275" cy="5975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边界条件（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）代入波函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数得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xmlns="" id="{44FAFAE5-8EA6-45D1-AD76-EFBF6E8A9181}"/>
                  </a:ext>
                </a:extLst>
              </p:cNvPr>
              <p:cNvSpPr txBox="1"/>
              <p:nvPr/>
            </p:nvSpPr>
            <p:spPr bwMode="auto">
              <a:xfrm>
                <a:off x="-97526" y="5063441"/>
                <a:ext cx="9241526" cy="929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FAFAE5-8EA6-45D1-AD76-EFBF6E8A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7526" y="5063441"/>
                <a:ext cx="9241526" cy="929974"/>
              </a:xfrm>
              <a:prstGeom prst="rect">
                <a:avLst/>
              </a:prstGeom>
              <a:blipFill rotWithShape="0">
                <a:blip r:embed="rId19"/>
                <a:stretch>
                  <a:fillRect b="-29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7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C5C2099B-EE76-4363-845F-9D437F5FB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52969"/>
              </p:ext>
            </p:extLst>
          </p:nvPr>
        </p:nvGraphicFramePr>
        <p:xfrm>
          <a:off x="2044957" y="2375237"/>
          <a:ext cx="5356870" cy="69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4" imgW="2323800" imgH="330120" progId="Equation.DSMT4">
                  <p:embed/>
                </p:oleObj>
              </mc:Choice>
              <mc:Fallback>
                <p:oleObj name="Equation" r:id="rId4" imgW="2323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57" y="2375237"/>
                        <a:ext cx="5356870" cy="694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36" y="0"/>
            <a:ext cx="266525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582" y="2484087"/>
            <a:ext cx="16480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归一化：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xmlns="" id="{8707184E-6BDE-4E5F-8442-764B7102EB1E}"/>
                  </a:ext>
                </a:extLst>
              </p:cNvPr>
              <p:cNvSpPr txBox="1"/>
              <p:nvPr/>
            </p:nvSpPr>
            <p:spPr bwMode="auto">
              <a:xfrm>
                <a:off x="423493" y="3245384"/>
                <a:ext cx="3036366" cy="890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707184E-6BDE-4E5F-8442-764B7102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493" y="3245384"/>
                <a:ext cx="3036366" cy="890271"/>
              </a:xfrm>
              <a:prstGeom prst="rect">
                <a:avLst/>
              </a:prstGeom>
              <a:blipFill rotWithShape="0">
                <a:blip r:embed="rId6"/>
                <a:stretch>
                  <a:fillRect l="-36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xmlns="" id="{84BA5253-EEC6-4867-B11C-BF8CBD8427E2}"/>
                  </a:ext>
                </a:extLst>
              </p:cNvPr>
              <p:cNvSpPr txBox="1"/>
              <p:nvPr/>
            </p:nvSpPr>
            <p:spPr bwMode="auto">
              <a:xfrm>
                <a:off x="423493" y="4158775"/>
                <a:ext cx="7195374" cy="670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zh-CN" alt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BA5253-EEC6-4867-B11C-BF8CBD842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493" y="4158775"/>
                <a:ext cx="7195374" cy="670689"/>
              </a:xfrm>
              <a:prstGeom prst="rect">
                <a:avLst/>
              </a:prstGeom>
              <a:blipFill rotWithShape="0">
                <a:blip r:embed="rId7"/>
                <a:stretch>
                  <a:fillRect l="-1524" b="-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xmlns="" id="{2DB46FE1-A7AA-4476-89EE-2DED5D4242D2}"/>
                  </a:ext>
                </a:extLst>
              </p:cNvPr>
              <p:cNvSpPr txBox="1"/>
              <p:nvPr/>
            </p:nvSpPr>
            <p:spPr bwMode="auto">
              <a:xfrm>
                <a:off x="331582" y="668972"/>
                <a:ext cx="5966492" cy="8383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𝑖𝐿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DB46FE1-A7AA-4476-89EE-2DED5D42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582" y="668972"/>
                <a:ext cx="5966492" cy="838340"/>
              </a:xfrm>
              <a:prstGeom prst="rect">
                <a:avLst/>
              </a:prstGeom>
              <a:blipFill rotWithShape="0">
                <a:blip r:embed="rId8"/>
                <a:stretch>
                  <a:fillRect l="-18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xmlns="" id="{152026D3-EF7C-4E58-A55D-B13A664D6872}"/>
                  </a:ext>
                </a:extLst>
              </p:cNvPr>
              <p:cNvSpPr txBox="1"/>
              <p:nvPr/>
            </p:nvSpPr>
            <p:spPr bwMode="auto">
              <a:xfrm>
                <a:off x="5918855" y="643660"/>
                <a:ext cx="3078368" cy="738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zh-CN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2026D3-EF7C-4E58-A55D-B13A664D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855" y="643660"/>
                <a:ext cx="3078368" cy="738127"/>
              </a:xfrm>
              <a:prstGeom prst="rect">
                <a:avLst/>
              </a:prstGeom>
              <a:blipFill rotWithShape="0">
                <a:blip r:embed="rId9"/>
                <a:stretch>
                  <a:fillRect l="-4158" b="-3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xmlns="" id="{0EC69615-63BE-4834-8CC1-C02BC53A575A}"/>
                  </a:ext>
                </a:extLst>
              </p:cNvPr>
              <p:cNvSpPr txBox="1"/>
              <p:nvPr/>
            </p:nvSpPr>
            <p:spPr bwMode="auto">
              <a:xfrm>
                <a:off x="331582" y="1485643"/>
                <a:ext cx="3354213" cy="920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zh-CN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C69615-63BE-4834-8CC1-C02BC53A5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582" y="1485643"/>
                <a:ext cx="3354213" cy="920494"/>
              </a:xfrm>
              <a:prstGeom prst="rect">
                <a:avLst/>
              </a:prstGeom>
              <a:blipFill rotWithShape="0">
                <a:blip r:embed="rId10"/>
                <a:stretch>
                  <a:fillRect l="-3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xmlns="" id="{749B0A68-9C8C-4130-8746-616C3C7DDC8F}"/>
                  </a:ext>
                </a:extLst>
              </p:cNvPr>
              <p:cNvSpPr txBox="1"/>
              <p:nvPr/>
            </p:nvSpPr>
            <p:spPr bwMode="auto">
              <a:xfrm>
                <a:off x="3354157" y="1507312"/>
                <a:ext cx="2494835" cy="8478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9B0A68-9C8C-4130-8746-616C3C7D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4157" y="1507312"/>
                <a:ext cx="2494835" cy="84789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448159" y="5224964"/>
            <a:ext cx="562927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把粒子限制在三维箱体中，加上周期性边界条件的归一化方法，称为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箱归一化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1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8477" y="4535489"/>
                <a:ext cx="7744014" cy="2005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乘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以时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间因子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𝐸𝑡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就是自由粒子的波函数。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在它所描写的态中，粒子的动量有确定值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，此确定值就是动量算符在这个态中的本征值。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7" y="4535489"/>
                <a:ext cx="7744014" cy="2005934"/>
              </a:xfrm>
              <a:prstGeom prst="rect">
                <a:avLst/>
              </a:prstGeom>
              <a:blipFill rotWithShape="0">
                <a:blip r:embed="rId2"/>
                <a:stretch>
                  <a:fillRect l="-1260" r="-315" b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9987" y="647437"/>
                <a:ext cx="8410555" cy="3888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800"/>
                  </a:lnSpc>
                  <a:spcBef>
                    <a:spcPct val="5000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，可以看出，相邻两本征值的间隔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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p = 2</a:t>
                </a:r>
                <a:r>
                  <a:rPr lang="en-US" altLang="zh-CN" sz="2600" baseline="-25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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MT Extra" panose="05050102010205020202" pitchFamily="18" charset="2"/>
                  </a:rPr>
                  <a:t>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/ L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成反比。当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选的足够大时，本征值间隔可任意小，当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L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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时，本征值变为连续谱。</a:t>
                </a:r>
              </a:p>
              <a:p>
                <a:pPr>
                  <a:lnSpc>
                    <a:spcPts val="4800"/>
                  </a:lnSpc>
                  <a:spcBef>
                    <a:spcPct val="5000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）只有分立谱才能归一化为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，连续谱归一化为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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函数。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7" y="647437"/>
                <a:ext cx="8410555" cy="3888052"/>
              </a:xfrm>
              <a:prstGeom prst="rect">
                <a:avLst/>
              </a:prstGeom>
              <a:blipFill rotWithShape="0">
                <a:blip r:embed="rId3"/>
                <a:stretch>
                  <a:fillRect l="-1304" r="-580" b="-3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61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261" y="665660"/>
            <a:ext cx="2529860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、角动量算符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66774" y="1357278"/>
                <a:ext cx="7172325" cy="2569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经典角动量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角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动量算符</a:t>
                </a:r>
                <a:r>
                  <a:rPr lang="zh-CN" altLang="en-US" sz="2800" b="1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1357278"/>
                <a:ext cx="7172325" cy="2569037"/>
              </a:xfrm>
              <a:prstGeom prst="rect">
                <a:avLst/>
              </a:prstGeom>
              <a:blipFill rotWithShape="0">
                <a:blip r:embed="rId3"/>
                <a:stretch>
                  <a:fillRect l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6332" y="3460715"/>
                <a:ext cx="8924926" cy="2890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altLang="zh-CN" sz="28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800" b="1" dirty="0" smtClean="0"/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𝒋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3460715"/>
                <a:ext cx="8924926" cy="2890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9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211718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、角动量算符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6">
            <a:extLst>
              <a:ext uri="{FF2B5EF4-FFF2-40B4-BE49-F238E27FC236}">
                <a16:creationId xmlns:a16="http://schemas.microsoft.com/office/drawing/2014/main" xmlns="" id="{7AA6910F-FF56-4280-AB1A-E92C9D75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26164"/>
              </p:ext>
            </p:extLst>
          </p:nvPr>
        </p:nvGraphicFramePr>
        <p:xfrm>
          <a:off x="3555107" y="702990"/>
          <a:ext cx="5184631" cy="27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" name="Equation" r:id="rId3" imgW="1993680" imgH="1269720" progId="Equation.DSMT4">
                  <p:embed/>
                </p:oleObj>
              </mc:Choice>
              <mc:Fallback>
                <p:oleObj name="Equation" r:id="rId3" imgW="199368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5107" y="702990"/>
                        <a:ext cx="5184631" cy="2742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36332" y="1579941"/>
            <a:ext cx="305724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角动量算符各分量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对象 8">
            <a:extLst>
              <a:ext uri="{FF2B5EF4-FFF2-40B4-BE49-F238E27FC236}">
                <a16:creationId xmlns:a16="http://schemas.microsoft.com/office/drawing/2014/main" xmlns="" id="{9D350912-60BC-4523-A7E4-2AEA82666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6160"/>
              </p:ext>
            </p:extLst>
          </p:nvPr>
        </p:nvGraphicFramePr>
        <p:xfrm>
          <a:off x="725788" y="4477748"/>
          <a:ext cx="7941282" cy="163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Equation" r:id="rId5" imgW="3314520" imgH="711000" progId="Equation.DSMT4">
                  <p:embed/>
                </p:oleObj>
              </mc:Choice>
              <mc:Fallback>
                <p:oleObj name="Equation" r:id="rId5" imgW="3314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788" y="4477748"/>
                        <a:ext cx="7941282" cy="163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6332" y="3445981"/>
            <a:ext cx="3251211" cy="573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、角动量平方算符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4849</TotalTime>
  <Words>1407</Words>
  <Application>Microsoft Office PowerPoint</Application>
  <PresentationFormat>On-screen Show (4:3)</PresentationFormat>
  <Paragraphs>190</Paragraphs>
  <Slides>33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黑体</vt:lpstr>
      <vt:lpstr>宋体</vt:lpstr>
      <vt:lpstr>Arial</vt:lpstr>
      <vt:lpstr>Calibri</vt:lpstr>
      <vt:lpstr>Calibri Light</vt:lpstr>
      <vt:lpstr>Cambria Math</vt:lpstr>
      <vt:lpstr>MT Extra</vt:lpstr>
      <vt:lpstr>Symbol</vt:lpstr>
      <vt:lpstr>Times New Roman</vt:lpstr>
      <vt:lpstr>Verdana</vt:lpstr>
      <vt:lpstr>Office Theme</vt:lpstr>
      <vt:lpstr>Equation</vt:lpstr>
      <vt:lpstr>公式</vt:lpstr>
      <vt:lpstr>Equation.DSMT4</vt:lpstr>
      <vt:lpstr>PowerPoint Presentation</vt:lpstr>
      <vt:lpstr>一、动量算符</vt:lpstr>
      <vt:lpstr>一、动量算符</vt:lpstr>
      <vt:lpstr>一、动量算符</vt:lpstr>
      <vt:lpstr>一、动量算符</vt:lpstr>
      <vt:lpstr>一、动量算符</vt:lpstr>
      <vt:lpstr>PowerPoint Presentation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二、角动量算符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955</cp:revision>
  <cp:lastPrinted>2023-09-27T02:57:00Z</cp:lastPrinted>
  <dcterms:created xsi:type="dcterms:W3CDTF">2023-05-07T08:38:35Z</dcterms:created>
  <dcterms:modified xsi:type="dcterms:W3CDTF">2025-03-21T02:13:03Z</dcterms:modified>
</cp:coreProperties>
</file>