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77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3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3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88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40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42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87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0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012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9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67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966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42F3B-10B4-4B15-BE56-35C6FFA813FC}" type="datetimeFigureOut">
              <a:rPr lang="zh-CN" altLang="en-US" smtClean="0"/>
              <a:t>2020/6/11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59732-C588-41C7-9B18-ED978FC37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67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2889" y="133165"/>
            <a:ext cx="9144000" cy="581618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统计物理小结</a:t>
            </a:r>
            <a:endParaRPr lang="zh-CN" altLang="en-US" sz="28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2889" y="1502020"/>
            <a:ext cx="78477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zh-CN" sz="24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1</a:t>
            </a:r>
            <a:r>
              <a:rPr lang="zh-CN" altLang="en-US" sz="24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、</a:t>
            </a:r>
            <a:r>
              <a:rPr lang="zh-CN" altLang="en-US" sz="24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粒子分类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</a:rPr>
              <a:t/>
            </a:r>
            <a:b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</a:rPr>
            </a:br>
            <a:endParaRPr lang="zh-CN" altLang="en-US" sz="2400" b="1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</a:rPr>
              <a:t>   经典粒子    经典玻尔兹曼</a:t>
            </a:r>
            <a:r>
              <a:rPr lang="zh-CN" altLang="en-US" sz="24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统计   特点</a:t>
            </a:r>
            <a:endParaRPr lang="zh-CN" altLang="en-US" sz="2400" b="1" dirty="0">
              <a:solidFill>
                <a:srgbClr val="002060"/>
              </a:solidFill>
              <a:latin typeface="Verdana" panose="020B060403050404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</a:rPr>
              <a:t/>
            </a:r>
            <a:b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</a:rPr>
            </a:b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</a:rPr>
              <a:t>   量子粒子       费米子</a:t>
            </a:r>
            <a:r>
              <a:rPr lang="en-US" altLang="zh-CN" sz="2400" b="1" dirty="0">
                <a:solidFill>
                  <a:srgbClr val="002060"/>
                </a:solidFill>
              </a:rPr>
              <a:t>——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</a:rPr>
              <a:t>费米狄拉克</a:t>
            </a:r>
            <a:r>
              <a:rPr lang="zh-CN" altLang="en-US" sz="24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统计     特点</a:t>
            </a: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</a:rPr>
              <a:t/>
            </a:r>
            <a:b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</a:rPr>
            </a:br>
            <a:r>
              <a:rPr lang="zh-CN" altLang="en-US" sz="2400" b="1" dirty="0">
                <a:solidFill>
                  <a:srgbClr val="002060"/>
                </a:solidFill>
                <a:latin typeface="Verdana" panose="020B0604030504040204" pitchFamily="34" charset="0"/>
              </a:rPr>
              <a:t>                     </a:t>
            </a:r>
            <a:r>
              <a:rPr lang="zh-CN" altLang="en-US" sz="2400" b="1" dirty="0">
                <a:latin typeface="Verdana" panose="020B0604030504040204" pitchFamily="34" charset="0"/>
              </a:rPr>
              <a:t>玻色子</a:t>
            </a:r>
            <a:r>
              <a:rPr lang="en-US" altLang="zh-CN" sz="2400" b="1" dirty="0"/>
              <a:t>——</a:t>
            </a:r>
            <a:r>
              <a:rPr lang="zh-CN" altLang="en-US" sz="2400" b="1" dirty="0">
                <a:latin typeface="Verdana" panose="020B0604030504040204" pitchFamily="34" charset="0"/>
              </a:rPr>
              <a:t>玻色爱因斯坦</a:t>
            </a:r>
            <a:r>
              <a:rPr lang="zh-CN" altLang="en-US" sz="2400" b="1" dirty="0" smtClean="0">
                <a:latin typeface="Verdana" panose="020B0604030504040204" pitchFamily="34" charset="0"/>
              </a:rPr>
              <a:t>统计    特点</a:t>
            </a:r>
            <a:endParaRPr lang="zh-CN" altLang="en-US" sz="2400" b="1" dirty="0">
              <a:latin typeface="Verdana" panose="020B0604030504040204" pitchFamily="34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0" y="556245"/>
            <a:ext cx="4580878" cy="784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400" b="1" kern="0" dirty="0" smtClean="0">
                <a:solidFill>
                  <a:srgbClr val="002060"/>
                </a:solidFill>
              </a:rPr>
              <a:t>第六章 近独立粒子最概然分布 </a:t>
            </a:r>
          </a:p>
        </p:txBody>
      </p:sp>
      <p:sp>
        <p:nvSpPr>
          <p:cNvPr id="6" name="AutoShape 7"/>
          <p:cNvSpPr>
            <a:spLocks/>
          </p:cNvSpPr>
          <p:nvPr/>
        </p:nvSpPr>
        <p:spPr bwMode="auto">
          <a:xfrm>
            <a:off x="363244" y="2343705"/>
            <a:ext cx="457200" cy="1111404"/>
          </a:xfrm>
          <a:prstGeom prst="leftBrace">
            <a:avLst>
              <a:gd name="adj1" fmla="val 19444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7" name="AutoShape 7"/>
          <p:cNvSpPr>
            <a:spLocks/>
          </p:cNvSpPr>
          <p:nvPr/>
        </p:nvSpPr>
        <p:spPr bwMode="auto">
          <a:xfrm>
            <a:off x="2331867" y="3035614"/>
            <a:ext cx="375822" cy="749232"/>
          </a:xfrm>
          <a:prstGeom prst="leftBrace">
            <a:avLst>
              <a:gd name="adj1" fmla="val 19444"/>
              <a:gd name="adj2" fmla="val 50000"/>
            </a:avLst>
          </a:prstGeom>
          <a:noFill/>
          <a:ln w="3810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8" name="矩形 7"/>
          <p:cNvSpPr/>
          <p:nvPr/>
        </p:nvSpPr>
        <p:spPr>
          <a:xfrm>
            <a:off x="147022" y="4412917"/>
            <a:ext cx="4299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2</a:t>
            </a:r>
            <a:r>
              <a:rPr lang="zh-CN" altLang="en-US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、分子相空间，相体积元，相格数计算</a:t>
            </a:r>
            <a:endParaRPr lang="zh-CN" altLang="en-US" b="1" dirty="0">
              <a:solidFill>
                <a:srgbClr val="002060"/>
              </a:solidFill>
              <a:latin typeface="Verdana" panose="020B0604030504040204" pitchFamily="34" charset="0"/>
            </a:endParaRPr>
          </a:p>
        </p:txBody>
      </p:sp>
      <p:graphicFrame>
        <p:nvGraphicFramePr>
          <p:cNvPr id="9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89426"/>
              </p:ext>
            </p:extLst>
          </p:nvPr>
        </p:nvGraphicFramePr>
        <p:xfrm>
          <a:off x="4778405" y="4092790"/>
          <a:ext cx="129540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公式" r:id="rId3" imgW="609336" imgH="406224" progId="Equation.3">
                  <p:embed/>
                </p:oleObj>
              </mc:Choice>
              <mc:Fallback>
                <p:oleObj name="公式" r:id="rId3" imgW="609336" imgH="406224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8405" y="4092790"/>
                        <a:ext cx="1295400" cy="869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82079" y="5322259"/>
            <a:ext cx="841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3</a:t>
            </a:r>
            <a:r>
              <a:rPr lang="zh-CN" altLang="en-US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、微观态，宏观态，等概率原理，热力学几率   最概然分布  代表平衡态的分布</a:t>
            </a:r>
            <a:endParaRPr lang="zh-CN" altLang="en-US" b="1" dirty="0">
              <a:solidFill>
                <a:srgbClr val="00206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683568"/>
            <a:ext cx="1951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 smtClean="0">
                <a:latin typeface="Verdana" panose="020B0604030504040204" pitchFamily="34" charset="0"/>
              </a:rPr>
              <a:t>4</a:t>
            </a:r>
            <a:r>
              <a:rPr lang="zh-CN" altLang="en-US" sz="2400" b="1" dirty="0" smtClean="0">
                <a:latin typeface="Verdana" panose="020B0604030504040204" pitchFamily="34" charset="0"/>
              </a:rPr>
              <a:t>、三种分布</a:t>
            </a:r>
            <a:endParaRPr lang="zh-CN" altLang="en-US" sz="2400" b="1" dirty="0">
              <a:latin typeface="Verdana" panose="020B0604030504040204" pitchFamily="34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976998"/>
              </p:ext>
            </p:extLst>
          </p:nvPr>
        </p:nvGraphicFramePr>
        <p:xfrm>
          <a:off x="1110194" y="2888351"/>
          <a:ext cx="2399190" cy="10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公式" r:id="rId3" imgW="914400" imgH="393700" progId="Equation.3">
                  <p:embed/>
                </p:oleObj>
              </mc:Choice>
              <mc:Fallback>
                <p:oleObj name="公式" r:id="rId3" imgW="914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194" y="2888351"/>
                        <a:ext cx="2399190" cy="10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"/>
          <p:cNvGrpSpPr>
            <a:grpSpLocks/>
          </p:cNvGrpSpPr>
          <p:nvPr/>
        </p:nvGrpSpPr>
        <p:grpSpPr bwMode="auto">
          <a:xfrm>
            <a:off x="3888420" y="2809433"/>
            <a:ext cx="3338004" cy="1296140"/>
            <a:chOff x="1536" y="1728"/>
            <a:chExt cx="2959" cy="1344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312" y="1824"/>
              <a:ext cx="11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cs typeface="Times New Roman" panose="02020603050405020304" pitchFamily="18" charset="0"/>
                </a:rPr>
                <a:t>为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M—B</a:t>
              </a:r>
              <a:r>
                <a:rPr lang="zh-CN" altLang="en-US" sz="2400" b="1" dirty="0">
                  <a:cs typeface="Times New Roman" panose="02020603050405020304" pitchFamily="18" charset="0"/>
                </a:rPr>
                <a:t>分布</a:t>
              </a:r>
              <a:endParaRPr lang="zh-CN" altLang="en-US" sz="2400" b="1" dirty="0"/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312" y="2256"/>
              <a:ext cx="11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cs typeface="Times New Roman" panose="02020603050405020304" pitchFamily="18" charset="0"/>
                </a:rPr>
                <a:t>为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B—E</a:t>
              </a:r>
              <a:r>
                <a:rPr lang="zh-CN" altLang="en-US" sz="2400" b="1" dirty="0">
                  <a:cs typeface="Times New Roman" panose="02020603050405020304" pitchFamily="18" charset="0"/>
                </a:rPr>
                <a:t>分布</a:t>
              </a:r>
              <a:endParaRPr lang="zh-CN" altLang="en-US" sz="1800" b="1" dirty="0"/>
            </a:p>
          </p:txBody>
        </p:sp>
        <p:sp>
          <p:nvSpPr>
            <p:cNvPr id="9" name="Rectangle 10"/>
            <p:cNvSpPr>
              <a:spLocks noChangeArrowheads="1"/>
            </p:cNvSpPr>
            <p:nvPr/>
          </p:nvSpPr>
          <p:spPr bwMode="auto">
            <a:xfrm>
              <a:off x="3312" y="2736"/>
              <a:ext cx="11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cs typeface="Times New Roman" panose="02020603050405020304" pitchFamily="18" charset="0"/>
                </a:rPr>
                <a:t>为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F—D</a:t>
              </a:r>
              <a:r>
                <a:rPr lang="zh-CN" altLang="en-US" sz="2400" b="1" dirty="0">
                  <a:cs typeface="Times New Roman" panose="02020603050405020304" pitchFamily="18" charset="0"/>
                </a:rPr>
                <a:t>分布</a:t>
              </a:r>
              <a:endParaRPr lang="zh-CN" altLang="en-US" sz="1800" b="1" dirty="0"/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1536" y="1728"/>
              <a:ext cx="1200" cy="1344"/>
              <a:chOff x="1872" y="1440"/>
              <a:chExt cx="1200" cy="1344"/>
            </a:xfrm>
          </p:grpSpPr>
          <p:graphicFrame>
            <p:nvGraphicFramePr>
              <p:cNvPr id="11" name="Object 12"/>
              <p:cNvGraphicFramePr>
                <a:graphicFrameLocks noChangeAspect="1"/>
              </p:cNvGraphicFramePr>
              <p:nvPr/>
            </p:nvGraphicFramePr>
            <p:xfrm>
              <a:off x="2208" y="1488"/>
              <a:ext cx="768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1" name="公式" r:id="rId5" imgW="368140" imgH="177723" progId="Equation.3">
                      <p:embed/>
                    </p:oleObj>
                  </mc:Choice>
                  <mc:Fallback>
                    <p:oleObj name="公式" r:id="rId5" imgW="368140" imgH="17772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1488"/>
                            <a:ext cx="768" cy="3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3"/>
              <p:cNvGraphicFramePr>
                <a:graphicFrameLocks noChangeAspect="1"/>
              </p:cNvGraphicFramePr>
              <p:nvPr/>
            </p:nvGraphicFramePr>
            <p:xfrm>
              <a:off x="2208" y="1920"/>
              <a:ext cx="864" cy="35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2" name="公式" r:id="rId7" imgW="431425" imgH="177646" progId="Equation.3">
                      <p:embed/>
                    </p:oleObj>
                  </mc:Choice>
                  <mc:Fallback>
                    <p:oleObj name="公式" r:id="rId7" imgW="431425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1920"/>
                            <a:ext cx="864" cy="35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4"/>
              <p:cNvGraphicFramePr>
                <a:graphicFrameLocks noChangeAspect="1"/>
              </p:cNvGraphicFramePr>
              <p:nvPr/>
            </p:nvGraphicFramePr>
            <p:xfrm>
              <a:off x="2208" y="2352"/>
              <a:ext cx="768" cy="3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93" name="公式" r:id="rId9" imgW="342603" imgH="177646" progId="Equation.3">
                      <p:embed/>
                    </p:oleObj>
                  </mc:Choice>
                  <mc:Fallback>
                    <p:oleObj name="公式" r:id="rId9" imgW="342603" imgH="177646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352"/>
                            <a:ext cx="768" cy="3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AutoShape 15"/>
              <p:cNvSpPr>
                <a:spLocks/>
              </p:cNvSpPr>
              <p:nvPr/>
            </p:nvSpPr>
            <p:spPr bwMode="auto">
              <a:xfrm>
                <a:off x="1872" y="1440"/>
                <a:ext cx="240" cy="1344"/>
              </a:xfrm>
              <a:prstGeom prst="leftBrace">
                <a:avLst>
                  <a:gd name="adj1" fmla="val 46667"/>
                  <a:gd name="adj2" fmla="val 50000"/>
                </a:avLst>
              </a:prstGeom>
              <a:noFill/>
              <a:ln w="4445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</p:grpSp>
      </p:grp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85800" y="1272795"/>
            <a:ext cx="53332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 smtClean="0">
                <a:latin typeface="Verdana" panose="020B0604030504040204" pitchFamily="34" charset="0"/>
              </a:rPr>
              <a:t>步骤：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①</a:t>
            </a:r>
            <a:r>
              <a:rPr lang="zh-CN" altLang="en-US" sz="2400" b="1" dirty="0">
                <a:latin typeface="Verdana" panose="020B0604030504040204" pitchFamily="34" charset="0"/>
              </a:rPr>
              <a:t>写出三种分布的热力学</a:t>
            </a:r>
            <a:r>
              <a:rPr lang="zh-CN" altLang="en-US" sz="2400" b="1" dirty="0" smtClean="0">
                <a:latin typeface="Verdana" panose="020B0604030504040204" pitchFamily="34" charset="0"/>
              </a:rPr>
              <a:t>几率   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②变分发求极大值</a:t>
            </a:r>
            <a:endParaRPr lang="zh-CN" altLang="en-US" sz="2400" b="1" dirty="0">
              <a:latin typeface="Verdana" panose="020B0604030504040204" pitchFamily="34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85799" y="4796945"/>
            <a:ext cx="88665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2400" b="1" dirty="0" smtClean="0">
                <a:latin typeface="Verdana" panose="020B0604030504040204" pitchFamily="34" charset="0"/>
              </a:rPr>
              <a:t>要求：掌握上式意义，适用范围，式中每一符号所表达的意义</a:t>
            </a:r>
            <a:endParaRPr lang="zh-CN" altLang="en-US" sz="2400" b="1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7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3812959" cy="586496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 smtClean="0">
                <a:solidFill>
                  <a:schemeClr val="tx1"/>
                </a:solidFill>
              </a:rPr>
              <a:t>第七章 玻耳兹曼统计</a:t>
            </a:r>
            <a:r>
              <a:rPr lang="zh-CN" altLang="en-US" sz="2800" b="1" dirty="0" smtClean="0"/>
              <a:t> </a:t>
            </a:r>
          </a:p>
        </p:txBody>
      </p:sp>
      <p:sp>
        <p:nvSpPr>
          <p:cNvPr id="5" name="Rectangle 65"/>
          <p:cNvSpPr>
            <a:spLocks noChangeArrowheads="1"/>
          </p:cNvSpPr>
          <p:nvPr/>
        </p:nvSpPr>
        <p:spPr bwMode="auto">
          <a:xfrm>
            <a:off x="167196" y="1236955"/>
            <a:ext cx="36086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1.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热力学</a:t>
            </a: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量的统计表达式</a:t>
            </a:r>
          </a:p>
        </p:txBody>
      </p:sp>
      <p:graphicFrame>
        <p:nvGraphicFramePr>
          <p:cNvPr id="6" name="Object 1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583573"/>
              </p:ext>
            </p:extLst>
          </p:nvPr>
        </p:nvGraphicFramePr>
        <p:xfrm>
          <a:off x="844025" y="1937443"/>
          <a:ext cx="3071027" cy="71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3" imgW="1916868" imgH="444307" progId="Equation.3">
                  <p:embed/>
                </p:oleObj>
              </mc:Choice>
              <mc:Fallback>
                <p:oleObj name="公式" r:id="rId3" imgW="1916868" imgH="444307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025" y="1937443"/>
                        <a:ext cx="3071027" cy="71799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321541"/>
              </p:ext>
            </p:extLst>
          </p:nvPr>
        </p:nvGraphicFramePr>
        <p:xfrm>
          <a:off x="4932286" y="1698620"/>
          <a:ext cx="21336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5" imgW="901309" imgH="431613" progId="Equation.3">
                  <p:embed/>
                </p:oleObj>
              </mc:Choice>
              <mc:Fallback>
                <p:oleObj name="公式" r:id="rId5" imgW="901309" imgH="431613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286" y="1698620"/>
                        <a:ext cx="2133600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54603"/>
              </p:ext>
            </p:extLst>
          </p:nvPr>
        </p:nvGraphicFramePr>
        <p:xfrm>
          <a:off x="958789" y="2995147"/>
          <a:ext cx="234156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7" imgW="1091880" imgH="342720" progId="Equation.3">
                  <p:embed/>
                </p:oleObj>
              </mc:Choice>
              <mc:Fallback>
                <p:oleObj name="公式" r:id="rId7" imgW="10918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8789" y="2995147"/>
                        <a:ext cx="2341563" cy="736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28747"/>
              </p:ext>
            </p:extLst>
          </p:nvPr>
        </p:nvGraphicFramePr>
        <p:xfrm>
          <a:off x="2848252" y="4972357"/>
          <a:ext cx="2133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公式" r:id="rId9" imgW="660113" imgH="177723" progId="Equation.3">
                  <p:embed/>
                </p:oleObj>
              </mc:Choice>
              <mc:Fallback>
                <p:oleObj name="公式" r:id="rId9" imgW="660113" imgH="177723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252" y="4972357"/>
                        <a:ext cx="21336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6"/>
          <p:cNvSpPr txBox="1">
            <a:spLocks noChangeArrowheads="1"/>
          </p:cNvSpPr>
          <p:nvPr/>
        </p:nvSpPr>
        <p:spPr bwMode="auto">
          <a:xfrm>
            <a:off x="638452" y="5088726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 smtClean="0">
                <a:latin typeface="Verdana" panose="020B0604030504040204" pitchFamily="34" charset="0"/>
              </a:rPr>
              <a:t>玻耳兹曼关系</a:t>
            </a:r>
            <a:endParaRPr lang="zh-CN" altLang="en-US" sz="2400" b="1" dirty="0">
              <a:latin typeface="Verdana" panose="020B0604030504040204" pitchFamily="34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12374" y="5176594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2060"/>
                </a:solidFill>
                <a:latin typeface="Verdana" panose="020B0604030504040204" pitchFamily="34" charset="0"/>
              </a:rPr>
              <a:t>熵的物理意义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359209"/>
              </p:ext>
            </p:extLst>
          </p:nvPr>
        </p:nvGraphicFramePr>
        <p:xfrm>
          <a:off x="844025" y="3716776"/>
          <a:ext cx="6688137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公式" r:id="rId11" imgW="2819160" imgH="393480" progId="Equation.3">
                  <p:embed/>
                </p:oleObj>
              </mc:Choice>
              <mc:Fallback>
                <p:oleObj name="公式" r:id="rId11" imgW="2819160" imgH="39348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025" y="3716776"/>
                        <a:ext cx="6688137" cy="830263"/>
                      </a:xfrm>
                      <a:prstGeom prst="rect">
                        <a:avLst/>
                      </a:prstGeom>
                      <a:gradFill flip="none" rotWithShape="1">
                        <a:gsLst>
                          <a:gs pos="0">
                            <a:schemeClr val="accent4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4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4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4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  <a:tileRect/>
                      </a:gradFill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222224" y="4131907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配分函数计算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0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5"/>
          <p:cNvSpPr>
            <a:spLocks noChangeArrowheads="1"/>
          </p:cNvSpPr>
          <p:nvPr/>
        </p:nvSpPr>
        <p:spPr bwMode="auto">
          <a:xfrm>
            <a:off x="235776" y="425425"/>
            <a:ext cx="29899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2.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玻尔兹曼简单应用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0234" y="1336114"/>
            <a:ext cx="10376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导出状态方程，    导出麦克斯韦速度分布律，能量均分定理，理想气体内能和热容量，固体比热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7" name="Rectangle 65"/>
          <p:cNvSpPr>
            <a:spLocks noChangeArrowheads="1"/>
          </p:cNvSpPr>
          <p:nvPr/>
        </p:nvSpPr>
        <p:spPr bwMode="auto">
          <a:xfrm>
            <a:off x="235776" y="2749525"/>
            <a:ext cx="2561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第八章  量子统计</a:t>
            </a:r>
            <a:endParaRPr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5776" y="3798713"/>
            <a:ext cx="10376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光子气体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70234" y="4842792"/>
            <a:ext cx="10376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002060"/>
                </a:solidFill>
              </a:rPr>
              <a:t>自由电子气，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03533" y="3793604"/>
            <a:ext cx="4698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 smtClean="0">
                <a:latin typeface="Verdana" panose="020B0604030504040204" pitchFamily="34" charset="0"/>
              </a:rPr>
              <a:t>频率                  在之间所有的光子能量为 </a:t>
            </a:r>
            <a:endParaRPr lang="zh-CN" altLang="en-US" b="1" dirty="0">
              <a:latin typeface="Verdana" panose="020B0604030504040204" pitchFamily="34" charset="0"/>
            </a:endParaRPr>
          </a:p>
        </p:txBody>
      </p:sp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462344"/>
              </p:ext>
            </p:extLst>
          </p:nvPr>
        </p:nvGraphicFramePr>
        <p:xfrm>
          <a:off x="7308850" y="3420738"/>
          <a:ext cx="246856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公式" r:id="rId3" imgW="1143000" imgH="558800" progId="Equation.3">
                  <p:embed/>
                </p:oleObj>
              </mc:Choice>
              <mc:Fallback>
                <p:oleObj name="公式" r:id="rId3" imgW="1143000" imgH="558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420738"/>
                        <a:ext cx="2468563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39111"/>
              </p:ext>
            </p:extLst>
          </p:nvPr>
        </p:nvGraphicFramePr>
        <p:xfrm>
          <a:off x="2859818" y="3793605"/>
          <a:ext cx="1247521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公式" r:id="rId5" imgW="672808" imgH="203112" progId="Equation.3">
                  <p:embed/>
                </p:oleObj>
              </mc:Choice>
              <mc:Fallback>
                <p:oleObj name="公式" r:id="rId5" imgW="67280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9818" y="3793605"/>
                        <a:ext cx="1247521" cy="3693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10464752" y="3844879"/>
            <a:ext cx="1346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Verdana" panose="020B0604030504040204" pitchFamily="34" charset="0"/>
              </a:rPr>
              <a:t>普朗克公式</a:t>
            </a:r>
            <a:endParaRPr lang="zh-CN" altLang="en-US" b="1" dirty="0">
              <a:latin typeface="Verdana" panose="020B0604030504040204" pitchFamily="34" charset="0"/>
            </a:endParaRPr>
          </a:p>
        </p:txBody>
      </p:sp>
      <p:grpSp>
        <p:nvGrpSpPr>
          <p:cNvPr id="14" name="Group 28"/>
          <p:cNvGrpSpPr>
            <a:grpSpLocks/>
          </p:cNvGrpSpPr>
          <p:nvPr/>
        </p:nvGrpSpPr>
        <p:grpSpPr bwMode="auto">
          <a:xfrm>
            <a:off x="2841577" y="4842792"/>
            <a:ext cx="7623175" cy="1200150"/>
            <a:chOff x="384" y="1488"/>
            <a:chExt cx="4802" cy="756"/>
          </a:xfrm>
        </p:grpSpPr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384" y="1533"/>
              <a:ext cx="1419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Verdana" panose="020B0604030504040204" pitchFamily="34" charset="0"/>
                </a:rPr>
                <a:t> </a:t>
              </a:r>
              <a:r>
                <a:rPr lang="zh-CN" altLang="en-US" sz="2400" b="1" dirty="0">
                  <a:solidFill>
                    <a:srgbClr val="002060"/>
                  </a:solidFill>
                  <a:latin typeface="Verdana" panose="020B0604030504040204" pitchFamily="34" charset="0"/>
                </a:rPr>
                <a:t>对金属热容量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solidFill>
                    <a:srgbClr val="002060"/>
                  </a:solidFill>
                  <a:latin typeface="Verdana" panose="020B0604030504040204" pitchFamily="34" charset="0"/>
                </a:rPr>
                <a:t> 的贡献两部分 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208" y="1488"/>
              <a:ext cx="2978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Verdana" panose="020B0604030504040204" pitchFamily="34" charset="0"/>
                </a:rPr>
                <a:t> </a:t>
              </a:r>
              <a:r>
                <a:rPr lang="zh-CN" altLang="en-US" sz="2400" b="1" dirty="0">
                  <a:latin typeface="Verdana" panose="020B0604030504040204" pitchFamily="34" charset="0"/>
                </a:rPr>
                <a:t>一部分是晶格的热振动</a:t>
              </a:r>
              <a:br>
                <a:rPr lang="zh-CN" altLang="en-US" sz="2400" b="1" dirty="0">
                  <a:latin typeface="Verdana" panose="020B0604030504040204" pitchFamily="34" charset="0"/>
                </a:rPr>
              </a:br>
              <a:endParaRPr lang="zh-CN" altLang="en-US" sz="2400" b="1" dirty="0">
                <a:latin typeface="Verdana" panose="020B060403050404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b="1" dirty="0">
                  <a:latin typeface="Verdana" panose="020B0604030504040204" pitchFamily="34" charset="0"/>
                </a:rPr>
                <a:t> 一部分是自由电子的无规则运动 </a:t>
              </a:r>
            </a:p>
          </p:txBody>
        </p:sp>
        <p:sp>
          <p:nvSpPr>
            <p:cNvPr id="17" name="AutoShape 27"/>
            <p:cNvSpPr>
              <a:spLocks/>
            </p:cNvSpPr>
            <p:nvPr/>
          </p:nvSpPr>
          <p:spPr bwMode="auto">
            <a:xfrm>
              <a:off x="1920" y="1488"/>
              <a:ext cx="240" cy="672"/>
            </a:xfrm>
            <a:prstGeom prst="leftBrace">
              <a:avLst>
                <a:gd name="adj1" fmla="val 23333"/>
                <a:gd name="adj2" fmla="val 50000"/>
              </a:avLst>
            </a:prstGeom>
            <a:noFill/>
            <a:ln w="412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0195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2830926"/>
              </p:ext>
            </p:extLst>
          </p:nvPr>
        </p:nvGraphicFramePr>
        <p:xfrm>
          <a:off x="544093" y="2225917"/>
          <a:ext cx="382905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公式" r:id="rId3" imgW="1053643" imgH="317362" progId="Equation.3">
                  <p:embed/>
                </p:oleObj>
              </mc:Choice>
              <mc:Fallback>
                <p:oleObj name="公式" r:id="rId3" imgW="1053643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093" y="2225917"/>
                        <a:ext cx="382905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79"/>
          <p:cNvSpPr txBox="1">
            <a:spLocks noChangeArrowheads="1"/>
          </p:cNvSpPr>
          <p:nvPr/>
        </p:nvSpPr>
        <p:spPr bwMode="auto">
          <a:xfrm>
            <a:off x="4343400" y="2455918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latin typeface="Verdana" panose="020B0604030504040204" pitchFamily="34" charset="0"/>
              </a:rPr>
              <a:t>每一个量子态上平均电子数是</a:t>
            </a:r>
            <a:r>
              <a:rPr lang="en-US" altLang="zh-CN" sz="2000" b="1" dirty="0">
                <a:latin typeface="Verdana" panose="020B0604030504040204" pitchFamily="34" charset="0"/>
              </a:rPr>
              <a:t>1</a:t>
            </a:r>
          </a:p>
        </p:txBody>
      </p:sp>
      <p:sp>
        <p:nvSpPr>
          <p:cNvPr id="7" name="Text Box 80"/>
          <p:cNvSpPr txBox="1">
            <a:spLocks noChangeArrowheads="1"/>
          </p:cNvSpPr>
          <p:nvPr/>
        </p:nvSpPr>
        <p:spPr bwMode="auto">
          <a:xfrm>
            <a:off x="4396468" y="3196346"/>
            <a:ext cx="373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 dirty="0">
                <a:latin typeface="Verdana" panose="020B0604030504040204" pitchFamily="34" charset="0"/>
              </a:rPr>
              <a:t>每一个量子态上平均电子数是</a:t>
            </a:r>
            <a:r>
              <a:rPr lang="en-US" altLang="zh-CN" sz="2000" b="1" dirty="0">
                <a:latin typeface="Verdana" panose="020B0604030504040204" pitchFamily="34" charset="0"/>
              </a:rPr>
              <a:t>0</a:t>
            </a:r>
          </a:p>
        </p:txBody>
      </p:sp>
      <p:grpSp>
        <p:nvGrpSpPr>
          <p:cNvPr id="8" name="Group 78"/>
          <p:cNvGrpSpPr>
            <a:grpSpLocks/>
          </p:cNvGrpSpPr>
          <p:nvPr/>
        </p:nvGrpSpPr>
        <p:grpSpPr bwMode="auto">
          <a:xfrm>
            <a:off x="8752307" y="822960"/>
            <a:ext cx="3276600" cy="2971800"/>
            <a:chOff x="3322" y="1584"/>
            <a:chExt cx="2438" cy="2104"/>
          </a:xfrm>
        </p:grpSpPr>
        <p:grpSp>
          <p:nvGrpSpPr>
            <p:cNvPr id="9" name="Group 73"/>
            <p:cNvGrpSpPr>
              <a:grpSpLocks/>
            </p:cNvGrpSpPr>
            <p:nvPr/>
          </p:nvGrpSpPr>
          <p:grpSpPr bwMode="auto">
            <a:xfrm>
              <a:off x="3322" y="1584"/>
              <a:ext cx="2438" cy="1880"/>
              <a:chOff x="3216" y="1728"/>
              <a:chExt cx="2438" cy="1880"/>
            </a:xfrm>
          </p:grpSpPr>
          <p:sp>
            <p:nvSpPr>
              <p:cNvPr id="11" name="Line 42"/>
              <p:cNvSpPr>
                <a:spLocks noChangeShapeType="1"/>
              </p:cNvSpPr>
              <p:nvPr/>
            </p:nvSpPr>
            <p:spPr bwMode="auto">
              <a:xfrm>
                <a:off x="3656" y="3415"/>
                <a:ext cx="1801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Text Box 47"/>
              <p:cNvSpPr txBox="1">
                <a:spLocks noChangeArrowheads="1"/>
              </p:cNvSpPr>
              <p:nvPr/>
            </p:nvSpPr>
            <p:spPr bwMode="auto">
              <a:xfrm>
                <a:off x="3281" y="3284"/>
                <a:ext cx="542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66FF33"/>
                    </a:solidFill>
                    <a:latin typeface="Verdana" panose="020B0604030504040204" pitchFamily="34" charset="0"/>
                  </a:rPr>
                  <a:t>0</a:t>
                </a:r>
              </a:p>
            </p:txBody>
          </p:sp>
          <p:sp>
            <p:nvSpPr>
              <p:cNvPr id="13" name="Text Box 48"/>
              <p:cNvSpPr txBox="1">
                <a:spLocks noChangeArrowheads="1"/>
              </p:cNvSpPr>
              <p:nvPr/>
            </p:nvSpPr>
            <p:spPr bwMode="auto">
              <a:xfrm>
                <a:off x="3216" y="2373"/>
                <a:ext cx="543" cy="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solidFill>
                      <a:srgbClr val="66FF33"/>
                    </a:solidFill>
                    <a:latin typeface="Verdana" panose="020B0604030504040204" pitchFamily="34" charset="0"/>
                  </a:rPr>
                  <a:t>1</a:t>
                </a:r>
              </a:p>
            </p:txBody>
          </p:sp>
          <p:sp>
            <p:nvSpPr>
              <p:cNvPr id="14" name="Line 53"/>
              <p:cNvSpPr>
                <a:spLocks noChangeShapeType="1"/>
              </p:cNvSpPr>
              <p:nvPr/>
            </p:nvSpPr>
            <p:spPr bwMode="auto">
              <a:xfrm>
                <a:off x="3648" y="2592"/>
                <a:ext cx="1056" cy="0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" name="Line 54"/>
              <p:cNvSpPr>
                <a:spLocks noChangeShapeType="1"/>
              </p:cNvSpPr>
              <p:nvPr/>
            </p:nvSpPr>
            <p:spPr bwMode="auto">
              <a:xfrm flipV="1">
                <a:off x="3648" y="1824"/>
                <a:ext cx="0" cy="1584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Line 55"/>
              <p:cNvSpPr>
                <a:spLocks noChangeShapeType="1"/>
              </p:cNvSpPr>
              <p:nvPr/>
            </p:nvSpPr>
            <p:spPr bwMode="auto">
              <a:xfrm>
                <a:off x="4704" y="2592"/>
                <a:ext cx="0" cy="816"/>
              </a:xfrm>
              <a:prstGeom prst="line">
                <a:avLst/>
              </a:prstGeom>
              <a:noFill/>
              <a:ln w="38100">
                <a:solidFill>
                  <a:srgbClr val="FF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7" name="Object 68"/>
              <p:cNvGraphicFramePr>
                <a:graphicFrameLocks noChangeAspect="1"/>
              </p:cNvGraphicFramePr>
              <p:nvPr/>
            </p:nvGraphicFramePr>
            <p:xfrm>
              <a:off x="3744" y="1728"/>
              <a:ext cx="480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8" name="公式" r:id="rId5" imgW="342751" imgH="203112" progId="Equation.3">
                      <p:embed/>
                    </p:oleObj>
                  </mc:Choice>
                  <mc:Fallback>
                    <p:oleObj name="公式" r:id="rId5" imgW="342751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1728"/>
                            <a:ext cx="480" cy="2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Object 70"/>
              <p:cNvGraphicFramePr>
                <a:graphicFrameLocks noChangeAspect="1"/>
              </p:cNvGraphicFramePr>
              <p:nvPr/>
            </p:nvGraphicFramePr>
            <p:xfrm>
              <a:off x="5472" y="3312"/>
              <a:ext cx="18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59" name="公式" r:id="rId7" imgW="126835" imgH="139518" progId="Equation.3">
                      <p:embed/>
                    </p:oleObj>
                  </mc:Choice>
                  <mc:Fallback>
                    <p:oleObj name="公式" r:id="rId7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2" y="3312"/>
                            <a:ext cx="18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33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0" name="Object 76"/>
            <p:cNvGraphicFramePr>
              <a:graphicFrameLocks noChangeAspect="1"/>
            </p:cNvGraphicFramePr>
            <p:nvPr/>
          </p:nvGraphicFramePr>
          <p:xfrm>
            <a:off x="4512" y="3360"/>
            <a:ext cx="63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公式" r:id="rId9" imgW="457200" imgH="241300" progId="Equation.3">
                    <p:embed/>
                  </p:oleObj>
                </mc:Choice>
                <mc:Fallback>
                  <p:oleObj name="公式" r:id="rId9" imgW="4572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3360"/>
                          <a:ext cx="63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3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40"/>
          <p:cNvGrpSpPr>
            <a:grpSpLocks/>
          </p:cNvGrpSpPr>
          <p:nvPr/>
        </p:nvGrpSpPr>
        <p:grpSpPr bwMode="auto">
          <a:xfrm>
            <a:off x="588328" y="1258387"/>
            <a:ext cx="4265612" cy="609600"/>
            <a:chOff x="625" y="2736"/>
            <a:chExt cx="2577" cy="328"/>
          </a:xfrm>
        </p:grpSpPr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625" y="2784"/>
              <a:ext cx="2375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latin typeface="Verdana" panose="020B0604030504040204" pitchFamily="34" charset="0"/>
                </a:rPr>
                <a:t> </a:t>
              </a:r>
              <a:r>
                <a:rPr lang="zh-CN" altLang="en-US" sz="2400" b="1" dirty="0">
                  <a:latin typeface="Verdana" panose="020B0604030504040204" pitchFamily="34" charset="0"/>
                </a:rPr>
                <a:t>当</a:t>
              </a:r>
              <a:r>
                <a:rPr lang="en-US" altLang="zh-CN" sz="2400" b="1" dirty="0">
                  <a:latin typeface="Verdana" panose="020B0604030504040204" pitchFamily="34" charset="0"/>
                </a:rPr>
                <a:t>T</a:t>
              </a:r>
              <a:r>
                <a:rPr lang="zh-CN" altLang="en-US" sz="2400" b="1" dirty="0">
                  <a:latin typeface="Verdana" panose="020B0604030504040204" pitchFamily="34" charset="0"/>
                </a:rPr>
                <a:t>＝</a:t>
              </a:r>
              <a:r>
                <a:rPr lang="en-US" altLang="zh-CN" sz="2400" b="1" dirty="0">
                  <a:latin typeface="Verdana" panose="020B0604030504040204" pitchFamily="34" charset="0"/>
                </a:rPr>
                <a:t>0K</a:t>
              </a:r>
              <a:r>
                <a:rPr lang="zh-CN" altLang="en-US" sz="2400" b="1" dirty="0">
                  <a:latin typeface="Verdana" panose="020B0604030504040204" pitchFamily="34" charset="0"/>
                </a:rPr>
                <a:t>时，          时值 </a:t>
              </a:r>
            </a:p>
          </p:txBody>
        </p:sp>
        <p:graphicFrame>
          <p:nvGraphicFramePr>
            <p:cNvPr id="21" name="Object 35"/>
            <p:cNvGraphicFramePr>
              <a:graphicFrameLocks noChangeAspect="1"/>
            </p:cNvGraphicFramePr>
            <p:nvPr/>
          </p:nvGraphicFramePr>
          <p:xfrm>
            <a:off x="1842" y="2736"/>
            <a:ext cx="685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1" name="公式" r:id="rId11" imgW="520474" imgH="241195" progId="Equation.3">
                    <p:embed/>
                  </p:oleObj>
                </mc:Choice>
                <mc:Fallback>
                  <p:oleObj name="公式" r:id="rId11" imgW="520474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2736"/>
                          <a:ext cx="685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34"/>
            <p:cNvGraphicFramePr>
              <a:graphicFrameLocks noChangeAspect="1"/>
            </p:cNvGraphicFramePr>
            <p:nvPr/>
          </p:nvGraphicFramePr>
          <p:xfrm>
            <a:off x="2976" y="2784"/>
            <a:ext cx="22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2" name="公式" r:id="rId13" imgW="152268" imgH="164957" progId="Equation.3">
                    <p:embed/>
                  </p:oleObj>
                </mc:Choice>
                <mc:Fallback>
                  <p:oleObj name="公式" r:id="rId13" imgW="152268" imgH="16495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784"/>
                          <a:ext cx="22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矩形 22"/>
          <p:cNvSpPr/>
          <p:nvPr/>
        </p:nvSpPr>
        <p:spPr>
          <a:xfrm>
            <a:off x="688638" y="424083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 smtClean="0">
                <a:latin typeface="Verdana" panose="020B0604030504040204" pitchFamily="34" charset="0"/>
              </a:rPr>
              <a:t>绝对零度时，小于           的量子态均被电子填充，</a:t>
            </a:r>
          </a:p>
          <a:p>
            <a:pPr>
              <a:spcBef>
                <a:spcPct val="0"/>
              </a:spcBef>
            </a:pPr>
            <a:r>
              <a:rPr lang="zh-CN" altLang="en-US" b="1" dirty="0" smtClean="0">
                <a:latin typeface="Verdana" panose="020B0604030504040204" pitchFamily="34" charset="0"/>
              </a:rPr>
              <a:t>                </a:t>
            </a:r>
          </a:p>
          <a:p>
            <a:pPr>
              <a:spcBef>
                <a:spcPct val="0"/>
              </a:spcBef>
            </a:pPr>
            <a:r>
              <a:rPr lang="zh-CN" altLang="en-US" b="1" dirty="0" smtClean="0">
                <a:latin typeface="Verdana" panose="020B0604030504040204" pitchFamily="34" charset="0"/>
              </a:rPr>
              <a:t>                  高于           的量子态是空的。</a:t>
            </a:r>
            <a:br>
              <a:rPr lang="zh-CN" altLang="en-US" b="1" dirty="0" smtClean="0">
                <a:latin typeface="Verdana" panose="020B0604030504040204" pitchFamily="34" charset="0"/>
              </a:rPr>
            </a:br>
            <a:endParaRPr lang="zh-CN" altLang="en-US" b="1" dirty="0">
              <a:latin typeface="Verdana" panose="020B0604030504040204" pitchFamily="34" charset="0"/>
            </a:endParaRPr>
          </a:p>
        </p:txBody>
      </p:sp>
      <p:graphicFrame>
        <p:nvGraphicFramePr>
          <p:cNvPr id="24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3584864"/>
              </p:ext>
            </p:extLst>
          </p:nvPr>
        </p:nvGraphicFramePr>
        <p:xfrm>
          <a:off x="2602783" y="4240833"/>
          <a:ext cx="780943" cy="97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公式" r:id="rId15" imgW="190417" imgH="241195" progId="Equation.3">
                  <p:embed/>
                </p:oleObj>
              </mc:Choice>
              <mc:Fallback>
                <p:oleObj name="公式" r:id="rId15" imgW="19041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2783" y="4240833"/>
                        <a:ext cx="780943" cy="97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075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210</Words>
  <Application>Microsoft Office PowerPoint</Application>
  <PresentationFormat>宽屏</PresentationFormat>
  <Paragraphs>37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宋体</vt:lpstr>
      <vt:lpstr>Arial</vt:lpstr>
      <vt:lpstr>Calibri</vt:lpstr>
      <vt:lpstr>Calibri Light</vt:lpstr>
      <vt:lpstr>Times New Roman</vt:lpstr>
      <vt:lpstr>Verdana</vt:lpstr>
      <vt:lpstr>Office 主题</vt:lpstr>
      <vt:lpstr>公式</vt:lpstr>
      <vt:lpstr>Microsoft 公式 3.0</vt:lpstr>
      <vt:lpstr>统计物理小结</vt:lpstr>
      <vt:lpstr>PowerPoint 演示文稿</vt:lpstr>
      <vt:lpstr>第七章 玻耳兹曼统计 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统计物理小结</dc:title>
  <dc:creator>xyh</dc:creator>
  <cp:lastModifiedBy>xyh</cp:lastModifiedBy>
  <cp:revision>11</cp:revision>
  <dcterms:created xsi:type="dcterms:W3CDTF">2020-06-11T08:56:11Z</dcterms:created>
  <dcterms:modified xsi:type="dcterms:W3CDTF">2020-06-11T09:26:30Z</dcterms:modified>
</cp:coreProperties>
</file>