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332" r:id="rId3"/>
    <p:sldId id="396" r:id="rId4"/>
    <p:sldId id="399" r:id="rId5"/>
    <p:sldId id="400" r:id="rId6"/>
    <p:sldId id="261" r:id="rId7"/>
    <p:sldId id="260" r:id="rId8"/>
  </p:sldIdLst>
  <p:sldSz cx="9144000" cy="5143500" type="screen16x9"/>
  <p:notesSz cx="7103745" cy="10234295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33"/>
    <a:srgbClr val="666666"/>
    <a:srgbClr val="FF3399"/>
    <a:srgbClr val="005BAC"/>
    <a:srgbClr val="CCCCCC"/>
    <a:srgbClr val="464646"/>
    <a:srgbClr val="00D6B5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83673" autoAdjust="0"/>
  </p:normalViewPr>
  <p:slideViewPr>
    <p:cSldViewPr snapToGrid="0">
      <p:cViewPr varScale="1">
        <p:scale>
          <a:sx n="85" d="100"/>
          <a:sy n="85" d="100"/>
        </p:scale>
        <p:origin x="948" y="90"/>
      </p:cViewPr>
      <p:guideLst>
        <p:guide orient="horz" pos="1620"/>
        <p:guide pos="2880"/>
      </p:guideLst>
    </p:cSldViewPr>
  </p:slideViewPr>
  <p:outlineViewPr>
    <p:cViewPr>
      <p:scale>
        <a:sx n="25" d="100"/>
        <a:sy n="25" d="100"/>
      </p:scale>
      <p:origin x="0" y="-55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3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121" y="1279287"/>
            <a:ext cx="6139502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92"/>
            <a:ext cx="7886700" cy="43596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700"/>
            <a:ext cx="7886700" cy="11253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8035" indent="0">
              <a:buNone/>
              <a:defRPr sz="1050"/>
            </a:lvl7pPr>
            <a:lvl8pPr marL="2400935" indent="0">
              <a:buNone/>
              <a:defRPr sz="1050"/>
            </a:lvl8pPr>
            <a:lvl9pPr marL="2743835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92"/>
            <a:ext cx="1971675" cy="435964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92"/>
            <a:ext cx="5800725" cy="435964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458"/>
            <a:ext cx="7886700" cy="326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8097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8097"/>
            <a:ext cx="30861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8097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第三章</a:t>
            </a:r>
            <a:r>
              <a:rPr lang="en-US" altLang="zh-CN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 Stanely</a:t>
            </a:r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控制器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65779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31190" y="1129030"/>
            <a:ext cx="7265035" cy="39236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>
                <a:sym typeface="+mn-ea"/>
              </a:rPr>
              <a:t>角度误差</a:t>
            </a:r>
            <a:r>
              <a:rPr lang="en-US" altLang="zh-CN" sz="3600">
                <a:sym typeface="+mn-ea"/>
              </a:rPr>
              <a:t> + </a:t>
            </a:r>
            <a:r>
              <a:rPr lang="zh-CN" altLang="en-US" sz="3600">
                <a:sym typeface="+mn-ea"/>
              </a:rPr>
              <a:t>横向位移误差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2265" y="1205230"/>
            <a:ext cx="1377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角度误差：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65" y="1573530"/>
            <a:ext cx="6619875" cy="22288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48310" y="4043045"/>
            <a:ext cx="7500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角度误差找到轨迹上离其最近点后可相减直接求得</a:t>
            </a:r>
            <a:endParaRPr lang="zh-CN" altLang="en-US"/>
          </a:p>
          <a:p>
            <a:r>
              <a:rPr lang="zh-CN" altLang="en-US"/>
              <a:t>需要注意的就是要对</a:t>
            </a:r>
            <a:r>
              <a:rPr lang="zh-CN" altLang="en-US" b="1"/>
              <a:t>限制在（</a:t>
            </a:r>
            <a:r>
              <a:rPr lang="en-US" altLang="zh-CN" b="1"/>
              <a:t>-PI, PI</a:t>
            </a:r>
            <a:r>
              <a:rPr lang="zh-CN" altLang="en-US" b="1"/>
              <a:t>）的范围</a:t>
            </a:r>
            <a:r>
              <a:rPr lang="zh-CN" altLang="en-US"/>
              <a:t>内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>
                <a:sym typeface="+mn-ea"/>
              </a:rPr>
              <a:t>角度误差</a:t>
            </a:r>
            <a:r>
              <a:rPr lang="en-US" altLang="zh-CN" sz="3600">
                <a:sym typeface="+mn-ea"/>
              </a:rPr>
              <a:t> + </a:t>
            </a:r>
            <a:r>
              <a:rPr lang="zh-CN" altLang="en-US" sz="3600">
                <a:sym typeface="+mn-ea"/>
              </a:rPr>
              <a:t>横向位移误差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2265" y="1205230"/>
            <a:ext cx="3255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zh-CN" altLang="en-US">
                <a:sym typeface="+mn-ea"/>
              </a:rPr>
              <a:t>横向位移误差</a:t>
            </a:r>
            <a:r>
              <a:rPr lang="zh-CN" altLang="en-US"/>
              <a:t>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1573530"/>
            <a:ext cx="6454140" cy="326453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781165" y="1573530"/>
            <a:ext cx="20701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最重要的就是</a:t>
            </a:r>
            <a:r>
              <a:rPr lang="zh-CN" altLang="en-US" b="1"/>
              <a:t>要判断车是在轨迹的左侧还是右侧</a:t>
            </a:r>
            <a:r>
              <a:rPr lang="zh-CN" altLang="en-US"/>
              <a:t>来给横向位移误差加正负号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752215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726" y="8291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4807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>
                <a:sym typeface="+mn-ea"/>
              </a:rPr>
              <a:t>角度误差</a:t>
            </a:r>
            <a:r>
              <a:rPr lang="en-US" altLang="zh-CN" sz="3600">
                <a:sym typeface="+mn-ea"/>
              </a:rPr>
              <a:t> + </a:t>
            </a:r>
            <a:r>
              <a:rPr lang="zh-CN" altLang="en-US" sz="3600">
                <a:sym typeface="+mn-ea"/>
              </a:rPr>
              <a:t>横向位移误差</a:t>
            </a:r>
            <a:endParaRPr lang="zh-CN" altLang="en-US" sz="3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42265" y="848360"/>
            <a:ext cx="7656195" cy="18510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42265" y="2795270"/>
            <a:ext cx="870585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设定</a:t>
            </a:r>
            <a:r>
              <a:rPr lang="en-US" altLang="zh-CN">
                <a:sym typeface="+mn-ea"/>
              </a:rPr>
              <a:t>k_y_</a:t>
            </a:r>
            <a:r>
              <a:rPr lang="zh-CN" altLang="en-US">
                <a:sym typeface="+mn-ea"/>
              </a:rPr>
              <a:t>是大小不变的，只去调整分母的参数</a:t>
            </a:r>
            <a:r>
              <a:rPr lang="en-US" altLang="zh-CN">
                <a:sym typeface="+mn-ea"/>
              </a:rPr>
              <a:t>k</a:t>
            </a:r>
            <a:r>
              <a:rPr lang="zh-CN" altLang="en-US">
                <a:sym typeface="+mn-ea"/>
              </a:rPr>
              <a:t>；</a:t>
            </a:r>
            <a:endParaRPr lang="zh-CN" altLang="en-US"/>
          </a:p>
          <a:p>
            <a:r>
              <a:rPr lang="en-US" altLang="zh-CN">
                <a:sym typeface="+mn-ea"/>
              </a:rPr>
              <a:t>k</a:t>
            </a:r>
            <a:r>
              <a:rPr lang="zh-CN" altLang="en-US">
                <a:sym typeface="+mn-ea"/>
              </a:rPr>
              <a:t>值较大：车直线不会晃但是很明显大的</a:t>
            </a:r>
            <a:r>
              <a:rPr lang="en-US" altLang="zh-CN">
                <a:sym typeface="+mn-ea"/>
              </a:rPr>
              <a:t>k</a:t>
            </a:r>
            <a:r>
              <a:rPr lang="zh-CN" altLang="en-US">
                <a:sym typeface="+mn-ea"/>
              </a:rPr>
              <a:t>值会限制输出的角度，导致拐弯不能完全；</a:t>
            </a:r>
            <a:endParaRPr lang="zh-CN" altLang="en-US"/>
          </a:p>
          <a:p>
            <a:r>
              <a:rPr lang="en-US" altLang="zh-CN">
                <a:sym typeface="+mn-ea"/>
              </a:rPr>
              <a:t>k</a:t>
            </a:r>
            <a:r>
              <a:rPr lang="zh-CN" altLang="en-US">
                <a:sym typeface="+mn-ea"/>
              </a:rPr>
              <a:t>值较小：控制器的输出就会对横向偏差比较敏感，车在直线的时候会左右晃；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所以这里采取的措施是将</a:t>
            </a:r>
            <a:r>
              <a:rPr lang="en-US" altLang="zh-CN">
                <a:sym typeface="+mn-ea"/>
              </a:rPr>
              <a:t>K</a:t>
            </a:r>
            <a:r>
              <a:rPr lang="zh-CN" altLang="en-US">
                <a:sym typeface="+mn-ea"/>
              </a:rPr>
              <a:t>值设置比较大，保证直线可以稳定行驶，然后补充一个路径的</a:t>
            </a:r>
            <a:r>
              <a:rPr lang="zh-CN" altLang="en-US" b="1">
                <a:sym typeface="+mn-ea"/>
              </a:rPr>
              <a:t>曲率项</a:t>
            </a:r>
            <a:r>
              <a:rPr lang="zh-CN" altLang="en-US">
                <a:sym typeface="+mn-ea"/>
              </a:rPr>
              <a:t>给控制器，直线显然曲率为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没有作用，曲率越大，控制器的输出也会越大；最后汽车轮胎的转角不可能太大，我限制在了（</a:t>
            </a:r>
            <a:r>
              <a:rPr lang="en-US" altLang="zh-CN">
                <a:sym typeface="+mn-ea"/>
              </a:rPr>
              <a:t>-PI/2, PI/2</a:t>
            </a:r>
            <a:r>
              <a:rPr lang="zh-CN" altLang="en-US">
                <a:sym typeface="+mn-ea"/>
              </a:rPr>
              <a:t>），只要不太小应该都行；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076791" y="878277"/>
            <a:ext cx="42767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？</a:t>
            </a:r>
            <a:endParaRPr lang="zh-CN" altLang="en-US" sz="22000" b="1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33320" y="1873250"/>
            <a:ext cx="42767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</a:rPr>
              <a:t>Q</a:t>
            </a:r>
            <a:r>
              <a:rPr lang="en-US" altLang="zh-CN" sz="7200" b="1" dirty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</a:rPr>
              <a:t>&amp;</a:t>
            </a:r>
            <a:r>
              <a:rPr lang="en-US" altLang="zh-CN" sz="8000" b="1" dirty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en-US" altLang="zh-CN" sz="8000" b="1" dirty="0">
              <a:solidFill>
                <a:srgbClr val="6666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在线问答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031490" y="2038350"/>
            <a:ext cx="3322320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感谢各位聆听</a:t>
            </a:r>
            <a:endParaRPr lang="zh-CN" altLang="en-US" sz="3400" b="1" dirty="0">
              <a:solidFill>
                <a:srgbClr val="46464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08325" y="2615565"/>
            <a:ext cx="345186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rgbClr val="464646"/>
                </a:solidFill>
                <a:latin typeface="Arial" panose="020B0604020202020204" pitchFamily="34" charset="0"/>
              </a:rPr>
              <a:t>Thanks for Listening</a:t>
            </a:r>
            <a:endParaRPr lang="en-US" altLang="zh-CN" sz="2000" b="1">
              <a:solidFill>
                <a:srgbClr val="464646"/>
              </a:solidFill>
              <a:latin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 rot="840000">
            <a:off x="5659826" y="2054226"/>
            <a:ext cx="1895475" cy="139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>
                <a:solidFill>
                  <a:srgbClr val="005BAC"/>
                </a:solidFill>
                <a:latin typeface="微软雅黑" panose="020B0503020204020204" charset="-122"/>
                <a:ea typeface="微软雅黑" panose="020B0503020204020204" charset="-122"/>
              </a:rPr>
              <a:t>！</a:t>
            </a:r>
            <a:endParaRPr lang="zh-CN" altLang="en-US" sz="8000" b="1" dirty="0">
              <a:solidFill>
                <a:srgbClr val="005BA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" name="图片 11" descr="E:\owncloud\刘达\2017年\深蓝学院\logo\导出图\深蓝学院-标准色.png深蓝学院-标准色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10065" y="397880"/>
            <a:ext cx="2298379" cy="70548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9510,&quot;width&quot;:17610}"/>
</p:tagLst>
</file>

<file path=ppt/tags/tag2.xml><?xml version="1.0" encoding="utf-8"?>
<p:tagLst xmlns:p="http://schemas.openxmlformats.org/presentationml/2006/main">
  <p:tag name="KSO_WM_UNIT_PLACING_PICTURE_USER_VIEWPORT" val="{&quot;height&quot;:2915,&quot;width&quot;:12057}"/>
</p:tagLst>
</file>

<file path=ppt/tags/tag3.xml><?xml version="1.0" encoding="utf-8"?>
<p:tagLst xmlns:p="http://schemas.openxmlformats.org/presentationml/2006/main">
  <p:tag name="COMMONDATA" val="eyJoZGlkIjoiODkwOTc3MDJlOTBjM2Q3YjczZGFhOWUxZDI2NDIyZDcifQ=="/>
  <p:tag name="KSO_WPP_MARK_KEY" val="3c875bbb-686c-43ee-8f19-10e7565506ee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401</Words>
  <Application>WPS 演示</Application>
  <PresentationFormat>全屏显示(16:9)</PresentationFormat>
  <Paragraphs>35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黑体</vt:lpstr>
      <vt:lpstr>隶书</vt:lpstr>
      <vt:lpstr>Times New Roman</vt:lpstr>
      <vt:lpstr>Calibri</vt:lpstr>
      <vt:lpstr>Arial Unicode MS</vt:lpstr>
      <vt:lpstr>Calibri Light</vt:lpstr>
      <vt:lpstr>Office 主题</vt:lpstr>
      <vt:lpstr>第三章 Stanely控制器</vt:lpstr>
      <vt:lpstr>角度误差 + 横向位移误差</vt:lpstr>
      <vt:lpstr>角度误差 + 横向位移误差</vt:lpstr>
      <vt:lpstr>角度误差 + 横向位移误差</vt:lpstr>
      <vt:lpstr>在线问答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saikr</dc:creator>
  <cp:lastModifiedBy>杨志昊</cp:lastModifiedBy>
  <cp:revision>969</cp:revision>
  <dcterms:created xsi:type="dcterms:W3CDTF">2017-03-07T07:29:00Z</dcterms:created>
  <dcterms:modified xsi:type="dcterms:W3CDTF">2022-10-30T03:36:12Z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2052-11.1.0.12598</vt:lpwstr>
  </property>
  <property fmtid="{D5CDD505-2E9C-101B-9397-08002B2CF9AE}" pid="3" name="ICV">
    <vt:lpwstr>34A8C74053F942B88442D3B003B5475C</vt:lpwstr>
  </property>
</Properties>
</file>