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35"/>
  </p:notesMasterIdLst>
  <p:sldIdLst>
    <p:sldId id="347" r:id="rId5"/>
    <p:sldId id="529" r:id="rId6"/>
    <p:sldId id="530" r:id="rId7"/>
    <p:sldId id="531" r:id="rId8"/>
    <p:sldId id="532" r:id="rId9"/>
    <p:sldId id="533" r:id="rId10"/>
    <p:sldId id="534" r:id="rId11"/>
    <p:sldId id="535" r:id="rId12"/>
    <p:sldId id="536" r:id="rId13"/>
    <p:sldId id="537" r:id="rId14"/>
    <p:sldId id="538" r:id="rId15"/>
    <p:sldId id="539" r:id="rId16"/>
    <p:sldId id="540" r:id="rId17"/>
    <p:sldId id="541" r:id="rId18"/>
    <p:sldId id="542" r:id="rId19"/>
    <p:sldId id="543" r:id="rId20"/>
    <p:sldId id="544" r:id="rId21"/>
    <p:sldId id="545" r:id="rId22"/>
    <p:sldId id="547" r:id="rId23"/>
    <p:sldId id="548" r:id="rId24"/>
    <p:sldId id="549" r:id="rId25"/>
    <p:sldId id="550" r:id="rId26"/>
    <p:sldId id="551" r:id="rId27"/>
    <p:sldId id="552" r:id="rId28"/>
    <p:sldId id="553" r:id="rId29"/>
    <p:sldId id="554" r:id="rId30"/>
    <p:sldId id="555" r:id="rId31"/>
    <p:sldId id="556" r:id="rId32"/>
    <p:sldId id="557" r:id="rId33"/>
    <p:sldId id="351"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owan, Joseph F" initials="JF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5CCE9"/>
    <a:srgbClr val="007298"/>
    <a:srgbClr val="215C9F"/>
    <a:srgbClr val="E4ECF0"/>
    <a:srgbClr val="AA1A33"/>
    <a:srgbClr val="C5DCE9"/>
    <a:srgbClr val="B9D2DC"/>
    <a:srgbClr val="A5A5A5"/>
    <a:srgbClr val="5E4565"/>
    <a:srgbClr val="F56E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87461" autoAdjust="0"/>
  </p:normalViewPr>
  <p:slideViewPr>
    <p:cSldViewPr showGuides="1">
      <p:cViewPr varScale="1">
        <p:scale>
          <a:sx n="90" d="100"/>
          <a:sy n="90" d="100"/>
        </p:scale>
        <p:origin x="-1398" y="-108"/>
      </p:cViewPr>
      <p:guideLst>
        <p:guide orient="horz" pos="144"/>
        <p:guide orient="horz" pos="4080"/>
        <p:guide orient="horz" pos="3936"/>
        <p:guide orient="horz" pos="1584"/>
        <p:guide pos="3168"/>
        <p:guide pos="288"/>
        <p:guide pos="5472"/>
        <p:guide pos="3840"/>
        <p:guide pos="4560"/>
      </p:guideLst>
    </p:cSldViewPr>
  </p:slideViewPr>
  <p:outlineViewPr>
    <p:cViewPr>
      <p:scale>
        <a:sx n="33" d="100"/>
        <a:sy n="33" d="100"/>
      </p:scale>
      <p:origin x="0" y="3636"/>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4" d="100"/>
          <a:sy n="84" d="100"/>
        </p:scale>
        <p:origin x="-87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883FE-777B-4DCD-91BE-BB31B4C83187}" type="datetimeFigureOut">
              <a:rPr lang="en-US" smtClean="0"/>
              <a:pPr/>
              <a:t>10/21/2019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A41727-6B1C-44C6-9621-FBBE756D9767}" type="slidenum">
              <a:rPr lang="en-US" smtClean="0"/>
              <a:pPr/>
              <a:t>‹#›</a:t>
            </a:fld>
            <a:endParaRPr lang="en-US" dirty="0"/>
          </a:p>
        </p:txBody>
      </p:sp>
    </p:spTree>
    <p:extLst>
      <p:ext uri="{BB962C8B-B14F-4D97-AF65-F5344CB8AC3E}">
        <p14:creationId xmlns="" xmlns:p14="http://schemas.microsoft.com/office/powerpoint/2010/main" val="422143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cs typeface="Arial" pitchFamily="34" charset="0"/>
              </a:rPr>
              <a:t>货币的时间价值：</a:t>
            </a:r>
          </a:p>
          <a:p>
            <a:endParaRPr lang="zh-CN" altLang="en-US" smtClean="0">
              <a:latin typeface="Arial" pitchFamily="34" charset="0"/>
              <a:cs typeface="Arial" pitchFamily="34" charset="0"/>
            </a:endParaRPr>
          </a:p>
          <a:p>
            <a:r>
              <a:rPr lang="en-US" altLang="zh-CN" smtClean="0">
                <a:latin typeface="Arial" pitchFamily="34" charset="0"/>
                <a:cs typeface="Arial" pitchFamily="34" charset="0"/>
              </a:rPr>
              <a:t>http://www.investopedia.com/video/play/understanding-time-value-of-money</a:t>
            </a:r>
            <a:br>
              <a:rPr lang="en-US" altLang="zh-CN" smtClean="0">
                <a:latin typeface="Arial" pitchFamily="34" charset="0"/>
                <a:cs typeface="Arial" pitchFamily="34" charset="0"/>
              </a:rPr>
            </a:br>
            <a:endParaRPr lang="en-US" altLang="zh-CN"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b="1" smtClean="0"/>
              <a:t>Metric: </a:t>
            </a:r>
            <a:r>
              <a:rPr lang="zh-CN" altLang="en-US" b="1" smtClean="0"/>
              <a:t>衡量标准</a:t>
            </a:r>
            <a:endParaRPr lang="zh-CN" altLang="en-US" smtClean="0"/>
          </a:p>
        </p:txBody>
      </p:sp>
      <p:sp>
        <p:nvSpPr>
          <p:cNvPr id="4" name="灯片编号占位符 3"/>
          <p:cNvSpPr>
            <a:spLocks noGrp="1"/>
          </p:cNvSpPr>
          <p:nvPr>
            <p:ph type="sldNum" sz="quarter" idx="5"/>
          </p:nvPr>
        </p:nvSpPr>
        <p:spPr/>
        <p:txBody>
          <a:bodyPr/>
          <a:lstStyle/>
          <a:p>
            <a:pPr>
              <a:defRPr/>
            </a:pPr>
            <a:fld id="{61CE90E8-3FD9-4215-B776-A6AC02DE4073}" type="slidenum">
              <a:rPr lang="zh-CN" altLang="en-US" smtClean="0"/>
              <a:pPr>
                <a:defRPr/>
              </a:pPr>
              <a:t>21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dirty="0" smtClean="0"/>
              <a:t>晨星把每只具备</a:t>
            </a:r>
            <a:r>
              <a:rPr lang="en-US" altLang="zh-CN" dirty="0" smtClean="0"/>
              <a:t>3</a:t>
            </a:r>
            <a:r>
              <a:rPr lang="zh-CN" altLang="en-US" dirty="0" smtClean="0"/>
              <a:t>年以上业绩数据的基金归类，在同类基金中，基金按照“晨星风险调整后收益”指标（</a:t>
            </a:r>
            <a:r>
              <a:rPr lang="en-US" altLang="zh-CN" dirty="0" smtClean="0"/>
              <a:t>Morningstar Risk-Adjusted Return</a:t>
            </a:r>
            <a:r>
              <a:rPr lang="zh-CN" altLang="en-US" dirty="0" smtClean="0"/>
              <a:t>）由大到小进行排序：前</a:t>
            </a:r>
            <a:r>
              <a:rPr lang="en-US" altLang="zh-CN" dirty="0" smtClean="0"/>
              <a:t>10%</a:t>
            </a:r>
            <a:r>
              <a:rPr lang="zh-CN" altLang="en-US" dirty="0" smtClean="0"/>
              <a:t>被评为</a:t>
            </a:r>
            <a:r>
              <a:rPr lang="en-US" altLang="zh-CN" dirty="0" smtClean="0"/>
              <a:t>5</a:t>
            </a:r>
            <a:r>
              <a:rPr lang="zh-CN" altLang="en-US" dirty="0" smtClean="0"/>
              <a:t>星；接下来</a:t>
            </a:r>
            <a:r>
              <a:rPr lang="en-US" altLang="zh-CN" dirty="0" smtClean="0"/>
              <a:t>22.5%</a:t>
            </a:r>
            <a:r>
              <a:rPr lang="zh-CN" altLang="en-US" dirty="0" smtClean="0"/>
              <a:t>被评为</a:t>
            </a:r>
            <a:r>
              <a:rPr lang="en-US" altLang="zh-CN" dirty="0" smtClean="0"/>
              <a:t>4</a:t>
            </a:r>
            <a:r>
              <a:rPr lang="zh-CN" altLang="en-US" dirty="0" smtClean="0"/>
              <a:t>星；中间</a:t>
            </a:r>
            <a:r>
              <a:rPr lang="en-US" altLang="zh-CN" dirty="0" smtClean="0"/>
              <a:t>35%</a:t>
            </a:r>
            <a:r>
              <a:rPr lang="zh-CN" altLang="en-US" dirty="0" smtClean="0"/>
              <a:t>被评为</a:t>
            </a:r>
            <a:r>
              <a:rPr lang="en-US" altLang="zh-CN" dirty="0" smtClean="0"/>
              <a:t>3</a:t>
            </a:r>
            <a:r>
              <a:rPr lang="zh-CN" altLang="en-US" dirty="0" smtClean="0"/>
              <a:t>星；随后</a:t>
            </a:r>
            <a:r>
              <a:rPr lang="en-US" altLang="zh-CN" dirty="0" smtClean="0"/>
              <a:t>22.5%</a:t>
            </a:r>
            <a:r>
              <a:rPr lang="zh-CN" altLang="en-US" dirty="0" smtClean="0"/>
              <a:t>被评为</a:t>
            </a:r>
            <a:r>
              <a:rPr lang="en-US" altLang="zh-CN" dirty="0" smtClean="0"/>
              <a:t>2</a:t>
            </a:r>
            <a:r>
              <a:rPr lang="zh-CN" altLang="en-US" dirty="0" smtClean="0"/>
              <a:t>星；最后</a:t>
            </a:r>
            <a:r>
              <a:rPr lang="en-US" altLang="zh-CN" dirty="0" smtClean="0"/>
              <a:t>10%</a:t>
            </a:r>
            <a:r>
              <a:rPr lang="zh-CN" altLang="en-US" dirty="0" smtClean="0"/>
              <a:t>被评为</a:t>
            </a:r>
            <a:r>
              <a:rPr lang="en-US" altLang="zh-CN" dirty="0" smtClean="0"/>
              <a:t>1</a:t>
            </a:r>
            <a:r>
              <a:rPr lang="zh-CN" altLang="en-US" dirty="0" smtClean="0"/>
              <a:t>星。在具体确定每个星级的基金数量时，我们采用四舍五入的方法。</a:t>
            </a:r>
          </a:p>
          <a:p>
            <a:endParaRPr lang="en-US" altLang="en-US" dirty="0" smtClean="0"/>
          </a:p>
        </p:txBody>
      </p:sp>
      <p:sp>
        <p:nvSpPr>
          <p:cNvPr id="4" name="Slide Number Placeholder 3"/>
          <p:cNvSpPr>
            <a:spLocks noGrp="1"/>
          </p:cNvSpPr>
          <p:nvPr>
            <p:ph type="sldNum" sz="quarter" idx="5"/>
          </p:nvPr>
        </p:nvSpPr>
        <p:spPr/>
        <p:txBody>
          <a:bodyPr/>
          <a:lstStyle/>
          <a:p>
            <a:pPr>
              <a:defRPr/>
            </a:pPr>
            <a:fld id="{C612B922-4840-4F8B-8193-55EF3FAD52B1}" type="slidenum">
              <a:rPr lang="zh-CN" altLang="en-US" smtClean="0"/>
              <a:pPr>
                <a:defRPr/>
              </a:pPr>
              <a:t>24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t>评级分类</a:t>
            </a:r>
          </a:p>
          <a:p>
            <a:endParaRPr lang="zh-CN" altLang="en-US" smtClean="0"/>
          </a:p>
          <a:p>
            <a:r>
              <a:rPr lang="zh-CN" altLang="en-US" smtClean="0"/>
              <a:t>　　</a:t>
            </a:r>
            <a:r>
              <a:rPr lang="en-US" altLang="zh-CN" smtClean="0"/>
              <a:t>1.</a:t>
            </a:r>
            <a:r>
              <a:rPr lang="zh-CN" altLang="en-US" smtClean="0"/>
              <a:t>总回报评级</a:t>
            </a:r>
          </a:p>
          <a:p>
            <a:endParaRPr lang="zh-CN" altLang="en-US" smtClean="0"/>
          </a:p>
          <a:p>
            <a:r>
              <a:rPr lang="zh-CN" altLang="en-US" smtClean="0"/>
              <a:t>　　</a:t>
            </a:r>
            <a:r>
              <a:rPr lang="en-US" altLang="zh-CN" smtClean="0"/>
              <a:t>2.</a:t>
            </a:r>
            <a:r>
              <a:rPr lang="zh-CN" altLang="en-US" smtClean="0"/>
              <a:t>稳定回报评级</a:t>
            </a:r>
          </a:p>
          <a:p>
            <a:endParaRPr lang="zh-CN" altLang="en-US" smtClean="0"/>
          </a:p>
          <a:p>
            <a:r>
              <a:rPr lang="zh-CN" altLang="en-US" smtClean="0"/>
              <a:t>　　</a:t>
            </a:r>
            <a:r>
              <a:rPr lang="en-US" altLang="zh-CN" smtClean="0"/>
              <a:t>3.</a:t>
            </a:r>
            <a:r>
              <a:rPr lang="zh-CN" altLang="en-US" smtClean="0"/>
              <a:t>保本能力评级</a:t>
            </a:r>
          </a:p>
          <a:p>
            <a:endParaRPr lang="zh-CN" altLang="en-US" smtClean="0"/>
          </a:p>
          <a:p>
            <a:r>
              <a:rPr lang="zh-CN" altLang="en-US" smtClean="0"/>
              <a:t>　　</a:t>
            </a:r>
            <a:r>
              <a:rPr lang="en-US" altLang="zh-CN" smtClean="0"/>
              <a:t>4.</a:t>
            </a:r>
            <a:r>
              <a:rPr lang="zh-CN" altLang="en-US" smtClean="0"/>
              <a:t>费用评级</a:t>
            </a:r>
          </a:p>
          <a:p>
            <a:endParaRPr lang="zh-CN" altLang="en-US" smtClean="0"/>
          </a:p>
          <a:p>
            <a:r>
              <a:rPr lang="zh-CN" altLang="en-US" smtClean="0"/>
              <a:t>　　</a:t>
            </a:r>
            <a:r>
              <a:rPr lang="en-US" altLang="zh-CN" smtClean="0"/>
              <a:t>5.</a:t>
            </a:r>
            <a:r>
              <a:rPr lang="zh-CN" altLang="en-US" smtClean="0"/>
              <a:t>避税能力评级</a:t>
            </a:r>
            <a:r>
              <a:rPr lang="en-US" altLang="zh-CN" smtClean="0"/>
              <a:t>(</a:t>
            </a:r>
            <a:r>
              <a:rPr lang="zh-CN" altLang="en-US" smtClean="0"/>
              <a:t>仅限于美国</a:t>
            </a:r>
            <a:r>
              <a:rPr lang="en-US" altLang="zh-CN" smtClean="0"/>
              <a:t>)</a:t>
            </a:r>
            <a:endParaRPr lang="zh-CN" altLang="en-US" smtClean="0"/>
          </a:p>
        </p:txBody>
      </p:sp>
      <p:sp>
        <p:nvSpPr>
          <p:cNvPr id="4" name="灯片编号占位符 3"/>
          <p:cNvSpPr>
            <a:spLocks noGrp="1"/>
          </p:cNvSpPr>
          <p:nvPr>
            <p:ph type="sldNum" sz="quarter" idx="5"/>
          </p:nvPr>
        </p:nvSpPr>
        <p:spPr/>
        <p:txBody>
          <a:bodyPr/>
          <a:lstStyle/>
          <a:p>
            <a:pPr>
              <a:defRPr/>
            </a:pPr>
            <a:fld id="{67E48AC7-915A-48EA-9B4C-D69C5ABB3AB4}" type="slidenum">
              <a:rPr lang="zh-CN" altLang="en-US" smtClean="0"/>
              <a:pPr>
                <a:defRPr/>
              </a:pPr>
              <a:t>26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F8024ECF-793A-4C5A-90A5-CA9B6308227B}" type="slidenum">
              <a:rPr lang="zh-CN" altLang="en-US" smtClean="0"/>
              <a:pPr>
                <a:defRPr/>
              </a:pPr>
              <a:t>27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cs typeface="Arial" pitchFamily="34" charset="0"/>
              </a:rPr>
              <a:t>复利终值：</a:t>
            </a:r>
            <a:r>
              <a:rPr lang="en-US" altLang="zh-CN" dirty="0" smtClean="0">
                <a:latin typeface="Arial" pitchFamily="34" charset="0"/>
                <a:cs typeface="Arial" pitchFamily="34" charset="0"/>
              </a:rPr>
              <a:t>F = P(1+i)</a:t>
            </a:r>
            <a:r>
              <a:rPr lang="en-US" altLang="zh-CN" baseline="30000" dirty="0" smtClean="0">
                <a:latin typeface="Arial" pitchFamily="34" charset="0"/>
                <a:cs typeface="Arial" pitchFamily="34" charset="0"/>
              </a:rPr>
              <a:t>n</a:t>
            </a:r>
          </a:p>
          <a:p>
            <a:r>
              <a:rPr lang="zh-CN" altLang="en-US" dirty="0" smtClean="0">
                <a:latin typeface="Arial" pitchFamily="34" charset="0"/>
                <a:cs typeface="Arial" pitchFamily="34" charset="0"/>
              </a:rPr>
              <a:t>复利符号：</a:t>
            </a:r>
            <a:r>
              <a:rPr lang="en-US" altLang="zh-CN" dirty="0" smtClean="0">
                <a:latin typeface="Arial" pitchFamily="34" charset="0"/>
                <a:cs typeface="Arial" pitchFamily="34" charset="0"/>
              </a:rPr>
              <a:t>(F/P</a:t>
            </a:r>
            <a:r>
              <a:rPr lang="zh-CN" altLang="en-US" dirty="0" smtClean="0">
                <a:latin typeface="Arial" pitchFamily="34" charset="0"/>
                <a:cs typeface="Arial" pitchFamily="34" charset="0"/>
              </a:rPr>
              <a:t>，</a:t>
            </a:r>
            <a:r>
              <a:rPr lang="en-US" altLang="zh-CN" dirty="0" err="1" smtClean="0">
                <a:latin typeface="Arial" pitchFamily="34" charset="0"/>
                <a:cs typeface="Arial" pitchFamily="34" charset="0"/>
              </a:rPr>
              <a:t>i</a:t>
            </a:r>
            <a:r>
              <a:rPr lang="zh-CN" altLang="en-US" dirty="0" smtClean="0">
                <a:latin typeface="Arial" pitchFamily="34" charset="0"/>
                <a:cs typeface="Arial" pitchFamily="34" charset="0"/>
              </a:rPr>
              <a:t>，</a:t>
            </a:r>
            <a:r>
              <a:rPr lang="en-US" altLang="zh-CN" dirty="0" smtClean="0">
                <a:latin typeface="Arial" pitchFamily="34" charset="0"/>
                <a:cs typeface="Arial" pitchFamily="34" charset="0"/>
              </a:rPr>
              <a:t>n) </a:t>
            </a:r>
            <a:endParaRPr lang="en-US" altLang="zh-CN" baseline="30000" dirty="0" smtClean="0">
              <a:latin typeface="Arial" pitchFamily="34" charset="0"/>
              <a:cs typeface="Arial" pitchFamily="34" charset="0"/>
            </a:endParaRPr>
          </a:p>
          <a:p>
            <a:r>
              <a:rPr lang="zh-CN" altLang="en-US" dirty="0" smtClean="0">
                <a:latin typeface="Arial" pitchFamily="34" charset="0"/>
                <a:cs typeface="Arial" pitchFamily="34" charset="0"/>
              </a:rPr>
              <a:t>单利：</a:t>
            </a:r>
            <a:r>
              <a:rPr lang="en-US" altLang="zh-CN" dirty="0" smtClean="0">
                <a:latin typeface="Arial" pitchFamily="34" charset="0"/>
                <a:cs typeface="Arial" pitchFamily="34" charset="0"/>
              </a:rPr>
              <a:t>F=P+ n* I</a:t>
            </a:r>
          </a:p>
          <a:p>
            <a:r>
              <a:rPr lang="zh-CN" altLang="en-US" dirty="0" smtClean="0">
                <a:latin typeface="Arial" pitchFamily="34" charset="0"/>
                <a:cs typeface="Arial" pitchFamily="34" charset="0"/>
              </a:rPr>
              <a:t>复利次数：</a:t>
            </a:r>
            <a:r>
              <a:rPr lang="en-US" altLang="zh-CN" dirty="0" smtClean="0">
                <a:latin typeface="Arial" pitchFamily="34" charset="0"/>
                <a:cs typeface="Arial" pitchFamily="34" charset="0"/>
              </a:rPr>
              <a:t>M</a:t>
            </a:r>
          </a:p>
          <a:p>
            <a:r>
              <a:rPr lang="zh-CN" altLang="en-US" dirty="0" smtClean="0">
                <a:latin typeface="Arial" pitchFamily="34" charset="0"/>
                <a:cs typeface="Arial" pitchFamily="34" charset="0"/>
              </a:rPr>
              <a:t>期间利率：</a:t>
            </a:r>
          </a:p>
          <a:p>
            <a:r>
              <a:rPr lang="en-US" altLang="zh-CN" dirty="0" smtClean="0">
                <a:latin typeface="Arial" pitchFamily="34" charset="0"/>
                <a:cs typeface="Arial" pitchFamily="34" charset="0"/>
              </a:rPr>
              <a:t>Effective annual rate (EAR)</a:t>
            </a:r>
            <a:r>
              <a:rPr lang="zh-CN" altLang="en-US" dirty="0" smtClean="0">
                <a:latin typeface="Arial" pitchFamily="34" charset="0"/>
                <a:cs typeface="Arial" pitchFamily="34" charset="0"/>
              </a:rPr>
              <a:t>：有效年利率</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latin typeface="Arial" pitchFamily="34" charset="0"/>
                <a:cs typeface="Arial" pitchFamily="34" charset="0"/>
              </a:rPr>
              <a:t>from</a:t>
            </a:r>
            <a:r>
              <a:rPr lang="zh-CN" altLang="en-US" dirty="0" smtClean="0">
                <a:latin typeface="Arial" pitchFamily="34" charset="0"/>
                <a:cs typeface="Arial" pitchFamily="34" charset="0"/>
              </a:rPr>
              <a:t>中国邮储银行</a:t>
            </a:r>
            <a:endParaRPr lang="zh-CN" altLang="zh-CN" dirty="0"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cs typeface="Arial" pitchFamily="34" charset="0"/>
              </a:rPr>
              <a:t>复利终值：</a:t>
            </a:r>
            <a:r>
              <a:rPr lang="en-US" altLang="zh-CN" smtClean="0">
                <a:latin typeface="Arial" pitchFamily="34" charset="0"/>
                <a:cs typeface="Arial" pitchFamily="34" charset="0"/>
              </a:rPr>
              <a:t>F = P(1+i)</a:t>
            </a:r>
            <a:r>
              <a:rPr lang="en-US" altLang="zh-CN" baseline="30000" smtClean="0">
                <a:latin typeface="Arial" pitchFamily="34" charset="0"/>
                <a:cs typeface="Arial" pitchFamily="34" charset="0"/>
              </a:rPr>
              <a:t>n</a:t>
            </a:r>
          </a:p>
          <a:p>
            <a:r>
              <a:rPr lang="zh-CN" altLang="en-US" smtClean="0">
                <a:latin typeface="Arial" pitchFamily="34" charset="0"/>
                <a:cs typeface="Arial" pitchFamily="34" charset="0"/>
              </a:rPr>
              <a:t>复利符号：</a:t>
            </a:r>
            <a:r>
              <a:rPr lang="en-US" altLang="zh-CN" smtClean="0">
                <a:latin typeface="Arial" pitchFamily="34" charset="0"/>
                <a:cs typeface="Arial" pitchFamily="34" charset="0"/>
              </a:rPr>
              <a:t>(F/P</a:t>
            </a:r>
            <a:r>
              <a:rPr lang="zh-CN" altLang="en-US" smtClean="0">
                <a:latin typeface="Arial" pitchFamily="34" charset="0"/>
                <a:cs typeface="Arial" pitchFamily="34" charset="0"/>
              </a:rPr>
              <a:t>，</a:t>
            </a:r>
            <a:r>
              <a:rPr lang="en-US" altLang="zh-CN" smtClean="0">
                <a:latin typeface="Arial" pitchFamily="34" charset="0"/>
                <a:cs typeface="Arial" pitchFamily="34" charset="0"/>
              </a:rPr>
              <a:t>i</a:t>
            </a:r>
            <a:r>
              <a:rPr lang="zh-CN" altLang="en-US" smtClean="0">
                <a:latin typeface="Arial" pitchFamily="34" charset="0"/>
                <a:cs typeface="Arial" pitchFamily="34" charset="0"/>
              </a:rPr>
              <a:t>，</a:t>
            </a:r>
            <a:r>
              <a:rPr lang="en-US" altLang="zh-CN" smtClean="0">
                <a:latin typeface="Arial" pitchFamily="34" charset="0"/>
                <a:cs typeface="Arial" pitchFamily="34" charset="0"/>
              </a:rPr>
              <a:t>n) </a:t>
            </a:r>
            <a:endParaRPr lang="en-US" altLang="zh-CN" baseline="30000" smtClean="0">
              <a:latin typeface="Arial" pitchFamily="34" charset="0"/>
              <a:cs typeface="Arial" pitchFamily="34" charset="0"/>
            </a:endParaRPr>
          </a:p>
          <a:p>
            <a:r>
              <a:rPr lang="zh-CN" altLang="en-US" smtClean="0">
                <a:latin typeface="Arial" pitchFamily="34" charset="0"/>
                <a:cs typeface="Arial" pitchFamily="34" charset="0"/>
              </a:rPr>
              <a:t>单利：</a:t>
            </a:r>
            <a:r>
              <a:rPr lang="en-US" altLang="zh-CN" smtClean="0">
                <a:latin typeface="Arial" pitchFamily="34" charset="0"/>
                <a:cs typeface="Arial" pitchFamily="34" charset="0"/>
              </a:rPr>
              <a:t>F=P+ n* I</a:t>
            </a:r>
          </a:p>
          <a:p>
            <a:endParaRPr lang="en-US" altLang="zh-CN" smtClean="0">
              <a:latin typeface="Arial" pitchFamily="34" charset="0"/>
              <a:cs typeface="Arial" pitchFamily="34" charset="0"/>
            </a:endParaRPr>
          </a:p>
          <a:p>
            <a:r>
              <a:rPr lang="zh-CN" altLang="en-US" smtClean="0">
                <a:latin typeface="Arial" pitchFamily="34" charset="0"/>
                <a:cs typeface="Arial" pitchFamily="34" charset="0"/>
              </a:rPr>
              <a:t>复利系数表</a:t>
            </a:r>
            <a:r>
              <a:rPr lang="en-US" altLang="zh-CN" smtClean="0">
                <a:latin typeface="Arial" pitchFamily="34" charset="0"/>
                <a:cs typeface="Arial" pitchFamily="34" charset="0"/>
              </a:rPr>
              <a:t>:</a:t>
            </a:r>
          </a:p>
          <a:p>
            <a:endParaRPr lang="en-US" altLang="zh-CN" smtClean="0">
              <a:latin typeface="Arial" pitchFamily="34" charset="0"/>
              <a:cs typeface="Arial" pitchFamily="34" charset="0"/>
            </a:endParaRPr>
          </a:p>
          <a:p>
            <a:r>
              <a:rPr lang="en-US" altLang="zh-CN" smtClean="0">
                <a:latin typeface="Arial" pitchFamily="34" charset="0"/>
                <a:cs typeface="Arial" pitchFamily="34" charset="0"/>
              </a:rPr>
              <a:t>http://www.lstvu.net.cn/kj/cwgl/xsbcx/02.htm</a:t>
            </a:r>
          </a:p>
          <a:p>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A41727-6B1C-44C6-9621-FBBE756D9767}"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80EE4321-71CA-4D63-B603-4361AB7B350B}" type="slidenum">
              <a:rPr lang="zh-CN" altLang="en-US" smtClean="0"/>
              <a:pPr>
                <a:defRPr/>
              </a:pPr>
              <a:t>15</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77D71198-0F43-435D-9E36-05F9C5A5AA97}" type="slidenum">
              <a:rPr lang="zh-CN" altLang="en-US" smtClean="0"/>
              <a:pPr>
                <a:defRPr/>
              </a:pPr>
              <a:t>17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54FD3B6-0FD8-4EDB-81D7-74D6BAB6501A}" type="slidenum">
              <a:rPr lang="zh-CN" altLang="en-US" smtClean="0"/>
              <a:pPr>
                <a:defRPr/>
              </a:pPr>
              <a:t>18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AF7CDA5A-44F5-4396-86AD-81934C8ABE5A}" type="slidenum">
              <a:rPr lang="zh-CN" altLang="en-US" smtClean="0"/>
              <a:pPr>
                <a:defRPr/>
              </a:pPr>
              <a:t>19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 Id="rId5" Type="http://schemas.openxmlformats.org/officeDocument/2006/relationships/image" Target="../media/image11.png"/><Relationship Id="rId4"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3.vml"/><Relationship Id="rId5" Type="http://schemas.openxmlformats.org/officeDocument/2006/relationships/image" Target="../media/image11.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7D099D3-8CC7-4306-9676-74BA9ED780D4}"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D099D3-8CC7-4306-9676-74BA9ED780D4}"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D099D3-8CC7-4306-9676-74BA9ED780D4}"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 xmlns:p14="http://schemas.microsoft.com/office/powerpoint/2010/main" val="1830737279"/>
              </p:ext>
            </p:extLst>
          </p:nvPr>
        </p:nvGraphicFramePr>
        <p:xfrm>
          <a:off x="1588" y="1588"/>
          <a:ext cx="1587" cy="1587"/>
        </p:xfrm>
        <a:graphic>
          <a:graphicData uri="http://schemas.openxmlformats.org/presentationml/2006/ole">
            <p:oleObj spid="_x0000_s168962" name="think-cell Slide" r:id="rId3" imgW="360" imgH="360" progId="">
              <p:embed/>
            </p:oleObj>
          </a:graphicData>
        </a:graphic>
      </p:graphicFrame>
      <p:pic>
        <p:nvPicPr>
          <p:cNvPr id="11" name="Picture 10"/>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9FCD6A9C-41CB-4620-A8CD-5210DDBBFB34}" type="slidenum">
              <a:rPr lang="en-US" sz="1000" smtClean="0">
                <a:solidFill>
                  <a:schemeClr val="accent5"/>
                </a:solidFill>
              </a:rPr>
              <a:pPr algn="l"/>
              <a:t>‹#›</a:t>
            </a:fld>
            <a:endParaRPr lang="en-US" sz="1000" dirty="0" smtClean="0">
              <a:solidFill>
                <a:schemeClr val="accent5"/>
              </a:solidFill>
            </a:endParaRPr>
          </a:p>
        </p:txBody>
      </p:sp>
    </p:spTree>
    <p:extLst>
      <p:ext uri="{BB962C8B-B14F-4D97-AF65-F5344CB8AC3E}">
        <p14:creationId xmlns="" xmlns:p14="http://schemas.microsoft.com/office/powerpoint/2010/main" val="2390739294"/>
      </p:ext>
    </p:extLst>
  </p:cSld>
  <p:clrMapOvr>
    <a:masterClrMapping/>
  </p:clrMapOvr>
  <p:transition spd="slow">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70013"/>
            <a:ext cx="8505825" cy="708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2286000"/>
            <a:ext cx="8505825" cy="3840163"/>
          </a:xfrm>
        </p:spPr>
        <p:txBody>
          <a:bodyPr>
            <a:normAutofit/>
          </a:bodyPr>
          <a:lstStyle/>
          <a:p>
            <a:pPr lvl="0"/>
            <a:endParaRPr lang="en-US" noProof="0" smtClean="0"/>
          </a:p>
        </p:txBody>
      </p:sp>
      <p:sp>
        <p:nvSpPr>
          <p:cNvPr id="4" name="Rectangle 9"/>
          <p:cNvSpPr>
            <a:spLocks noGrp="1" noChangeArrowheads="1"/>
          </p:cNvSpPr>
          <p:nvPr>
            <p:ph type="sldNum" sz="quarter" idx="10"/>
          </p:nvPr>
        </p:nvSpPr>
        <p:spPr/>
        <p:txBody>
          <a:bodyPr/>
          <a:lstStyle>
            <a:lvl1pPr>
              <a:defRPr>
                <a:ea typeface="+mn-ea"/>
              </a:defRPr>
            </a:lvl1pPr>
          </a:lstStyle>
          <a:p>
            <a:pPr>
              <a:defRPr/>
            </a:pPr>
            <a:fld id="{9393E5E1-2CA1-4222-8544-743DB6693DAA}" type="slidenum">
              <a:rPr lang="zh-CN" altLang="en-US"/>
              <a:pPr>
                <a:defRPr/>
              </a:pPr>
              <a:t>‹#›</a:t>
            </a:fld>
            <a:endParaRPr lang="en-US" altLang="zh-CN"/>
          </a:p>
        </p:txBody>
      </p:sp>
    </p:spTree>
    <p:extLst>
      <p:ext uri="{BB962C8B-B14F-4D97-AF65-F5344CB8AC3E}">
        <p14:creationId xmlns="" xmlns:p14="http://schemas.microsoft.com/office/powerpoint/2010/main" val="1434615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 xmlns:p14="http://schemas.microsoft.com/office/powerpoint/2010/main" val="622776610"/>
              </p:ext>
            </p:extLst>
          </p:nvPr>
        </p:nvGraphicFramePr>
        <p:xfrm>
          <a:off x="1588" y="1588"/>
          <a:ext cx="1587" cy="1587"/>
        </p:xfrm>
        <a:graphic>
          <a:graphicData uri="http://schemas.openxmlformats.org/presentationml/2006/ole">
            <p:oleObj spid="_x0000_s166933"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457198" y="6272784"/>
            <a:ext cx="6781801" cy="233362"/>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 xmlns:p14="http://schemas.microsoft.com/office/powerpoint/2010/main" val="747298718"/>
      </p:ext>
    </p:extLst>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_Global Exchan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 xmlns:p14="http://schemas.microsoft.com/office/powerpoint/2010/main" val="48970805"/>
              </p:ext>
            </p:extLst>
          </p:nvPr>
        </p:nvGraphicFramePr>
        <p:xfrm>
          <a:off x="1588" y="1588"/>
          <a:ext cx="1587" cy="1587"/>
        </p:xfrm>
        <a:graphic>
          <a:graphicData uri="http://schemas.openxmlformats.org/presentationml/2006/ole">
            <p:oleObj spid="_x0000_s126148"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0" hasCustomPrompt="1"/>
          </p:nvPr>
        </p:nvSpPr>
        <p:spPr>
          <a:xfrm>
            <a:off x="457200"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 xmlns:p14="http://schemas.microsoft.com/office/powerpoint/2010/main" val="1246133656"/>
      </p:ext>
    </p:extLst>
  </p:cSld>
  <p:clrMapOvr>
    <a:masterClrMapping/>
  </p:clrMapOvr>
  <p:transition spd="slow">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_Global Mark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 xmlns:p14="http://schemas.microsoft.com/office/powerpoint/2010/main" val="3502575621"/>
              </p:ext>
            </p:extLst>
          </p:nvPr>
        </p:nvGraphicFramePr>
        <p:xfrm>
          <a:off x="1588" y="1588"/>
          <a:ext cx="1587" cy="1587"/>
        </p:xfrm>
        <a:graphic>
          <a:graphicData uri="http://schemas.openxmlformats.org/presentationml/2006/ole">
            <p:oleObj spid="_x0000_s127172"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457200" y="6272784"/>
            <a:ext cx="6784848" cy="228600"/>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 xmlns:p14="http://schemas.microsoft.com/office/powerpoint/2010/main" val="4225078715"/>
      </p:ext>
    </p:extLst>
  </p:cSld>
  <p:clrMapOvr>
    <a:masterClrMapping/>
  </p:clrMapOvr>
  <p:transition spd="slow">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_Global Service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 xmlns:p14="http://schemas.microsoft.com/office/powerpoint/2010/main" val="188008634"/>
              </p:ext>
            </p:extLst>
          </p:nvPr>
        </p:nvGraphicFramePr>
        <p:xfrm>
          <a:off x="1588" y="1588"/>
          <a:ext cx="1587" cy="1587"/>
        </p:xfrm>
        <a:graphic>
          <a:graphicData uri="http://schemas.openxmlformats.org/presentationml/2006/ole">
            <p:oleObj spid="_x0000_s128196"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0" hasCustomPrompt="1"/>
          </p:nvPr>
        </p:nvSpPr>
        <p:spPr>
          <a:xfrm>
            <a:off x="457198"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 xmlns:p14="http://schemas.microsoft.com/office/powerpoint/2010/main" val="52083144"/>
      </p:ext>
    </p:extLst>
  </p:cSld>
  <p:clrMapOvr>
    <a:masterClrMapping/>
  </p:clrMapOvr>
  <p:transition spd="slow">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_Global Exchang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 xmlns:p14="http://schemas.microsoft.com/office/powerpoint/2010/main" val="4184687936"/>
              </p:ext>
            </p:extLst>
          </p:nvPr>
        </p:nvGraphicFramePr>
        <p:xfrm>
          <a:off x="1588" y="1588"/>
          <a:ext cx="1587" cy="1587"/>
        </p:xfrm>
        <a:graphic>
          <a:graphicData uri="http://schemas.openxmlformats.org/presentationml/2006/ole">
            <p:oleObj spid="_x0000_s123079"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 xmlns:p14="http://schemas.microsoft.com/office/powerpoint/2010/main" val="2681792635"/>
      </p:ext>
    </p:extLst>
  </p:cSld>
  <p:clrMapOvr>
    <a:masterClrMapping/>
  </p:clrMapOvr>
  <p:transition spd="slow">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_Global Marke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 xmlns:p14="http://schemas.microsoft.com/office/powerpoint/2010/main" val="747892056"/>
              </p:ext>
            </p:extLst>
          </p:nvPr>
        </p:nvGraphicFramePr>
        <p:xfrm>
          <a:off x="1588" y="1588"/>
          <a:ext cx="1587" cy="1587"/>
        </p:xfrm>
        <a:graphic>
          <a:graphicData uri="http://schemas.openxmlformats.org/presentationml/2006/ole">
            <p:oleObj spid="_x0000_s124103"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 xmlns:p14="http://schemas.microsoft.com/office/powerpoint/2010/main" val="360136200"/>
      </p:ext>
    </p:extLst>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D099D3-8CC7-4306-9676-74BA9ED780D4}"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_Global Service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 xmlns:p14="http://schemas.microsoft.com/office/powerpoint/2010/main" val="1532717471"/>
              </p:ext>
            </p:extLst>
          </p:nvPr>
        </p:nvGraphicFramePr>
        <p:xfrm>
          <a:off x="1588" y="1588"/>
          <a:ext cx="1587" cy="1587"/>
        </p:xfrm>
        <a:graphic>
          <a:graphicData uri="http://schemas.openxmlformats.org/presentationml/2006/ole">
            <p:oleObj spid="_x0000_s125127"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 xmlns:p14="http://schemas.microsoft.com/office/powerpoint/2010/main" val="3131390916"/>
      </p:ext>
    </p:extLst>
  </p:cSld>
  <p:clrMapOvr>
    <a:masterClrMapping/>
  </p:clrMapOvr>
  <p:transition spd="slow">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 xmlns:p14="http://schemas.microsoft.com/office/powerpoint/2010/main" val="686606304"/>
              </p:ext>
            </p:extLst>
          </p:nvPr>
        </p:nvGraphicFramePr>
        <p:xfrm>
          <a:off x="1588" y="1588"/>
          <a:ext cx="1587" cy="1587"/>
        </p:xfrm>
        <a:graphic>
          <a:graphicData uri="http://schemas.openxmlformats.org/presentationml/2006/ole">
            <p:oleObj spid="_x0000_s26347" name="think-cell Slide" r:id="rId3" imgW="360" imgH="360" progId="">
              <p:embed/>
            </p:oleObj>
          </a:graphicData>
        </a:graphic>
      </p:graphicFrame>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noAutofit/>
          </a:bodyPr>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6" name="Rectangle 5"/>
          <p:cNvSpPr/>
          <p:nvPr userDrawn="1"/>
        </p:nvSpPr>
        <p:spPr>
          <a:xfrm>
            <a:off x="448056" y="630021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0414EECA-9A6C-40E1-AC71-398B096ADC80}" type="slidenum">
              <a:rPr lang="en-US" sz="1000" smtClean="0">
                <a:solidFill>
                  <a:schemeClr val="accent5"/>
                </a:solidFill>
              </a:rPr>
              <a:pPr algn="l"/>
              <a:t>‹#›</a:t>
            </a:fld>
            <a:endParaRPr lang="en-US" sz="1000" dirty="0" smtClean="0">
              <a:solidFill>
                <a:schemeClr val="accent5"/>
              </a:solidFill>
            </a:endParaRPr>
          </a:p>
        </p:txBody>
      </p:sp>
    </p:spTree>
    <p:extLst>
      <p:ext uri="{BB962C8B-B14F-4D97-AF65-F5344CB8AC3E}">
        <p14:creationId xmlns="" xmlns:p14="http://schemas.microsoft.com/office/powerpoint/2010/main" val="2145192067"/>
      </p:ext>
    </p:extLst>
  </p:cSld>
  <p:clrMapOvr>
    <a:masterClrMapping/>
  </p:clrMapOvr>
  <p:transition spd="slow">
    <p:wipe dir="r"/>
  </p:transition>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 Conten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 xmlns:p14="http://schemas.microsoft.com/office/powerpoint/2010/main" val="2795055550"/>
              </p:ext>
            </p:extLst>
          </p:nvPr>
        </p:nvGraphicFramePr>
        <p:xfrm>
          <a:off x="1588" y="1588"/>
          <a:ext cx="1587" cy="1587"/>
        </p:xfrm>
        <a:graphic>
          <a:graphicData uri="http://schemas.openxmlformats.org/presentationml/2006/ole">
            <p:oleObj spid="_x0000_s33318" name="think-cell Slide" r:id="rId3" imgW="360" imgH="360" progId="">
              <p:embed/>
            </p:oleObj>
          </a:graphicData>
        </a:graphic>
      </p:graphicFrame>
      <p:sp>
        <p:nvSpPr>
          <p:cNvPr id="2" name="Title 1"/>
          <p:cNvSpPr>
            <a:spLocks noGrp="1"/>
          </p:cNvSpPr>
          <p:nvPr>
            <p:ph type="title"/>
          </p:nvPr>
        </p:nvSpPr>
        <p:spPr>
          <a:xfrm>
            <a:off x="460249" y="381000"/>
            <a:ext cx="8226552"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3" name="Rectangle 2"/>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750EAF8F-C89C-4E34-86B5-CE7BA507191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 xmlns:p14="http://schemas.microsoft.com/office/powerpoint/2010/main" val="1839192076"/>
      </p:ext>
    </p:extLst>
  </p:cSld>
  <p:clrMapOvr>
    <a:masterClrMapping/>
  </p:clrMapOvr>
  <p:transition spd="slow">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 Col Page w/ Lines 1">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 xmlns:p14="http://schemas.microsoft.com/office/powerpoint/2010/main" val="2960954822"/>
              </p:ext>
            </p:extLst>
          </p:nvPr>
        </p:nvGraphicFramePr>
        <p:xfrm>
          <a:off x="1588" y="1588"/>
          <a:ext cx="1587" cy="1587"/>
        </p:xfrm>
        <a:graphic>
          <a:graphicData uri="http://schemas.openxmlformats.org/presentationml/2006/ole">
            <p:oleObj spid="_x0000_s129119" name="think-cell Slide" r:id="rId3" imgW="360" imgH="360" progId="">
              <p:embed/>
            </p:oleObj>
          </a:graphicData>
        </a:graphic>
      </p:graphicFrame>
      <p:pic>
        <p:nvPicPr>
          <p:cNvPr id="9" name="Picture 8"/>
          <p:cNvPicPr>
            <a:picLocks noChangeAspect="1"/>
          </p:cNvPicPr>
          <p:nvPr userDrawn="1"/>
        </p:nvPicPr>
        <p:blipFill rotWithShape="1">
          <a:blip r:embed="rId4" cstate="print">
            <a:extLst>
              <a:ext uri="{28A0092B-C50C-407E-A947-70E740481C1C}">
                <a14:useLocalDpi xmlns="" xmlns:a14="http://schemas.microsoft.com/office/drawing/2010/main"/>
              </a:ext>
            </a:extLst>
          </a:blip>
          <a:srcRect l="32958"/>
          <a:stretch/>
        </p:blipFill>
        <p:spPr>
          <a:xfrm>
            <a:off x="3013656" y="0"/>
            <a:ext cx="6130344"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7339013" y="6273380"/>
            <a:ext cx="1369216" cy="214968"/>
          </a:xfrm>
          <a:prstGeom prst="rect">
            <a:avLst/>
          </a:prstGeom>
        </p:spPr>
      </p:pic>
    </p:spTree>
    <p:extLst>
      <p:ext uri="{BB962C8B-B14F-4D97-AF65-F5344CB8AC3E}">
        <p14:creationId xmlns="" xmlns:p14="http://schemas.microsoft.com/office/powerpoint/2010/main" val="3474372308"/>
      </p:ext>
    </p:extLst>
  </p:cSld>
  <p:clrMapOvr>
    <a:masterClrMapping/>
  </p:clrMapOvr>
  <p:transition spd="slow">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 Col Page w/ Lines 2">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 xmlns:p14="http://schemas.microsoft.com/office/powerpoint/2010/main" val="3017559682"/>
              </p:ext>
            </p:extLst>
          </p:nvPr>
        </p:nvGraphicFramePr>
        <p:xfrm>
          <a:off x="1588" y="1588"/>
          <a:ext cx="1587" cy="1587"/>
        </p:xfrm>
        <a:graphic>
          <a:graphicData uri="http://schemas.openxmlformats.org/presentationml/2006/ole">
            <p:oleObj spid="_x0000_s130143" name="think-cell Slide" r:id="rId3" imgW="360" imgH="360" progId="">
              <p:embed/>
            </p:oleObj>
          </a:graphicData>
        </a:graphic>
      </p:graphicFrame>
      <p:pic>
        <p:nvPicPr>
          <p:cNvPr id="10" name="Picture 9"/>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l="62394"/>
          <a:stretch/>
        </p:blipFill>
        <p:spPr>
          <a:xfrm>
            <a:off x="5705340" y="0"/>
            <a:ext cx="3438659"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7339013" y="6273380"/>
            <a:ext cx="1369216" cy="214968"/>
          </a:xfrm>
          <a:prstGeom prst="rect">
            <a:avLst/>
          </a:prstGeom>
        </p:spPr>
      </p:pic>
    </p:spTree>
    <p:extLst>
      <p:ext uri="{BB962C8B-B14F-4D97-AF65-F5344CB8AC3E}">
        <p14:creationId xmlns="" xmlns:p14="http://schemas.microsoft.com/office/powerpoint/2010/main" val="722305457"/>
      </p:ext>
    </p:extLst>
  </p:cSld>
  <p:clrMapOvr>
    <a:masterClrMapping/>
  </p:clrMapOvr>
  <p:transition spd="slow">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 Col Page w/ Lines 3">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 xmlns:p14="http://schemas.microsoft.com/office/powerpoint/2010/main" val="2422412425"/>
              </p:ext>
            </p:extLst>
          </p:nvPr>
        </p:nvGraphicFramePr>
        <p:xfrm>
          <a:off x="1588" y="1588"/>
          <a:ext cx="1587" cy="1587"/>
        </p:xfrm>
        <a:graphic>
          <a:graphicData uri="http://schemas.openxmlformats.org/presentationml/2006/ole">
            <p:oleObj spid="_x0000_s131167" name="think-cell Slide" r:id="rId3" imgW="360" imgH="360" progId="">
              <p:embed/>
            </p:oleObj>
          </a:graphicData>
        </a:graphic>
      </p:graphicFrame>
      <p:pic>
        <p:nvPicPr>
          <p:cNvPr id="9" name="Picture 8" descr="Text_linework_3.png"/>
          <p:cNvPicPr>
            <a:picLocks noChangeAspect="1"/>
          </p:cNvPicPr>
          <p:nvPr userDrawn="1"/>
        </p:nvPicPr>
        <p:blipFill rotWithShape="1">
          <a:blip r:embed="rId4" cstate="print">
            <a:extLst>
              <a:ext uri="{28A0092B-C50C-407E-A947-70E740481C1C}">
                <a14:useLocalDpi xmlns="" xmlns:a14="http://schemas.microsoft.com/office/drawing/2010/main"/>
              </a:ext>
            </a:extLst>
          </a:blip>
          <a:srcRect l="56056"/>
          <a:stretch/>
        </p:blipFill>
        <p:spPr>
          <a:xfrm>
            <a:off x="5125792" y="0"/>
            <a:ext cx="4018208"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7339013" y="6273380"/>
            <a:ext cx="1369216" cy="214968"/>
          </a:xfrm>
          <a:prstGeom prst="rect">
            <a:avLst/>
          </a:prstGeom>
        </p:spPr>
      </p:pic>
    </p:spTree>
    <p:extLst>
      <p:ext uri="{BB962C8B-B14F-4D97-AF65-F5344CB8AC3E}">
        <p14:creationId xmlns="" xmlns:p14="http://schemas.microsoft.com/office/powerpoint/2010/main" val="3872854490"/>
      </p:ext>
    </p:extLst>
  </p:cSld>
  <p:clrMapOvr>
    <a:masterClrMapping/>
  </p:clrMapOvr>
  <p:transition spd="slow">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 Bio">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76600" y="1600200"/>
            <a:ext cx="5410200" cy="4525963"/>
          </a:xfrm>
          <a:prstGeom prst="rect">
            <a:avLst/>
          </a:prstGeom>
        </p:spPr>
        <p:txBody>
          <a:bodyPr lIns="0" tIns="0" rIns="0" bIns="0">
            <a:noAutofit/>
          </a:bodyPr>
          <a:lstStyle>
            <a:lvl1pPr marL="0" indent="0">
              <a:lnSpc>
                <a:spcPct val="100000"/>
              </a:lnSpc>
              <a:spcBef>
                <a:spcPts val="0"/>
              </a:spcBef>
              <a:spcAft>
                <a:spcPts val="1200"/>
              </a:spcAft>
              <a:buFontTx/>
              <a:buNone/>
              <a:defRPr sz="14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9" name="Text Placeholder 8"/>
          <p:cNvSpPr>
            <a:spLocks noGrp="1"/>
          </p:cNvSpPr>
          <p:nvPr>
            <p:ph type="body" sz="quarter" idx="14"/>
          </p:nvPr>
        </p:nvSpPr>
        <p:spPr>
          <a:xfrm>
            <a:off x="457200" y="3505200"/>
            <a:ext cx="2286000" cy="228600"/>
          </a:xfrm>
          <a:prstGeom prst="rect">
            <a:avLst/>
          </a:prstGeom>
        </p:spPr>
        <p:txBody>
          <a:bodyPr lIns="0" tIns="0" rIns="0" bIns="0"/>
          <a:lstStyle>
            <a:lvl1pPr marL="0" indent="0" algn="ctr">
              <a:spcBef>
                <a:spcPts val="0"/>
              </a:spcBef>
              <a:buFontTx/>
              <a:buNone/>
              <a:defRPr sz="140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smtClean="0"/>
              <a:t>Click to edit Master text styles</a:t>
            </a:r>
          </a:p>
        </p:txBody>
      </p:sp>
      <p:sp>
        <p:nvSpPr>
          <p:cNvPr id="11" name="Text Placeholder 10"/>
          <p:cNvSpPr>
            <a:spLocks noGrp="1"/>
          </p:cNvSpPr>
          <p:nvPr>
            <p:ph type="body" sz="quarter" idx="15"/>
          </p:nvPr>
        </p:nvSpPr>
        <p:spPr>
          <a:xfrm>
            <a:off x="457200" y="3729722"/>
            <a:ext cx="2286000" cy="305830"/>
          </a:xfrm>
          <a:prstGeom prst="rect">
            <a:avLst/>
          </a:prstGeom>
        </p:spPr>
        <p:txBody>
          <a:bodyPr lIns="0" tIns="0" rIns="0" bIns="0"/>
          <a:lstStyle>
            <a:lvl1pPr marL="0" indent="0" algn="ctr">
              <a:spcBef>
                <a:spcPts val="0"/>
              </a:spcBef>
              <a:buFontTx/>
              <a:buNone/>
              <a:defRPr sz="140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smtClean="0"/>
              <a:t>Click to edit Master text styles</a:t>
            </a:r>
          </a:p>
        </p:txBody>
      </p:sp>
      <p:sp>
        <p:nvSpPr>
          <p:cNvPr id="4" name="Rectangle 3"/>
          <p:cNvSpPr/>
          <p:nvPr userDrawn="1"/>
        </p:nvSpPr>
        <p:spPr>
          <a:xfrm>
            <a:off x="450057" y="6302977"/>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7DB266F-BD3B-43A9-A0A1-0D20C5923C2D}"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 xmlns:p14="http://schemas.microsoft.com/office/powerpoint/2010/main" val="3791451580"/>
      </p:ext>
    </p:extLst>
  </p:cSld>
  <p:clrMapOvr>
    <a:masterClrMapping/>
  </p:clrMapOvr>
  <p:transition spd="slow">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2 Bio's">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76600" y="1600201"/>
            <a:ext cx="5410200" cy="1981200"/>
          </a:xfrm>
          <a:prstGeom prst="rect">
            <a:avLst/>
          </a:prstGeom>
        </p:spPr>
        <p:txBody>
          <a:bodyPr lIns="0" tIns="0" rIns="0" bIns="0">
            <a:noAutofit/>
          </a:bodyPr>
          <a:lstStyle>
            <a:lvl1pPr marL="0" indent="0">
              <a:lnSpc>
                <a:spcPct val="100000"/>
              </a:lnSpc>
              <a:spcBef>
                <a:spcPts val="0"/>
              </a:spcBef>
              <a:spcAft>
                <a:spcPts val="1200"/>
              </a:spcAft>
              <a:buFontTx/>
              <a:buNone/>
              <a:defRPr sz="10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9" name="Text Placeholder 8"/>
          <p:cNvSpPr>
            <a:spLocks noGrp="1"/>
          </p:cNvSpPr>
          <p:nvPr>
            <p:ph type="body" sz="quarter" idx="14"/>
          </p:nvPr>
        </p:nvSpPr>
        <p:spPr>
          <a:xfrm>
            <a:off x="457200" y="2971800"/>
            <a:ext cx="2286000" cy="152400"/>
          </a:xfrm>
          <a:prstGeom prst="rect">
            <a:avLst/>
          </a:prstGeom>
        </p:spPr>
        <p:txBody>
          <a:bodyPr lIns="0" tIns="0" rIns="0" bIns="0"/>
          <a:lstStyle>
            <a:lvl1pPr marL="0" indent="0" algn="ctr">
              <a:spcBef>
                <a:spcPts val="0"/>
              </a:spcBef>
              <a:buFontTx/>
              <a:buNone/>
              <a:defRPr sz="105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smtClean="0"/>
              <a:t>Click to edit Master text styles</a:t>
            </a:r>
          </a:p>
        </p:txBody>
      </p:sp>
      <p:sp>
        <p:nvSpPr>
          <p:cNvPr id="11" name="Text Placeholder 10"/>
          <p:cNvSpPr>
            <a:spLocks noGrp="1"/>
          </p:cNvSpPr>
          <p:nvPr>
            <p:ph type="body" sz="quarter" idx="15"/>
          </p:nvPr>
        </p:nvSpPr>
        <p:spPr>
          <a:xfrm>
            <a:off x="457200" y="3124200"/>
            <a:ext cx="2286000" cy="305830"/>
          </a:xfrm>
          <a:prstGeom prst="rect">
            <a:avLst/>
          </a:prstGeom>
        </p:spPr>
        <p:txBody>
          <a:bodyPr lIns="0" tIns="0" rIns="0" bIns="0"/>
          <a:lstStyle>
            <a:lvl1pPr marL="0" indent="0" algn="ctr">
              <a:spcBef>
                <a:spcPts val="0"/>
              </a:spcBef>
              <a:buFontTx/>
              <a:buNone/>
              <a:defRPr sz="105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smtClean="0"/>
              <a:t>Click to edit Master text styles</a:t>
            </a:r>
          </a:p>
        </p:txBody>
      </p:sp>
      <p:sp>
        <p:nvSpPr>
          <p:cNvPr id="4" name="Rectangle 3"/>
          <p:cNvSpPr/>
          <p:nvPr userDrawn="1"/>
        </p:nvSpPr>
        <p:spPr>
          <a:xfrm>
            <a:off x="450057" y="6302977"/>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E1C63789-1ECD-4A76-BA3E-F6A19EF2C5B1}"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 xmlns:p14="http://schemas.microsoft.com/office/powerpoint/2010/main" val="3057709536"/>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7D099D3-8CC7-4306-9676-74BA9ED780D4}"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D099D3-8CC7-4306-9676-74BA9ED780D4}" type="datetimeFigureOut">
              <a:rPr lang="zh-CN" altLang="en-US" smtClean="0"/>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D099D3-8CC7-4306-9676-74BA9ED780D4}" type="datetimeFigureOut">
              <a:rPr lang="zh-CN" altLang="en-US" smtClean="0"/>
              <a:t>2019/10/21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D099D3-8CC7-4306-9676-74BA9ED780D4}"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B2A6BFDD-345F-4CF2-8690-30A9EA1B49E4}" type="datetimeFigureOut">
              <a:rPr lang="en-US" altLang="zh-CN" smtClean="0"/>
              <a:pPr>
                <a:defRPr/>
              </a:pPr>
              <a:t>10/21/2019</a:t>
            </a:fld>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6C9DE877-5115-430B-8E4A-666418CFA9AD}"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D099D3-8CC7-4306-9676-74BA9ED780D4}" type="datetimeFigureOut">
              <a:rPr lang="zh-CN" altLang="en-US" smtClean="0"/>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D099D3-8CC7-4306-9676-74BA9ED780D4}" type="datetimeFigureOut">
              <a:rPr lang="zh-CN" altLang="en-US" smtClean="0"/>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099D3-8CC7-4306-9676-74BA9ED780D4}" type="datetimeFigureOut">
              <a:rPr lang="zh-CN" altLang="en-US" smtClean="0"/>
              <a:t>2019/10/21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3774A-5832-4A16-BF84-F8C7C2A3DAAE}" type="slidenum">
              <a:rPr lang="en-US" smtClean="0"/>
              <a:pPr/>
              <a:t>‹#›</a:t>
            </a:fld>
            <a:endParaRPr lang="en-US"/>
          </a:p>
        </p:txBody>
      </p:sp>
      <p:sp>
        <p:nvSpPr>
          <p:cNvPr id="7" name="fl"/>
          <p:cNvSpPr txBox="1"/>
          <p:nvPr userDrawn="1"/>
        </p:nvSpPr>
        <p:spPr>
          <a:xfrm>
            <a:off x="0" y="6520180"/>
            <a:ext cx="9144000" cy="369332"/>
          </a:xfrm>
          <a:prstGeom prst="rect">
            <a:avLst/>
          </a:prstGeom>
          <a:noFill/>
        </p:spPr>
        <p:txBody>
          <a:bodyPr vert="horz" rtlCol="0">
            <a:spAutoFit/>
          </a:bodyPr>
          <a:lstStyle/>
          <a:p>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660" r:id="rId14"/>
    <p:sldLayoutId id="2147483703" r:id="rId15"/>
    <p:sldLayoutId id="2147483704" r:id="rId16"/>
    <p:sldLayoutId id="2147483705" r:id="rId17"/>
    <p:sldLayoutId id="2147483700" r:id="rId18"/>
    <p:sldLayoutId id="2147483701" r:id="rId19"/>
    <p:sldLayoutId id="2147483702" r:id="rId20"/>
    <p:sldLayoutId id="2147483650" r:id="rId21"/>
    <p:sldLayoutId id="2147483680" r:id="rId22"/>
    <p:sldLayoutId id="2147483706" r:id="rId23"/>
    <p:sldLayoutId id="2147483707" r:id="rId24"/>
    <p:sldLayoutId id="2147483708" r:id="rId25"/>
    <p:sldLayoutId id="2147483677" r:id="rId26"/>
    <p:sldLayoutId id="2147483679"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6858000" cy="1761744"/>
          </a:xfrm>
        </p:spPr>
        <p:txBody>
          <a:bodyPr/>
          <a:lstStyle/>
          <a:p>
            <a:r>
              <a:rPr lang="en-US" altLang="zh-CN" sz="3600" dirty="0">
                <a:solidFill>
                  <a:srgbClr val="002060"/>
                </a:solidFill>
                <a:ea typeface="宋体" pitchFamily="2" charset="-122"/>
              </a:rPr>
              <a:t>Mutual Fund Ratings</a:t>
            </a:r>
            <a:r>
              <a:rPr lang="en-GB" altLang="zh-CN" sz="3600" dirty="0" smtClean="0">
                <a:solidFill>
                  <a:srgbClr val="002060"/>
                </a:solidFill>
                <a:ea typeface="宋体" pitchFamily="2" charset="-122"/>
              </a:rPr>
              <a:t/>
            </a:r>
            <a:br>
              <a:rPr lang="en-GB" altLang="zh-CN" sz="3600" dirty="0" smtClean="0">
                <a:solidFill>
                  <a:srgbClr val="002060"/>
                </a:solidFill>
                <a:ea typeface="宋体" pitchFamily="2" charset="-122"/>
              </a:rPr>
            </a:br>
            <a:endParaRPr kumimoji="1" lang="ja-JP" altLang="en-US" sz="3500" dirty="0">
              <a:solidFill>
                <a:srgbClr val="002060"/>
              </a:solidFill>
            </a:endParaRPr>
          </a:p>
        </p:txBody>
      </p:sp>
    </p:spTree>
    <p:extLst>
      <p:ext uri="{BB962C8B-B14F-4D97-AF65-F5344CB8AC3E}">
        <p14:creationId xmlns="" xmlns:p14="http://schemas.microsoft.com/office/powerpoint/2010/main" val="2710081055"/>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68313" y="1844675"/>
            <a:ext cx="8229600" cy="4525963"/>
          </a:xfrm>
        </p:spPr>
        <p:txBody>
          <a:bodyPr/>
          <a:lstStyle/>
          <a:p>
            <a:pPr eaLnBrk="1" hangingPunct="1"/>
            <a:r>
              <a:rPr lang="en-US" altLang="zh-CN" sz="1800" dirty="0" smtClean="0">
                <a:ea typeface="宋体" pitchFamily="2" charset="-122"/>
              </a:rPr>
              <a:t>FV = PV( 1 + </a:t>
            </a:r>
            <a:r>
              <a:rPr lang="en-US" altLang="zh-CN" sz="1800" dirty="0" err="1" smtClean="0">
                <a:ea typeface="宋体" pitchFamily="2" charset="-122"/>
              </a:rPr>
              <a:t>i</a:t>
            </a:r>
            <a:r>
              <a:rPr lang="en-US" altLang="zh-CN" sz="1800" dirty="0" smtClean="0">
                <a:ea typeface="宋体" pitchFamily="2" charset="-122"/>
              </a:rPr>
              <a:t> ) </a:t>
            </a:r>
            <a:r>
              <a:rPr lang="en-US" altLang="zh-CN" sz="1800" baseline="30000" dirty="0" smtClean="0">
                <a:ea typeface="宋体" pitchFamily="2" charset="-122"/>
              </a:rPr>
              <a:t>n</a:t>
            </a:r>
            <a:endParaRPr lang="zh-CN" altLang="en-US" sz="1800" baseline="30000" dirty="0" smtClean="0">
              <a:ea typeface="宋体" pitchFamily="2" charset="-122"/>
            </a:endParaRPr>
          </a:p>
          <a:p>
            <a:pPr eaLnBrk="1" hangingPunct="1"/>
            <a:r>
              <a:rPr lang="en-US" altLang="zh-CN" sz="1800" dirty="0" smtClean="0">
                <a:ea typeface="宋体" pitchFamily="2" charset="-122"/>
              </a:rPr>
              <a:t>PV = FV / ( 1 + </a:t>
            </a:r>
            <a:r>
              <a:rPr lang="en-US" altLang="zh-CN" sz="1800" dirty="0" err="1" smtClean="0">
                <a:ea typeface="宋体" pitchFamily="2" charset="-122"/>
              </a:rPr>
              <a:t>i</a:t>
            </a:r>
            <a:r>
              <a:rPr lang="en-US" altLang="zh-CN" sz="1800" dirty="0" smtClean="0">
                <a:ea typeface="宋体" pitchFamily="2" charset="-122"/>
              </a:rPr>
              <a:t> )</a:t>
            </a:r>
            <a:r>
              <a:rPr lang="en-US" altLang="zh-CN" sz="1800" baseline="30000" dirty="0" smtClean="0">
                <a:ea typeface="宋体" pitchFamily="2" charset="-122"/>
              </a:rPr>
              <a:t>n</a:t>
            </a:r>
          </a:p>
          <a:p>
            <a:pPr eaLnBrk="1" hangingPunct="1"/>
            <a:r>
              <a:rPr lang="en-US" altLang="zh-CN" sz="1800" dirty="0" smtClean="0">
                <a:ea typeface="宋体" pitchFamily="2" charset="-122"/>
              </a:rPr>
              <a:t>Present Value of a Perpetuity</a:t>
            </a:r>
          </a:p>
          <a:p>
            <a:pPr eaLnBrk="1" hangingPunct="1"/>
            <a:r>
              <a:rPr lang="en-US" altLang="zh-CN" sz="1800" dirty="0" smtClean="0">
                <a:ea typeface="宋体" pitchFamily="2" charset="-122"/>
              </a:rPr>
              <a:t>PV = PMT/ </a:t>
            </a:r>
            <a:r>
              <a:rPr lang="en-US" altLang="zh-CN" sz="1800" dirty="0" err="1" smtClean="0">
                <a:ea typeface="宋体" pitchFamily="2" charset="-122"/>
              </a:rPr>
              <a:t>i</a:t>
            </a:r>
            <a:endParaRPr lang="en-US" altLang="zh-CN" sz="1800" dirty="0" smtClean="0">
              <a:ea typeface="宋体" pitchFamily="2" charset="-122"/>
            </a:endParaRPr>
          </a:p>
          <a:p>
            <a:pPr eaLnBrk="1" hangingPunct="1">
              <a:buFont typeface="Arial" pitchFamily="34" charset="0"/>
              <a:buNone/>
            </a:pPr>
            <a:endParaRPr lang="en-US" altLang="zh-CN" sz="1800" dirty="0" smtClean="0">
              <a:ea typeface="宋体" pitchFamily="2" charset="-122"/>
            </a:endParaRPr>
          </a:p>
          <a:p>
            <a:pPr eaLnBrk="1" hangingPunct="1">
              <a:buFont typeface="Arial" pitchFamily="34" charset="0"/>
              <a:buNone/>
            </a:pPr>
            <a:r>
              <a:rPr lang="en-US" altLang="zh-CN" sz="1800" dirty="0" smtClean="0">
                <a:ea typeface="宋体" pitchFamily="2" charset="-122"/>
              </a:rPr>
              <a:t>Notes:</a:t>
            </a:r>
          </a:p>
          <a:p>
            <a:pPr eaLnBrk="1" hangingPunct="1">
              <a:buFont typeface="Arial" pitchFamily="34" charset="0"/>
              <a:buNone/>
            </a:pPr>
            <a:r>
              <a:rPr lang="en-US" altLang="zh-CN" sz="1800" i="1" dirty="0" err="1" smtClean="0">
                <a:ea typeface="宋体" pitchFamily="2" charset="-122"/>
              </a:rPr>
              <a:t>i</a:t>
            </a:r>
            <a:r>
              <a:rPr lang="en-US" altLang="zh-CN" sz="1800" i="1" dirty="0" smtClean="0">
                <a:ea typeface="宋体" pitchFamily="2" charset="-122"/>
              </a:rPr>
              <a:t>=interest rate</a:t>
            </a:r>
          </a:p>
          <a:p>
            <a:pPr eaLnBrk="1" hangingPunct="1">
              <a:buFont typeface="Arial" pitchFamily="34" charset="0"/>
              <a:buNone/>
            </a:pPr>
            <a:r>
              <a:rPr lang="en-US" altLang="zh-CN" sz="1800" i="1" dirty="0" smtClean="0">
                <a:ea typeface="宋体" pitchFamily="2" charset="-122"/>
              </a:rPr>
              <a:t>FV=Future Value(</a:t>
            </a:r>
            <a:r>
              <a:rPr lang="zh-CN" altLang="en-US" sz="1800" i="1" dirty="0" smtClean="0">
                <a:ea typeface="宋体" pitchFamily="2" charset="-122"/>
              </a:rPr>
              <a:t>终值</a:t>
            </a:r>
            <a:r>
              <a:rPr lang="en-US" altLang="zh-CN" sz="1800" i="1" dirty="0" smtClean="0">
                <a:ea typeface="宋体" pitchFamily="2" charset="-122"/>
              </a:rPr>
              <a:t>)</a:t>
            </a:r>
          </a:p>
          <a:p>
            <a:pPr eaLnBrk="1" hangingPunct="1">
              <a:buFont typeface="Arial" pitchFamily="34" charset="0"/>
              <a:buNone/>
            </a:pPr>
            <a:r>
              <a:rPr lang="en-US" altLang="zh-CN" sz="1800" i="1" dirty="0" smtClean="0">
                <a:ea typeface="宋体" pitchFamily="2" charset="-122"/>
              </a:rPr>
              <a:t>PV=Present Value(</a:t>
            </a:r>
            <a:r>
              <a:rPr lang="zh-CN" altLang="en-US" sz="1800" i="1" dirty="0" smtClean="0">
                <a:ea typeface="宋体" pitchFamily="2" charset="-122"/>
              </a:rPr>
              <a:t>现值</a:t>
            </a:r>
            <a:r>
              <a:rPr lang="en-US" altLang="zh-CN" sz="1800" i="1" dirty="0" smtClean="0">
                <a:ea typeface="宋体" pitchFamily="2" charset="-122"/>
              </a:rPr>
              <a:t>)</a:t>
            </a:r>
          </a:p>
          <a:p>
            <a:pPr eaLnBrk="1" hangingPunct="1">
              <a:buFont typeface="Wingdings 3" pitchFamily="18" charset="2"/>
              <a:buNone/>
            </a:pPr>
            <a:r>
              <a:rPr lang="en-US" altLang="zh-CN" sz="1800" i="1" dirty="0" smtClean="0">
                <a:ea typeface="宋体" pitchFamily="2" charset="-122"/>
              </a:rPr>
              <a:t>PMT = Perpetual Annuity(</a:t>
            </a:r>
            <a:r>
              <a:rPr lang="zh-CN" altLang="en-US" sz="1800" i="1" dirty="0" smtClean="0">
                <a:ea typeface="宋体" pitchFamily="2" charset="-122"/>
              </a:rPr>
              <a:t>永续年金</a:t>
            </a:r>
            <a:r>
              <a:rPr lang="en-US" altLang="zh-CN" sz="1800" i="1" dirty="0" smtClean="0">
                <a:ea typeface="宋体" pitchFamily="2" charset="-122"/>
              </a:rPr>
              <a:t>)</a:t>
            </a: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Future </a:t>
            </a:r>
            <a:r>
              <a:rPr lang="en-US" altLang="zh-CN" sz="3500" b="1" dirty="0">
                <a:solidFill>
                  <a:srgbClr val="002060"/>
                </a:solidFill>
              </a:rPr>
              <a:t>Value and Present Value</a:t>
            </a:r>
            <a:endParaRPr lang="zh-CN" altLang="en-US" sz="3500" b="1" dirty="0">
              <a:solidFill>
                <a:srgbClr val="002060"/>
              </a:solidFill>
            </a:endParaRPr>
          </a:p>
        </p:txBody>
      </p:sp>
    </p:spTree>
    <p:extLst>
      <p:ext uri="{BB962C8B-B14F-4D97-AF65-F5344CB8AC3E}">
        <p14:creationId xmlns="" xmlns:p14="http://schemas.microsoft.com/office/powerpoint/2010/main" val="1132579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1026"/>
          <p:cNvSpPr>
            <a:spLocks noChangeArrowheads="1"/>
          </p:cNvSpPr>
          <p:nvPr/>
        </p:nvSpPr>
        <p:spPr bwMode="auto">
          <a:xfrm>
            <a:off x="1619672" y="4293096"/>
            <a:ext cx="5702300" cy="901700"/>
          </a:xfrm>
          <a:prstGeom prst="octagon">
            <a:avLst>
              <a:gd name="adj" fmla="val 29282"/>
            </a:avLst>
          </a:prstGeom>
          <a:solidFill>
            <a:srgbClr val="65CCE9"/>
          </a:solidFill>
          <a:ln w="12699">
            <a:solidFill>
              <a:schemeClr val="tx1"/>
            </a:solidFill>
            <a:miter lim="800000"/>
            <a:headEnd/>
            <a:tailE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a:spcBef>
                <a:spcPct val="0"/>
              </a:spcBef>
              <a:buClrTx/>
              <a:buSzTx/>
              <a:buFontTx/>
              <a:buNone/>
            </a:pPr>
            <a:endParaRPr lang="zh-CN" altLang="en-US" sz="2400">
              <a:latin typeface="Times New Roman" pitchFamily="18" charset="0"/>
              <a:ea typeface="黑体" pitchFamily="49" charset="-122"/>
            </a:endParaRPr>
          </a:p>
        </p:txBody>
      </p:sp>
      <p:sp>
        <p:nvSpPr>
          <p:cNvPr id="20486" name="Line 1028"/>
          <p:cNvSpPr>
            <a:spLocks noChangeShapeType="1"/>
          </p:cNvSpPr>
          <p:nvPr/>
        </p:nvSpPr>
        <p:spPr bwMode="auto">
          <a:xfrm>
            <a:off x="990600" y="1600200"/>
            <a:ext cx="7772400" cy="0"/>
          </a:xfrm>
          <a:prstGeom prst="line">
            <a:avLst/>
          </a:prstGeom>
          <a:noFill/>
          <a:ln w="76199">
            <a:solidFill>
              <a:schemeClr val="tx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31077" name="Rectangle 1029"/>
          <p:cNvSpPr>
            <a:spLocks noChangeArrowheads="1"/>
          </p:cNvSpPr>
          <p:nvPr/>
        </p:nvSpPr>
        <p:spPr bwMode="auto">
          <a:xfrm>
            <a:off x="1066800" y="2209800"/>
            <a:ext cx="71628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txBody>
          <a:bodyPr lIns="90488" tIns="44450" rIns="90488" bIns="44450"/>
          <a:lstStyle>
            <a:lvl1pPr marL="342900" indent="-342900"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a:spcBef>
                <a:spcPct val="20000"/>
              </a:spcBef>
              <a:buSzPct val="90000"/>
              <a:buFont typeface="Monotype Sorts"/>
              <a:buNone/>
            </a:pPr>
            <a:r>
              <a:rPr lang="en-US" altLang="en-US" sz="2800" dirty="0">
                <a:solidFill>
                  <a:schemeClr val="hlink"/>
                </a:solidFill>
                <a:latin typeface="Times New Roman" pitchFamily="18" charset="0"/>
              </a:rPr>
              <a:t>Quick!  </a:t>
            </a:r>
            <a:r>
              <a:rPr lang="en-US" altLang="en-US" sz="2800" dirty="0">
                <a:latin typeface="Times New Roman" pitchFamily="18" charset="0"/>
              </a:rPr>
              <a:t>How long does it take to double $5,000 at a compound rate of 12% per year (approx.)?</a:t>
            </a:r>
          </a:p>
        </p:txBody>
      </p:sp>
      <p:sp>
        <p:nvSpPr>
          <p:cNvPr id="20488" name="Line 1030"/>
          <p:cNvSpPr>
            <a:spLocks noChangeShapeType="1"/>
          </p:cNvSpPr>
          <p:nvPr/>
        </p:nvSpPr>
        <p:spPr bwMode="auto">
          <a:xfrm>
            <a:off x="1625600" y="3962400"/>
            <a:ext cx="5969000" cy="0"/>
          </a:xfrm>
          <a:prstGeom prst="line">
            <a:avLst/>
          </a:prstGeom>
          <a:noFill/>
          <a:ln w="50799">
            <a:solidFill>
              <a:schemeClr val="hlink"/>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31079" name="Rectangle 1031"/>
          <p:cNvSpPr>
            <a:spLocks noChangeArrowheads="1"/>
          </p:cNvSpPr>
          <p:nvPr/>
        </p:nvSpPr>
        <p:spPr bwMode="auto">
          <a:xfrm>
            <a:off x="2051050" y="4437063"/>
            <a:ext cx="5318125" cy="762000"/>
          </a:xfrm>
          <a:prstGeom prst="rect">
            <a:avLst/>
          </a:prstGeom>
          <a:noFill/>
          <a:ln w="12699">
            <a:noFill/>
            <a:miter lim="800000"/>
            <a:headEnd/>
            <a:tailEnd/>
          </a:ln>
          <a:effectLst/>
        </p:spPr>
        <p:txBody>
          <a:bodyPr lIns="90488" tIns="44450" rIns="90488" bIns="44450"/>
          <a:lstStyle/>
          <a:p>
            <a:pPr marL="342900" indent="-342900" eaLnBrk="0" hangingPunct="0">
              <a:spcBef>
                <a:spcPct val="20000"/>
              </a:spcBef>
              <a:spcAft>
                <a:spcPct val="75000"/>
              </a:spcAft>
              <a:buClr>
                <a:schemeClr val="accent1"/>
              </a:buClr>
              <a:buSzPct val="90000"/>
              <a:buFont typeface="Monotype Sorts" pitchFamily="2" charset="2"/>
              <a:buNone/>
              <a:tabLst>
                <a:tab pos="6453188" algn="l"/>
              </a:tabLst>
              <a:defRPr/>
            </a:pPr>
            <a:r>
              <a:rPr lang="en-US" altLang="en-US" sz="2800" dirty="0">
                <a:ea typeface="+mn-ea"/>
              </a:rPr>
              <a:t>We will use the </a:t>
            </a:r>
            <a:r>
              <a:rPr lang="en-US" altLang="en-US" sz="2800" dirty="0">
                <a:solidFill>
                  <a:schemeClr val="hlink"/>
                </a:solidFill>
                <a:effectLst>
                  <a:outerShdw blurRad="38100" dist="38100" dir="2700000" algn="tl">
                    <a:srgbClr val="000000"/>
                  </a:outerShdw>
                </a:effectLst>
                <a:ea typeface="+mn-ea"/>
              </a:rPr>
              <a:t>“Rule-of-72”</a:t>
            </a:r>
            <a:r>
              <a:rPr lang="en-US" altLang="en-US" sz="2800" dirty="0">
                <a:effectLst>
                  <a:outerShdw blurRad="38100" dist="38100" dir="2700000" algn="tl">
                    <a:srgbClr val="000000"/>
                  </a:outerShdw>
                </a:effectLst>
                <a:ea typeface="+mn-ea"/>
              </a:rPr>
              <a:t>.</a:t>
            </a:r>
          </a:p>
        </p:txBody>
      </p:sp>
      <p:sp>
        <p:nvSpPr>
          <p:cNvPr id="11"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The Rule of 72: double your Money!!</a:t>
            </a:r>
            <a:endParaRPr lang="zh-CN" altLang="en-US" sz="3500" b="1" dirty="0">
              <a:solidFill>
                <a:srgbClr val="002060"/>
              </a:solidFill>
            </a:endParaRPr>
          </a:p>
        </p:txBody>
      </p:sp>
    </p:spTree>
    <p:extLst>
      <p:ext uri="{BB962C8B-B14F-4D97-AF65-F5344CB8AC3E}">
        <p14:creationId xmlns="" xmlns:p14="http://schemas.microsoft.com/office/powerpoint/2010/main" val="164327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7">
                                            <p:txEl>
                                              <p:pRg st="0" end="0"/>
                                            </p:txEl>
                                          </p:spTgt>
                                        </p:tgtEl>
                                        <p:attrNameLst>
                                          <p:attrName>style.visibility</p:attrName>
                                        </p:attrNameLst>
                                      </p:cBhvr>
                                      <p:to>
                                        <p:strVal val="visible"/>
                                      </p:to>
                                    </p:set>
                                    <p:animEffect transition="in" filter="wipe(left)">
                                      <p:cBhvr>
                                        <p:cTn id="7" dur="500"/>
                                        <p:tgtEl>
                                          <p:spTgt spid="1310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1079"/>
                                        </p:tgtEl>
                                        <p:attrNameLst>
                                          <p:attrName>style.visibility</p:attrName>
                                        </p:attrNameLst>
                                      </p:cBhvr>
                                      <p:to>
                                        <p:strVal val="visible"/>
                                      </p:to>
                                    </p:set>
                                    <p:anim calcmode="lin" valueType="num">
                                      <p:cBhvr additive="base">
                                        <p:cTn id="12" dur="500" fill="hold"/>
                                        <p:tgtEl>
                                          <p:spTgt spid="131079"/>
                                        </p:tgtEl>
                                        <p:attrNameLst>
                                          <p:attrName>ppt_x</p:attrName>
                                        </p:attrNameLst>
                                      </p:cBhvr>
                                      <p:tavLst>
                                        <p:tav tm="0">
                                          <p:val>
                                            <p:strVal val="0-#ppt_w/2"/>
                                          </p:val>
                                        </p:tav>
                                        <p:tav tm="100000">
                                          <p:val>
                                            <p:strVal val="#ppt_x"/>
                                          </p:val>
                                        </p:tav>
                                      </p:tavLst>
                                    </p:anim>
                                    <p:anim calcmode="lin" valueType="num">
                                      <p:cBhvr additive="base">
                                        <p:cTn id="13" dur="500" fill="hold"/>
                                        <p:tgtEl>
                                          <p:spTgt spid="1310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build="p" autoUpdateAnimBg="0"/>
      <p:bldP spid="13107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8"/>
          <p:cNvSpPr>
            <a:spLocks noChangeArrowheads="1"/>
          </p:cNvSpPr>
          <p:nvPr/>
        </p:nvSpPr>
        <p:spPr bwMode="auto">
          <a:xfrm>
            <a:off x="1225550" y="4197350"/>
            <a:ext cx="6845300" cy="749300"/>
          </a:xfrm>
          <a:prstGeom prst="octagon">
            <a:avLst>
              <a:gd name="adj" fmla="val 29282"/>
            </a:avLst>
          </a:prstGeom>
          <a:solidFill>
            <a:srgbClr val="65CCE9"/>
          </a:solidFill>
          <a:ln w="12699">
            <a:solidFill>
              <a:schemeClr val="tx1"/>
            </a:solidFill>
            <a:miter lim="800000"/>
            <a:headEnd/>
            <a:tailEnd/>
          </a:ln>
        </p:spPr>
        <p:txBody>
          <a:bodyPr wrap="none" anchor="ct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a:spcBef>
                <a:spcPct val="0"/>
              </a:spcBef>
              <a:buClrTx/>
              <a:buSzTx/>
              <a:buFontTx/>
              <a:buNone/>
            </a:pPr>
            <a:endParaRPr lang="zh-CN" altLang="en-US" sz="2400">
              <a:latin typeface="Times New Roman" pitchFamily="18" charset="0"/>
              <a:ea typeface="黑体" pitchFamily="49" charset="-122"/>
            </a:endParaRPr>
          </a:p>
        </p:txBody>
      </p:sp>
      <p:sp>
        <p:nvSpPr>
          <p:cNvPr id="21510" name="Line 4"/>
          <p:cNvSpPr>
            <a:spLocks noChangeShapeType="1"/>
          </p:cNvSpPr>
          <p:nvPr/>
        </p:nvSpPr>
        <p:spPr bwMode="auto">
          <a:xfrm>
            <a:off x="990600" y="1600200"/>
            <a:ext cx="7772400" cy="0"/>
          </a:xfrm>
          <a:prstGeom prst="line">
            <a:avLst/>
          </a:prstGeom>
          <a:noFill/>
          <a:ln w="76199">
            <a:solidFill>
              <a:schemeClr val="tx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1511" name="Rectangle 5"/>
          <p:cNvSpPr>
            <a:spLocks noChangeArrowheads="1"/>
          </p:cNvSpPr>
          <p:nvPr/>
        </p:nvSpPr>
        <p:spPr bwMode="auto">
          <a:xfrm>
            <a:off x="1066800" y="2209800"/>
            <a:ext cx="71628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txBody>
          <a:bodyPr lIns="90488" tIns="44450" rIns="90488" bIns="44450"/>
          <a:lstStyle>
            <a:lvl1pPr marL="342900" indent="-342900"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a:spcBef>
                <a:spcPct val="20000"/>
              </a:spcBef>
              <a:buSzPct val="90000"/>
              <a:buFont typeface="Monotype Sorts"/>
              <a:buNone/>
            </a:pPr>
            <a:r>
              <a:rPr lang="en-US" altLang="en-US" sz="2800">
                <a:solidFill>
                  <a:schemeClr val="hlink"/>
                </a:solidFill>
                <a:latin typeface="Times New Roman" pitchFamily="18" charset="0"/>
              </a:rPr>
              <a:t>Quick!  </a:t>
            </a:r>
            <a:r>
              <a:rPr lang="en-US" altLang="en-US" sz="2800">
                <a:latin typeface="Times New Roman" pitchFamily="18" charset="0"/>
              </a:rPr>
              <a:t>How long does it take to double $5,000 at a compound rate of 12% per year (approx.)?</a:t>
            </a:r>
          </a:p>
        </p:txBody>
      </p:sp>
      <p:sp>
        <p:nvSpPr>
          <p:cNvPr id="116742" name="Rectangle 6"/>
          <p:cNvSpPr>
            <a:spLocks noChangeArrowheads="1"/>
          </p:cNvSpPr>
          <p:nvPr/>
        </p:nvSpPr>
        <p:spPr bwMode="auto">
          <a:xfrm>
            <a:off x="1846263" y="4292600"/>
            <a:ext cx="5748337" cy="2438400"/>
          </a:xfrm>
          <a:prstGeom prst="rect">
            <a:avLst/>
          </a:prstGeom>
          <a:noFill/>
          <a:ln w="12699">
            <a:noFill/>
            <a:miter lim="800000"/>
            <a:headEnd/>
            <a:tailEnd/>
          </a:ln>
          <a:effectLst/>
        </p:spPr>
        <p:txBody>
          <a:bodyPr lIns="90488" tIns="44450" rIns="90488" bIns="44450"/>
          <a:lstStyle/>
          <a:p>
            <a:pPr marL="342900" indent="-342900" eaLnBrk="0" hangingPunct="0">
              <a:spcBef>
                <a:spcPct val="20000"/>
              </a:spcBef>
              <a:spcAft>
                <a:spcPct val="75000"/>
              </a:spcAft>
              <a:buClr>
                <a:schemeClr val="accent1"/>
              </a:buClr>
              <a:buSzPct val="90000"/>
              <a:buFont typeface="Monotype Sorts" pitchFamily="2" charset="2"/>
              <a:buNone/>
              <a:tabLst>
                <a:tab pos="6453188" algn="l"/>
              </a:tabLst>
              <a:defRPr/>
            </a:pPr>
            <a:r>
              <a:rPr lang="en-US" altLang="en-US" sz="2800" i="1" dirty="0">
                <a:ea typeface="+mn-ea"/>
              </a:rPr>
              <a:t>Approx. Years to Double </a:t>
            </a:r>
            <a:r>
              <a:rPr lang="en-US" altLang="en-US" sz="2800" dirty="0">
                <a:ea typeface="+mn-ea"/>
              </a:rPr>
              <a:t>= </a:t>
            </a:r>
            <a:r>
              <a:rPr lang="en-US" altLang="en-US" sz="2800" dirty="0">
                <a:solidFill>
                  <a:schemeClr val="hlink"/>
                </a:solidFill>
                <a:effectLst>
                  <a:outerShdw blurRad="38100" dist="38100" dir="2700000" algn="tl">
                    <a:srgbClr val="000000"/>
                  </a:outerShdw>
                </a:effectLst>
                <a:ea typeface="+mn-ea"/>
              </a:rPr>
              <a:t>72</a:t>
            </a:r>
            <a:r>
              <a:rPr lang="en-US" altLang="en-US" sz="2800" dirty="0">
                <a:solidFill>
                  <a:schemeClr val="accent1"/>
                </a:solidFill>
                <a:effectLst>
                  <a:outerShdw blurRad="38100" dist="38100" dir="2700000" algn="tl">
                    <a:srgbClr val="000000"/>
                  </a:outerShdw>
                </a:effectLst>
                <a:ea typeface="+mn-ea"/>
              </a:rPr>
              <a:t> </a:t>
            </a:r>
            <a:r>
              <a:rPr lang="en-US" altLang="en-US" sz="2800" dirty="0">
                <a:solidFill>
                  <a:srgbClr val="FF0000"/>
                </a:solidFill>
                <a:ea typeface="+mn-ea"/>
              </a:rPr>
              <a:t>/ </a:t>
            </a:r>
            <a:r>
              <a:rPr lang="en-US" altLang="en-US" sz="2800" dirty="0" err="1">
                <a:solidFill>
                  <a:srgbClr val="FF0000"/>
                </a:solidFill>
                <a:ea typeface="+mn-ea"/>
              </a:rPr>
              <a:t>i</a:t>
            </a:r>
            <a:r>
              <a:rPr lang="en-US" altLang="en-US" sz="2800" dirty="0">
                <a:solidFill>
                  <a:srgbClr val="FF0000"/>
                </a:solidFill>
                <a:ea typeface="+mn-ea"/>
              </a:rPr>
              <a:t>%</a:t>
            </a:r>
          </a:p>
          <a:p>
            <a:pPr marL="2057400" lvl="4" indent="-228600" eaLnBrk="0" hangingPunct="0">
              <a:spcBef>
                <a:spcPct val="20000"/>
              </a:spcBef>
              <a:buClr>
                <a:schemeClr val="accent1"/>
              </a:buClr>
              <a:tabLst>
                <a:tab pos="6453188" algn="l"/>
              </a:tabLst>
              <a:defRPr/>
            </a:pPr>
            <a:r>
              <a:rPr lang="en-US" altLang="en-US" sz="1800" dirty="0">
                <a:solidFill>
                  <a:schemeClr val="hlink"/>
                </a:solidFill>
                <a:effectLst>
                  <a:outerShdw blurRad="38100" dist="38100" dir="2700000" algn="tl">
                    <a:srgbClr val="000000"/>
                  </a:outerShdw>
                </a:effectLst>
                <a:ea typeface="+mn-ea"/>
              </a:rPr>
              <a:t> 72</a:t>
            </a:r>
            <a:r>
              <a:rPr lang="en-US" altLang="en-US" sz="1800" dirty="0">
                <a:ea typeface="+mn-ea"/>
              </a:rPr>
              <a:t> / </a:t>
            </a:r>
            <a:r>
              <a:rPr lang="en-US" altLang="en-US" sz="1800" dirty="0">
                <a:solidFill>
                  <a:srgbClr val="C277FF"/>
                </a:solidFill>
                <a:ea typeface="+mn-ea"/>
              </a:rPr>
              <a:t>12%</a:t>
            </a:r>
            <a:r>
              <a:rPr lang="en-US" altLang="en-US" sz="1800" dirty="0">
                <a:ea typeface="+mn-ea"/>
              </a:rPr>
              <a:t> = </a:t>
            </a:r>
            <a:r>
              <a:rPr lang="en-US" altLang="en-US" sz="1800" i="1" dirty="0">
                <a:effectLst>
                  <a:outerShdw blurRad="38100" dist="38100" dir="2700000" algn="tl">
                    <a:srgbClr val="000000"/>
                  </a:outerShdw>
                </a:effectLst>
                <a:ea typeface="+mn-ea"/>
              </a:rPr>
              <a:t>6 Years</a:t>
            </a:r>
          </a:p>
          <a:p>
            <a:pPr marL="2057400" lvl="4" indent="-228600" eaLnBrk="0" hangingPunct="0">
              <a:spcBef>
                <a:spcPct val="20000"/>
              </a:spcBef>
              <a:buClr>
                <a:schemeClr val="accent1"/>
              </a:buClr>
              <a:tabLst>
                <a:tab pos="6453188" algn="l"/>
              </a:tabLst>
              <a:defRPr/>
            </a:pPr>
            <a:r>
              <a:rPr lang="en-US" altLang="en-US" sz="1400" dirty="0">
                <a:ea typeface="+mn-ea"/>
              </a:rPr>
              <a:t>[Actual Time is 6.12 Years]</a:t>
            </a:r>
          </a:p>
        </p:txBody>
      </p:sp>
      <p:sp>
        <p:nvSpPr>
          <p:cNvPr id="21513" name="Line 7"/>
          <p:cNvSpPr>
            <a:spLocks noChangeShapeType="1"/>
          </p:cNvSpPr>
          <p:nvPr/>
        </p:nvSpPr>
        <p:spPr bwMode="auto">
          <a:xfrm>
            <a:off x="1778000" y="3962400"/>
            <a:ext cx="5816600" cy="0"/>
          </a:xfrm>
          <a:prstGeom prst="line">
            <a:avLst/>
          </a:prstGeom>
          <a:noFill/>
          <a:ln w="50799">
            <a:solidFill>
              <a:schemeClr val="hlink"/>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The Rule of 72: double your Money!!</a:t>
            </a:r>
            <a:endParaRPr lang="zh-CN" altLang="en-US" sz="3500" b="1" dirty="0">
              <a:solidFill>
                <a:srgbClr val="002060"/>
              </a:solidFill>
            </a:endParaRPr>
          </a:p>
        </p:txBody>
      </p:sp>
    </p:spTree>
    <p:extLst>
      <p:ext uri="{BB962C8B-B14F-4D97-AF65-F5344CB8AC3E}">
        <p14:creationId xmlns="" xmlns:p14="http://schemas.microsoft.com/office/powerpoint/2010/main" val="721918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Investment return calculation</a:t>
            </a:r>
            <a:endParaRPr lang="zh-CN" altLang="en-US" sz="3500" b="1" dirty="0">
              <a:solidFill>
                <a:srgbClr val="002060"/>
              </a:solidFill>
            </a:endParaRPr>
          </a:p>
        </p:txBody>
      </p:sp>
      <p:sp>
        <p:nvSpPr>
          <p:cNvPr id="22530" name="内容占位符 1"/>
          <p:cNvSpPr>
            <a:spLocks noGrp="1"/>
          </p:cNvSpPr>
          <p:nvPr>
            <p:ph idx="1"/>
          </p:nvPr>
        </p:nvSpPr>
        <p:spPr/>
        <p:txBody>
          <a:bodyPr/>
          <a:lstStyle/>
          <a:p>
            <a:pPr eaLnBrk="1" hangingPunct="1"/>
            <a:r>
              <a:rPr lang="en-US" altLang="zh-CN" dirty="0" smtClean="0"/>
              <a:t>Money weighted return</a:t>
            </a:r>
          </a:p>
          <a:p>
            <a:pPr eaLnBrk="1" hangingPunct="1"/>
            <a:r>
              <a:rPr lang="en-US" altLang="zh-CN" dirty="0" smtClean="0"/>
              <a:t>Time weighted return</a:t>
            </a:r>
            <a:endParaRPr lang="zh-CN" altLang="en-US" dirty="0" smtClean="0"/>
          </a:p>
        </p:txBody>
      </p:sp>
    </p:spTree>
    <p:extLst>
      <p:ext uri="{BB962C8B-B14F-4D97-AF65-F5344CB8AC3E}">
        <p14:creationId xmlns="" xmlns:p14="http://schemas.microsoft.com/office/powerpoint/2010/main" val="3038849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319088" y="1600200"/>
            <a:ext cx="8505825" cy="2895600"/>
          </a:xfrm>
        </p:spPr>
        <p:txBody>
          <a:bodyPr>
            <a:noAutofit/>
          </a:bodyPr>
          <a:lstStyle/>
          <a:p>
            <a:pPr marL="452628" eaLnBrk="1" fontAlgn="auto" hangingPunct="1">
              <a:spcAft>
                <a:spcPts val="0"/>
              </a:spcAft>
              <a:buFont typeface="Wingdings" panose="05000000000000000000" pitchFamily="2" charset="2"/>
              <a:buChar char="Ø"/>
              <a:defRPr/>
            </a:pPr>
            <a:r>
              <a:rPr lang="en-US" altLang="zh-CN" sz="2000" dirty="0" smtClean="0">
                <a:ea typeface="宋体" charset="-122"/>
              </a:rPr>
              <a:t>The money-weighted return is defined as the internal rate of return on a portfolio, taking into account all cash inflows and outflows.</a:t>
            </a:r>
          </a:p>
          <a:p>
            <a:pPr marL="452628" eaLnBrk="1" fontAlgn="auto" hangingPunct="1">
              <a:spcAft>
                <a:spcPts val="0"/>
              </a:spcAft>
              <a:buFont typeface="Wingdings" panose="05000000000000000000" pitchFamily="2" charset="2"/>
              <a:buChar char="Ø"/>
              <a:defRPr/>
            </a:pPr>
            <a:r>
              <a:rPr lang="en-US" altLang="zh-CN" sz="2000" dirty="0" smtClean="0">
                <a:ea typeface="宋体" charset="-122"/>
              </a:rPr>
              <a:t>The time-weighted return measures compound growth</a:t>
            </a:r>
            <a:r>
              <a:rPr lang="zh-CN" altLang="en-US" sz="2000" dirty="0" smtClean="0">
                <a:ea typeface="宋体" charset="-122"/>
              </a:rPr>
              <a:t>复合增长率</a:t>
            </a:r>
            <a:r>
              <a:rPr lang="en-US" altLang="zh-CN" sz="2000" dirty="0" smtClean="0">
                <a:ea typeface="宋体" charset="-122"/>
              </a:rPr>
              <a:t>.</a:t>
            </a:r>
          </a:p>
          <a:p>
            <a:pPr marL="452628" eaLnBrk="1" fontAlgn="auto" hangingPunct="1">
              <a:spcAft>
                <a:spcPts val="0"/>
              </a:spcAft>
              <a:buFont typeface="Wingdings" panose="05000000000000000000" pitchFamily="2" charset="2"/>
              <a:buChar char="Ø"/>
              <a:defRPr/>
            </a:pPr>
            <a:r>
              <a:rPr lang="en-US" altLang="zh-CN" sz="2000" dirty="0" smtClean="0">
                <a:ea typeface="宋体" charset="-122"/>
              </a:rPr>
              <a:t>Example of the money-weighted return</a:t>
            </a:r>
          </a:p>
          <a:p>
            <a:pPr marL="621792" lvl="1" eaLnBrk="1" fontAlgn="auto" hangingPunct="1">
              <a:spcBef>
                <a:spcPts val="324"/>
              </a:spcBef>
              <a:spcAft>
                <a:spcPts val="0"/>
              </a:spcAft>
              <a:buFont typeface="Verdana"/>
              <a:buChar char="◦"/>
              <a:defRPr/>
            </a:pPr>
            <a:r>
              <a:rPr lang="en-US" altLang="zh-CN" sz="1600" dirty="0" smtClean="0">
                <a:ea typeface="宋体" charset="-122"/>
              </a:rPr>
              <a:t>Assume an investor buys a share of stock for $100 at t = 0 and at the end of the first year (t=1),she buys an additional share for $120. At the end of year 2, the investor sells both shares for $130 each. At the end of each year in the holding period, the stock paid a $2.00 per share dividend.  What are the money-weighted return and time-weighted return</a:t>
            </a:r>
          </a:p>
          <a:p>
            <a:pPr marL="621792" lvl="1" eaLnBrk="1" fontAlgn="auto" hangingPunct="1">
              <a:spcBef>
                <a:spcPts val="324"/>
              </a:spcBef>
              <a:spcAft>
                <a:spcPts val="0"/>
              </a:spcAft>
              <a:buFont typeface="Verdana"/>
              <a:buChar char="◦"/>
              <a:defRPr/>
            </a:pPr>
            <a:endParaRPr lang="en-US" altLang="zh-CN" sz="2000" dirty="0" smtClean="0">
              <a:ea typeface="宋体" charset="-122"/>
            </a:endParaRPr>
          </a:p>
        </p:txBody>
      </p:sp>
      <p:graphicFrame>
        <p:nvGraphicFramePr>
          <p:cNvPr id="4" name="Table 3"/>
          <p:cNvGraphicFramePr>
            <a:graphicFrameLocks noGrp="1"/>
          </p:cNvGraphicFramePr>
          <p:nvPr>
            <p:extLst>
              <p:ext uri="{D42A27DB-BD31-4B8C-83A1-F6EECF244321}">
                <p14:modId xmlns="" xmlns:p14="http://schemas.microsoft.com/office/powerpoint/2010/main" val="2438492762"/>
              </p:ext>
            </p:extLst>
          </p:nvPr>
        </p:nvGraphicFramePr>
        <p:xfrm>
          <a:off x="1676400" y="4343400"/>
          <a:ext cx="6096000" cy="1779586"/>
        </p:xfrm>
        <a:graphic>
          <a:graphicData uri="http://schemas.openxmlformats.org/drawingml/2006/table">
            <a:tbl>
              <a:tblPr/>
              <a:tblGrid>
                <a:gridCol w="1524000"/>
                <a:gridCol w="1524000"/>
                <a:gridCol w="1524000"/>
                <a:gridCol w="1524000"/>
              </a:tblGrid>
              <a:tr h="37154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1" i="0" u="none" strike="noStrike" cap="none" normalizeH="0" baseline="0" dirty="0" smtClean="0">
                        <a:ln>
                          <a:noFill/>
                        </a:ln>
                        <a:solidFill>
                          <a:srgbClr val="FFFFFF"/>
                        </a:solidFill>
                        <a:effectLst/>
                        <a:latin typeface="Lucida Sans Unicode" pitchFamily="34" charset="0"/>
                        <a:ea typeface="宋体"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Lucida Sans Unicode" pitchFamily="34" charset="0"/>
                          <a:ea typeface="宋体" pitchFamily="2" charset="-122"/>
                        </a:rPr>
                        <a:t>T=0</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Lucida Sans Unicode" pitchFamily="34" charset="0"/>
                          <a:ea typeface="宋体" pitchFamily="2" charset="-122"/>
                        </a:rPr>
                        <a:t>T=1</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Lucida Sans Unicode" pitchFamily="34" charset="0"/>
                          <a:ea typeface="宋体" pitchFamily="2" charset="-122"/>
                        </a:rPr>
                        <a:t>T=2</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182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Lucida Sans Unicode" pitchFamily="34" charset="0"/>
                          <a:ea typeface="宋体" pitchFamily="2" charset="-122"/>
                        </a:rPr>
                        <a:t>Purchase</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Lucida Sans Unicode" pitchFamily="34" charset="0"/>
                          <a:ea typeface="宋体" pitchFamily="2" charset="-122"/>
                        </a:rPr>
                        <a:t>1 stock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Lucida Sans Unicode" pitchFamily="34" charset="0"/>
                          <a:ea typeface="宋体" pitchFamily="2" charset="-122"/>
                        </a:rPr>
                        <a:t>$100</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Lucida Sans Unicode" pitchFamily="34" charset="0"/>
                          <a:ea typeface="宋体" pitchFamily="2" charset="-122"/>
                        </a:rPr>
                        <a:t>1 stock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Lucida Sans Unicode" pitchFamily="34" charset="0"/>
                          <a:ea typeface="宋体" pitchFamily="2" charset="-122"/>
                        </a:rPr>
                        <a:t>$ 120</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rgbClr val="000000"/>
                        </a:solidFill>
                        <a:effectLst/>
                        <a:latin typeface="Lucida Sans Unicode" pitchFamily="34" charset="0"/>
                        <a:ea typeface="宋体"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r>
              <a:tr h="5182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Lucida Sans Unicode" pitchFamily="34" charset="0"/>
                          <a:ea typeface="宋体" pitchFamily="2" charset="-122"/>
                        </a:rPr>
                        <a:t>Sale</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rgbClr val="000000"/>
                        </a:solidFill>
                        <a:effectLst/>
                        <a:latin typeface="Lucida Sans Unicode" pitchFamily="34" charset="0"/>
                        <a:ea typeface="宋体"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rgbClr val="000000"/>
                        </a:solidFill>
                        <a:effectLst/>
                        <a:latin typeface="Lucida Sans Unicode" pitchFamily="34" charset="0"/>
                        <a:ea typeface="宋体"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Lucida Sans Unicode" pitchFamily="34" charset="0"/>
                          <a:ea typeface="宋体" pitchFamily="2" charset="-122"/>
                        </a:rPr>
                        <a:t>2 stocks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Lucida Sans Unicode" pitchFamily="34" charset="0"/>
                          <a:ea typeface="宋体" pitchFamily="2" charset="-122"/>
                        </a:rPr>
                        <a:t>$ 130= $260</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r h="3715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Lucida Sans Unicode" pitchFamily="34" charset="0"/>
                          <a:ea typeface="宋体" pitchFamily="2" charset="-122"/>
                        </a:rPr>
                        <a:t>Dividend</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rgbClr val="000000"/>
                        </a:solidFill>
                        <a:effectLst/>
                        <a:latin typeface="Lucida Sans Unicode" pitchFamily="34" charset="0"/>
                        <a:ea typeface="宋体"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Lucida Sans Unicode" pitchFamily="34" charset="0"/>
                          <a:ea typeface="宋体" pitchFamily="2" charset="-122"/>
                        </a:rPr>
                        <a:t>2 $</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Lucida Sans Unicode" pitchFamily="34" charset="0"/>
                          <a:ea typeface="宋体" pitchFamily="2" charset="-122"/>
                        </a:rPr>
                        <a:t>2*2 = 4 $</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r>
            </a:tbl>
          </a:graphicData>
        </a:graphic>
      </p:graphicFrame>
      <p:sp>
        <p:nvSpPr>
          <p:cNvPr id="5"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Money-weighted </a:t>
            </a:r>
            <a:r>
              <a:rPr lang="en-US" altLang="zh-CN" sz="3500" b="1" dirty="0">
                <a:solidFill>
                  <a:srgbClr val="002060"/>
                </a:solidFill>
              </a:rPr>
              <a:t>return and Time-weighted return</a:t>
            </a:r>
            <a:endParaRPr lang="zh-CN" altLang="en-US" sz="3500" b="1" dirty="0">
              <a:solidFill>
                <a:srgbClr val="002060"/>
              </a:solidFill>
            </a:endParaRPr>
          </a:p>
        </p:txBody>
      </p:sp>
    </p:spTree>
    <p:extLst>
      <p:ext uri="{BB962C8B-B14F-4D97-AF65-F5344CB8AC3E}">
        <p14:creationId xmlns="" xmlns:p14="http://schemas.microsoft.com/office/powerpoint/2010/main" val="3354213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68313" y="1600200"/>
            <a:ext cx="8229600" cy="4525963"/>
          </a:xfrm>
        </p:spPr>
        <p:txBody>
          <a:bodyPr/>
          <a:lstStyle/>
          <a:p>
            <a:pPr eaLnBrk="1" hangingPunct="1">
              <a:lnSpc>
                <a:spcPct val="90000"/>
              </a:lnSpc>
            </a:pPr>
            <a:r>
              <a:rPr lang="en-US" altLang="zh-CN" sz="2000" dirty="0" smtClean="0">
                <a:ea typeface="宋体" pitchFamily="2" charset="-122"/>
              </a:rPr>
              <a:t>Money-weighted return</a:t>
            </a:r>
            <a:r>
              <a:rPr lang="zh-CN" altLang="en-US" sz="2000" dirty="0" smtClean="0">
                <a:ea typeface="宋体" pitchFamily="2" charset="-122"/>
              </a:rPr>
              <a:t>（资本加权收益率）</a:t>
            </a:r>
            <a:endParaRPr lang="en-US" altLang="zh-CN" sz="2000" dirty="0" smtClean="0">
              <a:ea typeface="宋体" pitchFamily="2" charset="-122"/>
            </a:endParaRPr>
          </a:p>
          <a:p>
            <a:pPr lvl="1" eaLnBrk="1" hangingPunct="1">
              <a:lnSpc>
                <a:spcPct val="90000"/>
              </a:lnSpc>
            </a:pPr>
            <a:r>
              <a:rPr lang="en-US" altLang="zh-CN" sz="2000" dirty="0" smtClean="0">
                <a:ea typeface="宋体" pitchFamily="2" charset="-122"/>
              </a:rPr>
              <a:t>Step 1: Determine the timing of each flow and inflow(+) and outflow(-)</a:t>
            </a:r>
          </a:p>
          <a:p>
            <a:pPr lvl="1" eaLnBrk="1" hangingPunct="1">
              <a:lnSpc>
                <a:spcPct val="90000"/>
              </a:lnSpc>
            </a:pPr>
            <a:r>
              <a:rPr lang="en-US" altLang="zh-CN" sz="2000" dirty="0" smtClean="0">
                <a:ea typeface="宋体" pitchFamily="2" charset="-122"/>
              </a:rPr>
              <a:t>            t = 0: purchase of first share        = -$100.00</a:t>
            </a:r>
          </a:p>
          <a:p>
            <a:pPr lvl="1" eaLnBrk="1" hangingPunct="1">
              <a:lnSpc>
                <a:spcPct val="90000"/>
              </a:lnSpc>
            </a:pPr>
            <a:r>
              <a:rPr lang="en-US" altLang="zh-CN" sz="2000" dirty="0" smtClean="0">
                <a:ea typeface="宋体" pitchFamily="2" charset="-122"/>
              </a:rPr>
              <a:t>            t = 1: dividend from first share     =  +$2.00</a:t>
            </a:r>
          </a:p>
          <a:p>
            <a:pPr lvl="1" eaLnBrk="1" hangingPunct="1">
              <a:lnSpc>
                <a:spcPct val="90000"/>
              </a:lnSpc>
            </a:pPr>
            <a:r>
              <a:rPr lang="en-US" altLang="zh-CN" sz="2000" dirty="0" smtClean="0">
                <a:ea typeface="宋体" pitchFamily="2" charset="-122"/>
              </a:rPr>
              <a:t>                     purchase of second share   = -$120.00</a:t>
            </a:r>
          </a:p>
          <a:p>
            <a:pPr lvl="1" eaLnBrk="1" hangingPunct="1">
              <a:lnSpc>
                <a:spcPct val="90000"/>
              </a:lnSpc>
            </a:pPr>
            <a:r>
              <a:rPr lang="en-US" altLang="zh-CN" sz="2000" dirty="0" smtClean="0">
                <a:ea typeface="宋体" pitchFamily="2" charset="-122"/>
              </a:rPr>
              <a:t>                     Subtotal, t = 1                         -$118.00</a:t>
            </a:r>
          </a:p>
          <a:p>
            <a:pPr lvl="1" eaLnBrk="1" hangingPunct="1">
              <a:lnSpc>
                <a:spcPct val="90000"/>
              </a:lnSpc>
            </a:pPr>
            <a:r>
              <a:rPr lang="en-US" altLang="zh-CN" sz="2000" dirty="0" smtClean="0">
                <a:ea typeface="宋体" pitchFamily="2" charset="-122"/>
              </a:rPr>
              <a:t>            t = 2: dividend from two shares    =  +$4.00</a:t>
            </a:r>
          </a:p>
          <a:p>
            <a:pPr lvl="1" eaLnBrk="1" hangingPunct="1">
              <a:lnSpc>
                <a:spcPct val="90000"/>
              </a:lnSpc>
            </a:pPr>
            <a:r>
              <a:rPr lang="en-US" altLang="zh-CN" sz="2000" dirty="0" smtClean="0">
                <a:ea typeface="宋体" pitchFamily="2" charset="-122"/>
              </a:rPr>
              <a:t>                     proceeds from selling shares = +$260.00</a:t>
            </a:r>
          </a:p>
          <a:p>
            <a:pPr lvl="1" eaLnBrk="1" hangingPunct="1">
              <a:lnSpc>
                <a:spcPct val="90000"/>
              </a:lnSpc>
            </a:pPr>
            <a:r>
              <a:rPr lang="en-US" altLang="zh-CN" sz="2000" dirty="0" smtClean="0">
                <a:ea typeface="宋体" pitchFamily="2" charset="-122"/>
              </a:rPr>
              <a:t>                     Subtotal, t = 2                         +$264.00</a:t>
            </a:r>
          </a:p>
          <a:p>
            <a:pPr lvl="1" eaLnBrk="1" hangingPunct="1">
              <a:lnSpc>
                <a:spcPct val="90000"/>
              </a:lnSpc>
            </a:pPr>
            <a:r>
              <a:rPr lang="en-US" altLang="zh-CN" sz="2000" dirty="0" smtClean="0">
                <a:ea typeface="宋体" pitchFamily="2" charset="-122"/>
              </a:rPr>
              <a:t>Step 2:  </a:t>
            </a:r>
            <a:r>
              <a:rPr lang="en-US" altLang="zh-CN" sz="2000" dirty="0" err="1" smtClean="0">
                <a:ea typeface="宋体" pitchFamily="2" charset="-122"/>
              </a:rPr>
              <a:t>PVoutflows</a:t>
            </a:r>
            <a:r>
              <a:rPr lang="en-US" altLang="zh-CN" sz="2000" dirty="0" smtClean="0">
                <a:ea typeface="宋体" pitchFamily="2" charset="-122"/>
              </a:rPr>
              <a:t> = </a:t>
            </a:r>
            <a:r>
              <a:rPr lang="en-US" altLang="zh-CN" sz="2000" dirty="0" err="1" smtClean="0">
                <a:ea typeface="宋体" pitchFamily="2" charset="-122"/>
              </a:rPr>
              <a:t>PVinflows</a:t>
            </a:r>
            <a:endParaRPr lang="en-US" altLang="zh-CN" sz="2000" dirty="0" smtClean="0">
              <a:ea typeface="宋体" pitchFamily="2" charset="-122"/>
            </a:endParaRPr>
          </a:p>
          <a:p>
            <a:pPr lvl="1" eaLnBrk="1" hangingPunct="1">
              <a:lnSpc>
                <a:spcPct val="90000"/>
              </a:lnSpc>
            </a:pPr>
            <a:r>
              <a:rPr lang="en-US" altLang="zh-CN" sz="2000" dirty="0" smtClean="0">
                <a:ea typeface="宋体" pitchFamily="2" charset="-122"/>
              </a:rPr>
              <a:t>             $100 + $118/(1+r) = $264/(1+r)</a:t>
            </a:r>
            <a:r>
              <a:rPr lang="en-US" altLang="zh-CN" sz="2000" baseline="30000" dirty="0" smtClean="0">
                <a:ea typeface="宋体" pitchFamily="2" charset="-122"/>
              </a:rPr>
              <a:t>2</a:t>
            </a:r>
          </a:p>
          <a:p>
            <a:pPr lvl="1">
              <a:lnSpc>
                <a:spcPct val="90000"/>
              </a:lnSpc>
            </a:pPr>
            <a:r>
              <a:rPr lang="en-US" altLang="zh-CN" sz="2000" dirty="0" smtClean="0">
                <a:ea typeface="宋体" pitchFamily="2" charset="-122"/>
              </a:rPr>
              <a:t>Step 3: Solve for r(MWR) is 13.86%</a:t>
            </a: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Money-weighted </a:t>
            </a:r>
            <a:r>
              <a:rPr lang="en-US" altLang="zh-CN" sz="3500" b="1" dirty="0">
                <a:solidFill>
                  <a:srgbClr val="002060"/>
                </a:solidFill>
              </a:rPr>
              <a:t>return and Time-weighted return</a:t>
            </a:r>
            <a:endParaRPr lang="zh-CN" altLang="en-US" sz="3500" b="1" dirty="0">
              <a:solidFill>
                <a:srgbClr val="002060"/>
              </a:solidFill>
            </a:endParaRPr>
          </a:p>
        </p:txBody>
      </p:sp>
    </p:spTree>
    <p:extLst>
      <p:ext uri="{BB962C8B-B14F-4D97-AF65-F5344CB8AC3E}">
        <p14:creationId xmlns="" xmlns:p14="http://schemas.microsoft.com/office/powerpoint/2010/main" val="2147090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401637" y="1600200"/>
            <a:ext cx="8589963" cy="4525962"/>
          </a:xfrm>
        </p:spPr>
        <p:txBody>
          <a:bodyPr/>
          <a:lstStyle/>
          <a:p>
            <a:pPr eaLnBrk="1" hangingPunct="1"/>
            <a:r>
              <a:rPr lang="en-US" altLang="zh-CN" sz="1600" dirty="0" smtClean="0">
                <a:ea typeface="宋体" pitchFamily="2" charset="-122"/>
              </a:rPr>
              <a:t>Time-weighted return (</a:t>
            </a:r>
            <a:r>
              <a:rPr lang="zh-CN" altLang="en-US" sz="1600" dirty="0" smtClean="0">
                <a:ea typeface="宋体" pitchFamily="2" charset="-122"/>
              </a:rPr>
              <a:t>时间加权收益率</a:t>
            </a:r>
            <a:r>
              <a:rPr lang="en-US" altLang="zh-CN" sz="1600" dirty="0" smtClean="0">
                <a:ea typeface="宋体" pitchFamily="2" charset="-122"/>
              </a:rPr>
              <a:t>)</a:t>
            </a:r>
          </a:p>
          <a:p>
            <a:pPr lvl="1" eaLnBrk="1" hangingPunct="1"/>
            <a:r>
              <a:rPr lang="en-US" altLang="zh-CN" sz="1600" b="1" u="sng" dirty="0" smtClean="0">
                <a:ea typeface="宋体" pitchFamily="2" charset="-122"/>
              </a:rPr>
              <a:t>Step 1: Break the evaluation period into two </a:t>
            </a:r>
            <a:r>
              <a:rPr lang="en-US" altLang="zh-CN" sz="1600" b="1" u="sng" dirty="0" err="1" smtClean="0">
                <a:ea typeface="宋体" pitchFamily="2" charset="-122"/>
              </a:rPr>
              <a:t>subperiods</a:t>
            </a:r>
            <a:r>
              <a:rPr lang="en-US" altLang="zh-CN" sz="1600" b="1" u="sng" dirty="0" smtClean="0">
                <a:ea typeface="宋体" pitchFamily="2" charset="-122"/>
              </a:rPr>
              <a:t>:</a:t>
            </a:r>
          </a:p>
          <a:p>
            <a:pPr lvl="1" eaLnBrk="1" hangingPunct="1"/>
            <a:r>
              <a:rPr lang="en-US" altLang="zh-CN" sz="1600" dirty="0" smtClean="0">
                <a:ea typeface="宋体" pitchFamily="2" charset="-122"/>
              </a:rPr>
              <a:t>            Holding period 1: Beginning price = $100.00</a:t>
            </a:r>
          </a:p>
          <a:p>
            <a:pPr lvl="1" eaLnBrk="1" hangingPunct="1"/>
            <a:r>
              <a:rPr lang="en-US" altLang="zh-CN" sz="1600" dirty="0" smtClean="0">
                <a:ea typeface="宋体" pitchFamily="2" charset="-122"/>
              </a:rPr>
              <a:t>                                        Dividends paid  = $2.00</a:t>
            </a:r>
          </a:p>
          <a:p>
            <a:pPr lvl="1" eaLnBrk="1" hangingPunct="1"/>
            <a:r>
              <a:rPr lang="en-US" altLang="zh-CN" sz="1600" dirty="0" smtClean="0">
                <a:ea typeface="宋体" pitchFamily="2" charset="-122"/>
              </a:rPr>
              <a:t>                                        Ending price      = $120.00</a:t>
            </a:r>
          </a:p>
          <a:p>
            <a:pPr lvl="1" eaLnBrk="1" hangingPunct="1"/>
            <a:endParaRPr lang="en-US" altLang="zh-CN" sz="1600" dirty="0" smtClean="0">
              <a:ea typeface="宋体" pitchFamily="2" charset="-122"/>
            </a:endParaRPr>
          </a:p>
          <a:p>
            <a:pPr lvl="1" eaLnBrk="1" hangingPunct="1"/>
            <a:r>
              <a:rPr lang="en-US" altLang="zh-CN" sz="1600" dirty="0" smtClean="0">
                <a:ea typeface="宋体" pitchFamily="2" charset="-122"/>
              </a:rPr>
              <a:t>            Holding period 2: Beginning price  = $240 (2 shares)</a:t>
            </a:r>
          </a:p>
          <a:p>
            <a:pPr lvl="1" eaLnBrk="1" hangingPunct="1"/>
            <a:r>
              <a:rPr lang="en-US" altLang="zh-CN" sz="1600" dirty="0" smtClean="0">
                <a:ea typeface="宋体" pitchFamily="2" charset="-122"/>
              </a:rPr>
              <a:t>                                        Dividends paid   = $4.00 ($2 per share)</a:t>
            </a:r>
          </a:p>
          <a:p>
            <a:pPr lvl="1" eaLnBrk="1" hangingPunct="1"/>
            <a:r>
              <a:rPr lang="en-US" altLang="zh-CN" sz="1600" dirty="0" smtClean="0">
                <a:ea typeface="宋体" pitchFamily="2" charset="-122"/>
              </a:rPr>
              <a:t>                                        Ending price       = $260.00 (2 shares)</a:t>
            </a:r>
          </a:p>
          <a:p>
            <a:pPr lvl="1" eaLnBrk="1" hangingPunct="1"/>
            <a:r>
              <a:rPr lang="en-US" altLang="zh-CN" sz="1600" b="1" u="sng" dirty="0" smtClean="0">
                <a:ea typeface="宋体" pitchFamily="2" charset="-122"/>
              </a:rPr>
              <a:t>Step 2:</a:t>
            </a:r>
            <a:r>
              <a:rPr lang="en-US" altLang="zh-CN" sz="1600" dirty="0" smtClean="0">
                <a:ea typeface="宋体" pitchFamily="2" charset="-122"/>
              </a:rPr>
              <a:t> </a:t>
            </a:r>
            <a:r>
              <a:rPr lang="en-US" altLang="zh-CN" sz="1600" b="1" u="sng" dirty="0" smtClean="0">
                <a:ea typeface="宋体" pitchFamily="2" charset="-122"/>
              </a:rPr>
              <a:t>Calculate the HPR (holding period rate) for each holding period</a:t>
            </a:r>
          </a:p>
          <a:p>
            <a:pPr lvl="1" eaLnBrk="1" hangingPunct="1"/>
            <a:r>
              <a:rPr lang="en-US" altLang="zh-CN" sz="1600" dirty="0" smtClean="0">
                <a:ea typeface="宋体" pitchFamily="2" charset="-122"/>
              </a:rPr>
              <a:t>            HPR1 = [($120 + 2)/ $100] – 1 = 22%</a:t>
            </a:r>
          </a:p>
          <a:p>
            <a:pPr lvl="1" eaLnBrk="1" hangingPunct="1"/>
            <a:r>
              <a:rPr lang="en-US" altLang="zh-CN" sz="1600" dirty="0" smtClean="0">
                <a:ea typeface="宋体" pitchFamily="2" charset="-122"/>
              </a:rPr>
              <a:t>            HPR2 = [($260 + 4)/ $240] - 1 = 10%</a:t>
            </a:r>
          </a:p>
          <a:p>
            <a:pPr lvl="1" eaLnBrk="1" hangingPunct="1"/>
            <a:r>
              <a:rPr lang="en-US" altLang="zh-CN" sz="1600" b="1" u="sng" dirty="0" smtClean="0">
                <a:ea typeface="宋体" pitchFamily="2" charset="-122"/>
              </a:rPr>
              <a:t> Step 3: Find the compound annual rate over the 2-year period.</a:t>
            </a:r>
          </a:p>
          <a:p>
            <a:pPr lvl="1" eaLnBrk="1" hangingPunct="1"/>
            <a:r>
              <a:rPr lang="en-US" altLang="zh-CN" sz="1600" dirty="0" smtClean="0">
                <a:ea typeface="宋体" pitchFamily="2" charset="-122"/>
              </a:rPr>
              <a:t>            (1 + time-weighted return) </a:t>
            </a:r>
            <a:r>
              <a:rPr lang="en-US" altLang="zh-CN" sz="1600" baseline="30000" dirty="0" smtClean="0">
                <a:ea typeface="宋体" pitchFamily="2" charset="-122"/>
              </a:rPr>
              <a:t>2</a:t>
            </a:r>
            <a:r>
              <a:rPr lang="en-US" altLang="zh-CN" sz="1600" dirty="0" smtClean="0">
                <a:ea typeface="宋体" pitchFamily="2" charset="-122"/>
              </a:rPr>
              <a:t> = (1+22%)*(1+10%)</a:t>
            </a:r>
          </a:p>
          <a:p>
            <a:pPr lvl="1" eaLnBrk="1" hangingPunct="1"/>
            <a:r>
              <a:rPr lang="en-US" altLang="zh-CN" sz="1600" baseline="30000" dirty="0" smtClean="0">
                <a:ea typeface="宋体" pitchFamily="2" charset="-122"/>
              </a:rPr>
              <a:t>                    </a:t>
            </a:r>
            <a:r>
              <a:rPr lang="en-US" altLang="zh-CN" sz="1600" dirty="0" smtClean="0">
                <a:ea typeface="宋体" pitchFamily="2" charset="-122"/>
              </a:rPr>
              <a:t> Time-weighted return = 15.84%</a:t>
            </a: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Money-weighted </a:t>
            </a:r>
            <a:r>
              <a:rPr lang="en-US" altLang="zh-CN" sz="3500" b="1" dirty="0">
                <a:solidFill>
                  <a:srgbClr val="002060"/>
                </a:solidFill>
              </a:rPr>
              <a:t>return and Time-weighted return</a:t>
            </a:r>
            <a:endParaRPr lang="zh-CN" altLang="en-US" sz="3500" b="1" dirty="0">
              <a:solidFill>
                <a:srgbClr val="002060"/>
              </a:solidFill>
            </a:endParaRPr>
          </a:p>
        </p:txBody>
      </p:sp>
    </p:spTree>
    <p:extLst>
      <p:ext uri="{BB962C8B-B14F-4D97-AF65-F5344CB8AC3E}">
        <p14:creationId xmlns="" xmlns:p14="http://schemas.microsoft.com/office/powerpoint/2010/main" val="2793857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95288" y="2060575"/>
            <a:ext cx="8229600" cy="4525963"/>
          </a:xfrm>
        </p:spPr>
        <p:txBody>
          <a:bodyPr/>
          <a:lstStyle/>
          <a:p>
            <a:pPr eaLnBrk="1" hangingPunct="1"/>
            <a:r>
              <a:rPr lang="en-US" altLang="zh-CN" sz="1800" dirty="0" smtClean="0">
                <a:ea typeface="宋体" pitchFamily="2" charset="-122"/>
              </a:rPr>
              <a:t>In the investment management industry, the time-weighted rate of return is the preferred method of performance measurement,  because it is not affected by the timing of cash inflows and outflows.</a:t>
            </a:r>
          </a:p>
          <a:p>
            <a:pPr eaLnBrk="1" hangingPunct="1"/>
            <a:r>
              <a:rPr lang="en-US" altLang="zh-CN" sz="1800" dirty="0" smtClean="0">
                <a:ea typeface="宋体" pitchFamily="2" charset="-122"/>
              </a:rPr>
              <a:t>But, however, if the fund manager has discretion over the timing of cash flow, performance should be evaluated based on Money weighted rate of return.</a:t>
            </a:r>
          </a:p>
          <a:p>
            <a:pPr eaLnBrk="1" hangingPunct="1"/>
            <a:endParaRPr lang="en-US" altLang="zh-CN" sz="1800" dirty="0" smtClean="0">
              <a:ea typeface="宋体" pitchFamily="2" charset="-122"/>
            </a:endParaRP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Money-weighted </a:t>
            </a:r>
            <a:r>
              <a:rPr lang="en-US" altLang="zh-CN" sz="3500" b="1" dirty="0">
                <a:solidFill>
                  <a:srgbClr val="002060"/>
                </a:solidFill>
              </a:rPr>
              <a:t>return and Time-weighted return</a:t>
            </a:r>
            <a:endParaRPr lang="zh-CN" altLang="en-US" sz="3500" b="1" dirty="0">
              <a:solidFill>
                <a:srgbClr val="002060"/>
              </a:solidFill>
            </a:endParaRPr>
          </a:p>
        </p:txBody>
      </p:sp>
    </p:spTree>
    <p:extLst>
      <p:ext uri="{BB962C8B-B14F-4D97-AF65-F5344CB8AC3E}">
        <p14:creationId xmlns="" xmlns:p14="http://schemas.microsoft.com/office/powerpoint/2010/main" val="2124596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Mutual fund investment return</a:t>
            </a:r>
            <a:endParaRPr lang="zh-CN" altLang="en-US" sz="3500" b="1" dirty="0">
              <a:solidFill>
                <a:srgbClr val="002060"/>
              </a:solidFill>
            </a:endParaRPr>
          </a:p>
        </p:txBody>
      </p:sp>
      <p:sp>
        <p:nvSpPr>
          <p:cNvPr id="27650" name="内容占位符 1"/>
          <p:cNvSpPr>
            <a:spLocks noGrp="1"/>
          </p:cNvSpPr>
          <p:nvPr>
            <p:ph idx="1"/>
          </p:nvPr>
        </p:nvSpPr>
        <p:spPr>
          <a:xfrm>
            <a:off x="457200" y="1481138"/>
            <a:ext cx="8229600" cy="4614862"/>
          </a:xfrm>
        </p:spPr>
        <p:txBody>
          <a:bodyPr/>
          <a:lstStyle/>
          <a:p>
            <a:pPr eaLnBrk="1" hangingPunct="1">
              <a:buFont typeface="Wingdings" panose="05000000000000000000" pitchFamily="2" charset="2"/>
              <a:buChar char="Ø"/>
            </a:pPr>
            <a:r>
              <a:rPr lang="en-US" altLang="zh-CN" sz="2500" dirty="0" smtClean="0"/>
              <a:t>Mutual fund return is the </a:t>
            </a:r>
            <a:r>
              <a:rPr lang="en-US" altLang="zh-CN" sz="2500" dirty="0" smtClean="0">
                <a:solidFill>
                  <a:srgbClr val="FF0000"/>
                </a:solidFill>
              </a:rPr>
              <a:t>Time weighted rate of return</a:t>
            </a:r>
            <a:r>
              <a:rPr lang="en-US" altLang="zh-CN" sz="2500" dirty="0" smtClean="0"/>
              <a:t>. </a:t>
            </a:r>
          </a:p>
          <a:p>
            <a:pPr eaLnBrk="1" hangingPunct="1">
              <a:buFont typeface="Wingdings" panose="05000000000000000000" pitchFamily="2" charset="2"/>
              <a:buChar char="Ø"/>
            </a:pPr>
            <a:r>
              <a:rPr lang="en-US" altLang="zh-CN" sz="2500" dirty="0" smtClean="0"/>
              <a:t>From the long run, it is hardly for mutual fund or any investment vehicle to beat the market. </a:t>
            </a:r>
          </a:p>
          <a:p>
            <a:pPr eaLnBrk="1" hangingPunct="1">
              <a:buFont typeface="Wingdings" panose="05000000000000000000" pitchFamily="2" charset="2"/>
              <a:buChar char="Ø"/>
            </a:pPr>
            <a:r>
              <a:rPr lang="en-US" altLang="zh-CN" sz="2500" dirty="0" smtClean="0"/>
              <a:t>Passive investment &amp; Positive investment</a:t>
            </a:r>
          </a:p>
          <a:p>
            <a:pPr lvl="1" eaLnBrk="1" hangingPunct="1"/>
            <a:r>
              <a:rPr lang="en-US" altLang="zh-CN" sz="1800" dirty="0" smtClean="0"/>
              <a:t>Foreign: Breaking news: Mutual fund managers keep failing to beat the market</a:t>
            </a:r>
          </a:p>
          <a:p>
            <a:pPr lvl="1" eaLnBrk="1" hangingPunct="1"/>
            <a:r>
              <a:rPr lang="en-US" altLang="zh-CN" sz="1800" dirty="0" smtClean="0"/>
              <a:t>Standard &amp; Poor's released its latest </a:t>
            </a:r>
            <a:r>
              <a:rPr lang="en-US" altLang="zh-CN" sz="1800" b="1" dirty="0" smtClean="0"/>
              <a:t>Indices Versus Active Funds Scorecard</a:t>
            </a:r>
            <a:r>
              <a:rPr lang="en-US" altLang="zh-CN" sz="1800" dirty="0" smtClean="0"/>
              <a:t> today, and the headline result </a:t>
            </a:r>
            <a:r>
              <a:rPr lang="en-US" altLang="zh-CN" sz="1800" b="1" dirty="0" smtClean="0"/>
              <a:t>is the same one delivered by almost every study of mutual fund performance since the 1960s</a:t>
            </a:r>
            <a:r>
              <a:rPr lang="en-US" altLang="zh-CN" sz="1800" dirty="0" smtClean="0"/>
              <a:t>: Most actively managed mutual funds underperform the market. To be precise, 66.21% of actively managed domestic stock funds underperformed the S&amp;P Composite 1500 Index in the five years from 2004 through 2008. During the previous five-year period, a smaller majority—50.76%—had underperformed.</a:t>
            </a:r>
          </a:p>
          <a:p>
            <a:pPr eaLnBrk="1" hangingPunct="1"/>
            <a:endParaRPr lang="zh-CN" altLang="en-US" sz="1600" dirty="0" smtClean="0"/>
          </a:p>
        </p:txBody>
      </p:sp>
    </p:spTree>
    <p:extLst>
      <p:ext uri="{BB962C8B-B14F-4D97-AF65-F5344CB8AC3E}">
        <p14:creationId xmlns="" xmlns:p14="http://schemas.microsoft.com/office/powerpoint/2010/main" val="352940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scene3d>
              <a:camera prst="orthographicFront"/>
              <a:lightRig rig="soft" dir="t"/>
            </a:scene3d>
          </a:bodyPr>
          <a:lstStyle/>
          <a:p>
            <a:pPr algn="l" eaLnBrk="1" fontAlgn="auto" hangingPunct="1">
              <a:spcAft>
                <a:spcPts val="0"/>
              </a:spcAft>
              <a:defRPr/>
            </a:pPr>
            <a:r>
              <a:rPr lang="en-US" altLang="zh-CN" sz="3500" b="1" dirty="0">
                <a:solidFill>
                  <a:srgbClr val="002060"/>
                </a:solidFill>
              </a:rPr>
              <a:t>Conclusion: It’s nearly impossible to beat the market constantly</a:t>
            </a:r>
            <a:endParaRPr lang="zh-CN" altLang="en-US" sz="3500" b="1" dirty="0">
              <a:solidFill>
                <a:srgbClr val="002060"/>
              </a:solidFill>
            </a:endParaRPr>
          </a:p>
        </p:txBody>
      </p:sp>
      <p:sp>
        <p:nvSpPr>
          <p:cNvPr id="29698" name="内容占位符 1"/>
          <p:cNvSpPr>
            <a:spLocks noGrp="1"/>
          </p:cNvSpPr>
          <p:nvPr>
            <p:ph idx="1"/>
          </p:nvPr>
        </p:nvSpPr>
        <p:spPr/>
        <p:txBody>
          <a:bodyPr/>
          <a:lstStyle/>
          <a:p>
            <a:pPr eaLnBrk="1" hangingPunct="1">
              <a:buFont typeface="Wingdings" panose="05000000000000000000" pitchFamily="2" charset="2"/>
              <a:buChar char="Ø"/>
            </a:pPr>
            <a:r>
              <a:rPr lang="en-US" altLang="zh-CN" dirty="0" smtClean="0"/>
              <a:t>Choose passively managed fund (Index fund)</a:t>
            </a:r>
          </a:p>
          <a:p>
            <a:pPr eaLnBrk="1" hangingPunct="1"/>
            <a:endParaRPr lang="zh-CN" altLang="en-US" dirty="0" smtClean="0"/>
          </a:p>
        </p:txBody>
      </p:sp>
      <p:pic>
        <p:nvPicPr>
          <p:cNvPr id="16896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57600" y="4191000"/>
            <a:ext cx="4572000" cy="1562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68963" name="Picture 3" descr="C:\Users\e483440\Desktop\Vanguard2C.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43000" y="4889799"/>
            <a:ext cx="2249487" cy="6223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84255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Mutual fund ratings</a:t>
            </a:r>
            <a:endParaRPr lang="zh-CN" altLang="en-US" sz="3500" b="1" dirty="0">
              <a:solidFill>
                <a:srgbClr val="002060"/>
              </a:solidFill>
            </a:endParaRPr>
          </a:p>
        </p:txBody>
      </p:sp>
      <p:sp>
        <p:nvSpPr>
          <p:cNvPr id="11266" name="内容占位符 1"/>
          <p:cNvSpPr>
            <a:spLocks noGrp="1"/>
          </p:cNvSpPr>
          <p:nvPr>
            <p:ph idx="1"/>
          </p:nvPr>
        </p:nvSpPr>
        <p:spPr/>
        <p:txBody>
          <a:bodyPr/>
          <a:lstStyle/>
          <a:p>
            <a:pPr eaLnBrk="1" hangingPunct="1">
              <a:buFont typeface="Wingdings" panose="05000000000000000000" pitchFamily="2" charset="2"/>
              <a:buChar char="Ø"/>
            </a:pPr>
            <a:r>
              <a:rPr lang="en-US" altLang="zh-CN" sz="2500" dirty="0" smtClean="0"/>
              <a:t>Investment Return</a:t>
            </a:r>
          </a:p>
          <a:p>
            <a:pPr lvl="1" eaLnBrk="1" hangingPunct="1"/>
            <a:r>
              <a:rPr lang="en-US" altLang="zh-CN" sz="2000" dirty="0" smtClean="0"/>
              <a:t>Time value of money</a:t>
            </a:r>
          </a:p>
          <a:p>
            <a:pPr lvl="1" eaLnBrk="1" hangingPunct="1"/>
            <a:r>
              <a:rPr lang="en-US" altLang="zh-CN" sz="2000" dirty="0" smtClean="0"/>
              <a:t>Investment return calculation</a:t>
            </a:r>
          </a:p>
          <a:p>
            <a:pPr eaLnBrk="1" hangingPunct="1">
              <a:buFont typeface="Wingdings" panose="05000000000000000000" pitchFamily="2" charset="2"/>
              <a:buChar char="Ø"/>
            </a:pPr>
            <a:r>
              <a:rPr lang="en-US" altLang="zh-CN" sz="2500" dirty="0" smtClean="0"/>
              <a:t>Passive fund vs. Positive fund</a:t>
            </a:r>
          </a:p>
          <a:p>
            <a:pPr lvl="1" eaLnBrk="1" hangingPunct="1"/>
            <a:r>
              <a:rPr lang="en-US" altLang="zh-CN" sz="2000" dirty="0" smtClean="0"/>
              <a:t>Return comparison: can you beat the market?</a:t>
            </a:r>
          </a:p>
          <a:p>
            <a:pPr eaLnBrk="1" hangingPunct="1">
              <a:buFont typeface="Wingdings" panose="05000000000000000000" pitchFamily="2" charset="2"/>
              <a:buChar char="Ø"/>
            </a:pPr>
            <a:r>
              <a:rPr lang="en-US" altLang="zh-CN" sz="2500" dirty="0" smtClean="0"/>
              <a:t>Mutual fund ratings</a:t>
            </a:r>
            <a:endParaRPr lang="zh-CN" altLang="en-US" sz="2500" dirty="0" smtClean="0"/>
          </a:p>
        </p:txBody>
      </p:sp>
    </p:spTree>
    <p:extLst>
      <p:ext uri="{BB962C8B-B14F-4D97-AF65-F5344CB8AC3E}">
        <p14:creationId xmlns="" xmlns:p14="http://schemas.microsoft.com/office/powerpoint/2010/main" val="1445915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Mutual fund ratings</a:t>
            </a:r>
            <a:endParaRPr lang="zh-CN" altLang="en-US" sz="3500" b="1" dirty="0">
              <a:solidFill>
                <a:srgbClr val="002060"/>
              </a:solidFill>
            </a:endParaRPr>
          </a:p>
        </p:txBody>
      </p:sp>
      <p:sp>
        <p:nvSpPr>
          <p:cNvPr id="30722" name="内容占位符 1"/>
          <p:cNvSpPr>
            <a:spLocks noGrp="1"/>
          </p:cNvSpPr>
          <p:nvPr>
            <p:ph idx="1"/>
          </p:nvPr>
        </p:nvSpPr>
        <p:spPr/>
        <p:txBody>
          <a:bodyPr/>
          <a:lstStyle/>
          <a:p>
            <a:pPr eaLnBrk="1" hangingPunct="1">
              <a:buFont typeface="Wingdings" panose="05000000000000000000" pitchFamily="2" charset="2"/>
              <a:buChar char="Ø"/>
            </a:pPr>
            <a:r>
              <a:rPr lang="en-US" altLang="zh-CN" sz="2500" dirty="0" smtClean="0"/>
              <a:t>Mutual fund ratings are issued by third party institutions to help investors to evaluate the history performance of a fund</a:t>
            </a:r>
          </a:p>
          <a:p>
            <a:pPr eaLnBrk="1" hangingPunct="1">
              <a:buFont typeface="Wingdings" panose="05000000000000000000" pitchFamily="2" charset="2"/>
              <a:buChar char="Ø"/>
            </a:pPr>
            <a:r>
              <a:rPr lang="en-US" altLang="zh-CN" sz="2500" dirty="0" smtClean="0"/>
              <a:t>Most famous rating methods:</a:t>
            </a:r>
          </a:p>
          <a:p>
            <a:pPr lvl="1" eaLnBrk="1" hangingPunct="1"/>
            <a:r>
              <a:rPr lang="en-US" altLang="zh-CN" sz="2000" dirty="0" err="1" smtClean="0"/>
              <a:t>MorningStar</a:t>
            </a:r>
            <a:r>
              <a:rPr lang="en-US" altLang="zh-CN" sz="2000" dirty="0" smtClean="0"/>
              <a:t> (</a:t>
            </a:r>
            <a:r>
              <a:rPr lang="zh-CN" altLang="en-US" sz="2000" dirty="0" smtClean="0"/>
              <a:t>晨星</a:t>
            </a:r>
            <a:r>
              <a:rPr lang="en-US" altLang="zh-CN" sz="2000" dirty="0" smtClean="0"/>
              <a:t>)</a:t>
            </a:r>
          </a:p>
          <a:p>
            <a:pPr lvl="1" eaLnBrk="1" hangingPunct="1"/>
            <a:r>
              <a:rPr lang="en-US" altLang="zh-CN" sz="2000" dirty="0" smtClean="0"/>
              <a:t>Lipper (</a:t>
            </a:r>
            <a:r>
              <a:rPr lang="zh-CN" altLang="en-US" sz="2000" dirty="0" smtClean="0"/>
              <a:t>路透旗下：理柏</a:t>
            </a:r>
            <a:r>
              <a:rPr lang="en-US" altLang="zh-CN" sz="2000" dirty="0" smtClean="0"/>
              <a:t>)</a:t>
            </a:r>
            <a:endParaRPr lang="zh-CN" altLang="en-US" sz="2000" dirty="0" smtClean="0"/>
          </a:p>
        </p:txBody>
      </p:sp>
    </p:spTree>
    <p:extLst>
      <p:ext uri="{BB962C8B-B14F-4D97-AF65-F5344CB8AC3E}">
        <p14:creationId xmlns="" xmlns:p14="http://schemas.microsoft.com/office/powerpoint/2010/main" val="3095989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smtClean="0">
                <a:solidFill>
                  <a:srgbClr val="002060"/>
                </a:solidFill>
              </a:rPr>
              <a:t>Moring </a:t>
            </a:r>
            <a:r>
              <a:rPr lang="en-US" altLang="zh-CN" sz="3500" b="1" dirty="0">
                <a:solidFill>
                  <a:srgbClr val="002060"/>
                </a:solidFill>
              </a:rPr>
              <a:t>Star Rating System (Two features)</a:t>
            </a:r>
            <a:endParaRPr lang="zh-CN" altLang="en-US" sz="3500" b="1" dirty="0">
              <a:solidFill>
                <a:srgbClr val="002060"/>
              </a:solidFill>
            </a:endParaRPr>
          </a:p>
        </p:txBody>
      </p:sp>
      <p:sp>
        <p:nvSpPr>
          <p:cNvPr id="31746" name="内容占位符 1"/>
          <p:cNvSpPr>
            <a:spLocks noGrp="1"/>
          </p:cNvSpPr>
          <p:nvPr>
            <p:ph idx="1"/>
          </p:nvPr>
        </p:nvSpPr>
        <p:spPr/>
        <p:txBody>
          <a:bodyPr/>
          <a:lstStyle/>
          <a:p>
            <a:pPr eaLnBrk="1" hangingPunct="1">
              <a:buFont typeface="Wingdings" panose="05000000000000000000" pitchFamily="2" charset="2"/>
              <a:buChar char="Ø"/>
            </a:pPr>
            <a:r>
              <a:rPr lang="en-US" altLang="zh-CN" sz="2500" dirty="0" smtClean="0"/>
              <a:t>The Morningstar system relies on a </a:t>
            </a:r>
            <a:r>
              <a:rPr lang="en-US" altLang="zh-CN" sz="2500" b="1" dirty="0" smtClean="0"/>
              <a:t>single metric</a:t>
            </a:r>
            <a:r>
              <a:rPr lang="en-US" altLang="zh-CN" sz="2500" dirty="0" smtClean="0"/>
              <a:t>: a calculation of risk-adjusted return. </a:t>
            </a:r>
          </a:p>
          <a:p>
            <a:pPr lvl="1" eaLnBrk="1" hangingPunct="1"/>
            <a:r>
              <a:rPr lang="en-US" altLang="zh-CN" sz="2000" dirty="0" smtClean="0"/>
              <a:t>Also adjusted with investor utility functions, taxes</a:t>
            </a:r>
          </a:p>
          <a:p>
            <a:pPr eaLnBrk="1" hangingPunct="1"/>
            <a:endParaRPr lang="en-US" altLang="zh-CN" sz="2500" dirty="0" smtClean="0"/>
          </a:p>
          <a:p>
            <a:pPr eaLnBrk="1" hangingPunct="1">
              <a:buFont typeface="Wingdings" panose="05000000000000000000" pitchFamily="2" charset="2"/>
              <a:buChar char="Ø"/>
            </a:pPr>
            <a:r>
              <a:rPr lang="en-US" altLang="zh-CN" sz="2500" dirty="0" smtClean="0"/>
              <a:t>Mutual funds are evaluated against a peer group</a:t>
            </a:r>
          </a:p>
          <a:p>
            <a:pPr lvl="1" eaLnBrk="1" hangingPunct="1"/>
            <a:r>
              <a:rPr lang="en-US" altLang="zh-CN" sz="2000" dirty="0" smtClean="0"/>
              <a:t>Classification is the base of ratings:</a:t>
            </a:r>
          </a:p>
          <a:p>
            <a:pPr lvl="1" eaLnBrk="1" hangingPunct="1"/>
            <a:r>
              <a:rPr lang="en-US" altLang="zh-CN" sz="2000" dirty="0" smtClean="0"/>
              <a:t>Equity, bond, balance, money market, principle preservation</a:t>
            </a:r>
          </a:p>
          <a:p>
            <a:pPr eaLnBrk="1" hangingPunct="1"/>
            <a:endParaRPr lang="en-US" altLang="zh-CN" sz="2500" dirty="0" smtClean="0"/>
          </a:p>
        </p:txBody>
      </p:sp>
    </p:spTree>
    <p:extLst>
      <p:ext uri="{BB962C8B-B14F-4D97-AF65-F5344CB8AC3E}">
        <p14:creationId xmlns="" xmlns:p14="http://schemas.microsoft.com/office/powerpoint/2010/main" val="3554208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Rating </a:t>
            </a:r>
            <a:r>
              <a:rPr lang="en-US" altLang="zh-CN" sz="3500" b="1" dirty="0" smtClean="0">
                <a:solidFill>
                  <a:srgbClr val="002060"/>
                </a:solidFill>
              </a:rPr>
              <a:t>steps</a:t>
            </a:r>
            <a:endParaRPr lang="zh-CN" altLang="en-US" sz="3500" b="1" dirty="0">
              <a:solidFill>
                <a:srgbClr val="002060"/>
              </a:solidFill>
            </a:endParaRPr>
          </a:p>
        </p:txBody>
      </p:sp>
      <p:sp>
        <p:nvSpPr>
          <p:cNvPr id="2" name="内容占位符 1"/>
          <p:cNvSpPr>
            <a:spLocks noGrp="1"/>
          </p:cNvSpPr>
          <p:nvPr>
            <p:ph idx="1"/>
          </p:nvPr>
        </p:nvSpPr>
        <p:spPr/>
        <p:txBody>
          <a:bodyPr>
            <a:normAutofit/>
          </a:bodyPr>
          <a:lstStyle/>
          <a:p>
            <a:pPr marL="566928" indent="-457200" eaLnBrk="1" fontAlgn="auto" hangingPunct="1">
              <a:spcAft>
                <a:spcPts val="0"/>
              </a:spcAft>
              <a:buFont typeface="Wingdings" panose="05000000000000000000" pitchFamily="2" charset="2"/>
              <a:buChar char="Ø"/>
              <a:defRPr/>
            </a:pPr>
            <a:r>
              <a:rPr lang="en-US" altLang="zh-CN" sz="2500" dirty="0" smtClean="0"/>
              <a:t>1. Classify funds, in each category</a:t>
            </a:r>
          </a:p>
          <a:p>
            <a:pPr marL="566928" indent="-457200" eaLnBrk="1" fontAlgn="auto" hangingPunct="1">
              <a:spcAft>
                <a:spcPts val="0"/>
              </a:spcAft>
              <a:buFont typeface="Wingdings" panose="05000000000000000000" pitchFamily="2" charset="2"/>
              <a:buChar char="Ø"/>
              <a:defRPr/>
            </a:pPr>
            <a:r>
              <a:rPr lang="en-US" altLang="zh-CN" sz="2500" dirty="0" smtClean="0"/>
              <a:t>2. Calculate risk adjusted return</a:t>
            </a:r>
          </a:p>
          <a:p>
            <a:pPr marL="566928" indent="-457200" eaLnBrk="1" fontAlgn="auto" hangingPunct="1">
              <a:spcAft>
                <a:spcPts val="0"/>
              </a:spcAft>
              <a:buFont typeface="Wingdings" panose="05000000000000000000" pitchFamily="2" charset="2"/>
              <a:buChar char="Ø"/>
              <a:defRPr/>
            </a:pPr>
            <a:r>
              <a:rPr lang="en-US" altLang="zh-CN" sz="2500" dirty="0" smtClean="0"/>
              <a:t>3. Rank them, top 10%, 5 Stars; bottom 10%, 1 Star</a:t>
            </a:r>
          </a:p>
          <a:p>
            <a:pPr marL="566928" indent="-457200" eaLnBrk="1" fontAlgn="auto" hangingPunct="1">
              <a:spcAft>
                <a:spcPts val="0"/>
              </a:spcAft>
              <a:buFont typeface="Wingdings" panose="05000000000000000000" pitchFamily="2" charset="2"/>
              <a:buChar char="Ø"/>
              <a:defRPr/>
            </a:pPr>
            <a:r>
              <a:rPr lang="en-US" altLang="zh-CN" sz="2500" dirty="0" smtClean="0"/>
              <a:t>4. Only for past performance, reference for future</a:t>
            </a:r>
          </a:p>
          <a:p>
            <a:pPr marL="566928" indent="-457200" eaLnBrk="1" fontAlgn="auto" hangingPunct="1">
              <a:spcAft>
                <a:spcPts val="0"/>
              </a:spcAft>
              <a:buFont typeface="Wingdings" panose="05000000000000000000" pitchFamily="2" charset="2"/>
              <a:buChar char="Ø"/>
              <a:defRPr/>
            </a:pPr>
            <a:endParaRPr lang="en-US" altLang="zh-CN" sz="2500" dirty="0" smtClean="0"/>
          </a:p>
          <a:p>
            <a:pPr marL="109728" indent="0" eaLnBrk="1" fontAlgn="auto" hangingPunct="1">
              <a:spcAft>
                <a:spcPts val="0"/>
              </a:spcAft>
              <a:buNone/>
              <a:defRPr/>
            </a:pPr>
            <a:r>
              <a:rPr lang="en-US" altLang="zh-CN" sz="2500" dirty="0" smtClean="0"/>
              <a:t>Funds are rated for up to three time periods-three-, five-, and 10-years and these ratings are combined to produce an overall rating. Funds with less than three years of history are not rated.</a:t>
            </a:r>
          </a:p>
          <a:p>
            <a:pPr marL="365760" indent="-256032" eaLnBrk="1" fontAlgn="auto" hangingPunct="1">
              <a:spcAft>
                <a:spcPts val="0"/>
              </a:spcAft>
              <a:buFont typeface="Wingdings 3"/>
              <a:buChar char=""/>
              <a:defRPr/>
            </a:pPr>
            <a:endParaRPr lang="zh-CN" altLang="en-US" sz="2500" dirty="0"/>
          </a:p>
        </p:txBody>
      </p:sp>
    </p:spTree>
    <p:extLst>
      <p:ext uri="{BB962C8B-B14F-4D97-AF65-F5344CB8AC3E}">
        <p14:creationId xmlns="" xmlns:p14="http://schemas.microsoft.com/office/powerpoint/2010/main" val="2451001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Sample</a:t>
            </a:r>
            <a:endParaRPr lang="zh-CN" altLang="en-US" sz="3500" b="1" dirty="0">
              <a:solidFill>
                <a:srgbClr val="002060"/>
              </a:solidFill>
            </a:endParaRPr>
          </a:p>
        </p:txBody>
      </p:sp>
      <p:sp>
        <p:nvSpPr>
          <p:cNvPr id="33796" name="内容占位符 1"/>
          <p:cNvSpPr>
            <a:spLocks noGrp="1"/>
          </p:cNvSpPr>
          <p:nvPr>
            <p:ph idx="1"/>
          </p:nvPr>
        </p:nvSpPr>
        <p:spPr>
          <a:xfrm>
            <a:off x="371475" y="1341438"/>
            <a:ext cx="8229600" cy="4525962"/>
          </a:xfrm>
        </p:spPr>
        <p:txBody>
          <a:bodyPr/>
          <a:lstStyle/>
          <a:p>
            <a:pPr eaLnBrk="1" hangingPunct="1"/>
            <a:r>
              <a:rPr lang="zh-CN" altLang="en-US" dirty="0" smtClean="0"/>
              <a:t>晨星基金评级</a:t>
            </a:r>
          </a:p>
        </p:txBody>
      </p:sp>
      <p:pic>
        <p:nvPicPr>
          <p:cNvPr id="33795"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950" y="1989138"/>
            <a:ext cx="8756650" cy="4103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15200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6" descr="http://cn.morningstar.com/help/images/data/mrar.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9900" y="1341438"/>
            <a:ext cx="8031163" cy="4895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Sample</a:t>
            </a:r>
            <a:endParaRPr lang="zh-CN" altLang="en-US" sz="3500" b="1" dirty="0">
              <a:solidFill>
                <a:srgbClr val="002060"/>
              </a:solidFill>
            </a:endParaRPr>
          </a:p>
        </p:txBody>
      </p:sp>
    </p:spTree>
    <p:extLst>
      <p:ext uri="{BB962C8B-B14F-4D97-AF65-F5344CB8AC3E}">
        <p14:creationId xmlns="" xmlns:p14="http://schemas.microsoft.com/office/powerpoint/2010/main" val="2980448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smtClean="0">
                <a:solidFill>
                  <a:srgbClr val="002060"/>
                </a:solidFill>
              </a:rPr>
              <a:t>Lipper </a:t>
            </a:r>
            <a:r>
              <a:rPr lang="en-US" altLang="zh-CN" sz="3500" b="1" dirty="0">
                <a:solidFill>
                  <a:srgbClr val="002060"/>
                </a:solidFill>
              </a:rPr>
              <a:t>Rating System</a:t>
            </a:r>
            <a:endParaRPr lang="zh-CN" altLang="en-US" sz="3500" b="1" dirty="0">
              <a:solidFill>
                <a:srgbClr val="002060"/>
              </a:solidFill>
            </a:endParaRPr>
          </a:p>
        </p:txBody>
      </p:sp>
      <p:sp>
        <p:nvSpPr>
          <p:cNvPr id="35842" name="内容占位符 1"/>
          <p:cNvSpPr>
            <a:spLocks noGrp="1"/>
          </p:cNvSpPr>
          <p:nvPr>
            <p:ph idx="1"/>
          </p:nvPr>
        </p:nvSpPr>
        <p:spPr/>
        <p:txBody>
          <a:bodyPr/>
          <a:lstStyle/>
          <a:p>
            <a:pPr eaLnBrk="1" hangingPunct="1">
              <a:buFont typeface="Wingdings" panose="05000000000000000000" pitchFamily="2" charset="2"/>
              <a:buChar char="Ø"/>
            </a:pPr>
            <a:r>
              <a:rPr lang="en-US" altLang="zh-CN" sz="2500" dirty="0" smtClean="0"/>
              <a:t>Lipper ranks mutual funds according to a peer-based performance system which measures returns according to specific time frames and fund classifications (small, mid, multi and large-cap). </a:t>
            </a:r>
          </a:p>
          <a:p>
            <a:pPr eaLnBrk="1" hangingPunct="1">
              <a:buFont typeface="Wingdings" panose="05000000000000000000" pitchFamily="2" charset="2"/>
              <a:buChar char="Ø"/>
            </a:pPr>
            <a:r>
              <a:rPr lang="en-US" altLang="zh-CN" sz="2500" dirty="0" smtClean="0"/>
              <a:t>Multi metrics based rating methods</a:t>
            </a:r>
          </a:p>
          <a:p>
            <a:pPr eaLnBrk="1" hangingPunct="1">
              <a:buFont typeface="Wingdings" panose="05000000000000000000" pitchFamily="2" charset="2"/>
              <a:buChar char="Ø"/>
            </a:pPr>
            <a:r>
              <a:rPr lang="en-US" altLang="zh-CN" sz="2500" dirty="0" smtClean="0"/>
              <a:t>Scores are subject to change every month and are calculated for the following periods: 3-year, 5-year, 10-year, and overall. </a:t>
            </a:r>
            <a:endParaRPr lang="zh-CN" altLang="en-US" sz="2500" dirty="0" smtClean="0"/>
          </a:p>
        </p:txBody>
      </p:sp>
    </p:spTree>
    <p:extLst>
      <p:ext uri="{BB962C8B-B14F-4D97-AF65-F5344CB8AC3E}">
        <p14:creationId xmlns="" xmlns:p14="http://schemas.microsoft.com/office/powerpoint/2010/main" val="3648258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smtClean="0">
                <a:solidFill>
                  <a:srgbClr val="002060"/>
                </a:solidFill>
              </a:rPr>
              <a:t>Five </a:t>
            </a:r>
            <a:r>
              <a:rPr lang="en-US" altLang="zh-CN" sz="3500" b="1" dirty="0">
                <a:solidFill>
                  <a:srgbClr val="002060"/>
                </a:solidFill>
              </a:rPr>
              <a:t>Metrics</a:t>
            </a:r>
            <a:endParaRPr lang="zh-CN" altLang="en-US" sz="3500" b="1" dirty="0">
              <a:solidFill>
                <a:srgbClr val="002060"/>
              </a:solidFill>
            </a:endParaRPr>
          </a:p>
        </p:txBody>
      </p:sp>
      <p:sp>
        <p:nvSpPr>
          <p:cNvPr id="36866" name="内容占位符 1"/>
          <p:cNvSpPr>
            <a:spLocks noGrp="1"/>
          </p:cNvSpPr>
          <p:nvPr>
            <p:ph idx="1"/>
          </p:nvPr>
        </p:nvSpPr>
        <p:spPr>
          <a:xfrm>
            <a:off x="457200" y="1341438"/>
            <a:ext cx="8229600" cy="4525962"/>
          </a:xfrm>
        </p:spPr>
        <p:txBody>
          <a:bodyPr>
            <a:normAutofit lnSpcReduction="10000"/>
          </a:bodyPr>
          <a:lstStyle/>
          <a:p>
            <a:pPr eaLnBrk="1" hangingPunct="1">
              <a:buFont typeface="Wingdings" panose="05000000000000000000" pitchFamily="2" charset="2"/>
              <a:buChar char="Ø"/>
            </a:pPr>
            <a:r>
              <a:rPr lang="en-US" altLang="zh-CN" sz="1400" b="1" dirty="0" smtClean="0"/>
              <a:t>1. Total Return Criterion</a:t>
            </a:r>
          </a:p>
          <a:p>
            <a:pPr eaLnBrk="1" hangingPunct="1"/>
            <a:r>
              <a:rPr lang="en-US" altLang="zh-CN" sz="1400" dirty="0" smtClean="0"/>
              <a:t>Lipper ratings for Total Return reflect funds' historical total return performance relative to peers. A Lipper Leader for Total Return is a fund that has provided superior total returns when compared to a group of similar funds.</a:t>
            </a:r>
          </a:p>
          <a:p>
            <a:pPr eaLnBrk="1" hangingPunct="1">
              <a:buFont typeface="Wingdings" panose="05000000000000000000" pitchFamily="2" charset="2"/>
              <a:buChar char="Ø"/>
            </a:pPr>
            <a:r>
              <a:rPr lang="en-US" altLang="zh-CN" sz="1400" b="1" dirty="0" smtClean="0"/>
              <a:t>2. Consistent Return Criterion</a:t>
            </a:r>
          </a:p>
          <a:p>
            <a:pPr eaLnBrk="1" hangingPunct="1"/>
            <a:r>
              <a:rPr lang="en-US" altLang="zh-CN" sz="1400" dirty="0" smtClean="0"/>
              <a:t>Lipper ratings for Consistent Return reflect funds' historic returns, adjusted for volatility, relative to peers. A Lipper Leader for Consistent Return is a fund that has provided superior consistency and risk-adjusted returns when compared to a group of similar funds.</a:t>
            </a:r>
          </a:p>
          <a:p>
            <a:pPr eaLnBrk="1" hangingPunct="1">
              <a:buFont typeface="Wingdings" panose="05000000000000000000" pitchFamily="2" charset="2"/>
              <a:buChar char="Ø"/>
            </a:pPr>
            <a:r>
              <a:rPr lang="en-US" altLang="zh-CN" sz="1400" b="1" dirty="0" smtClean="0"/>
              <a:t>3. Preservation Criterion</a:t>
            </a:r>
          </a:p>
          <a:p>
            <a:pPr eaLnBrk="1" hangingPunct="1"/>
            <a:r>
              <a:rPr lang="en-US" altLang="zh-CN" sz="1400" dirty="0" smtClean="0"/>
              <a:t>Lipper ratings for Preservation reflect funds' historical loss avoidance relative to other funds within the same asset class. A Lipper Leader for Preservation is a fund that has demonstrated a superior ability to preserve capital in a variety of markets when compared with its peers.</a:t>
            </a:r>
          </a:p>
          <a:p>
            <a:pPr eaLnBrk="1" hangingPunct="1">
              <a:buFont typeface="Wingdings" panose="05000000000000000000" pitchFamily="2" charset="2"/>
              <a:buChar char="Ø"/>
            </a:pPr>
            <a:r>
              <a:rPr lang="en-US" altLang="zh-CN" sz="1400" b="1" dirty="0" smtClean="0"/>
              <a:t>4. Expense</a:t>
            </a:r>
          </a:p>
          <a:p>
            <a:pPr eaLnBrk="1" hangingPunct="1"/>
            <a:r>
              <a:rPr lang="en-US" altLang="zh-CN" sz="1400" dirty="0" smtClean="0"/>
              <a:t>Lipper ratings for Expense reflect funds' expense minimization relative to peers with similar load structures. Lipper Leaders for Expense are funds that have successfully managed to keep its expenses low relative to its peers and within its load structure.</a:t>
            </a:r>
          </a:p>
          <a:p>
            <a:pPr eaLnBrk="1" hangingPunct="1">
              <a:buFont typeface="Wingdings" panose="05000000000000000000" pitchFamily="2" charset="2"/>
              <a:buChar char="Ø"/>
            </a:pPr>
            <a:r>
              <a:rPr lang="en-US" altLang="zh-CN" sz="1400" b="1" dirty="0" smtClean="0"/>
              <a:t>5. Tax Efficiency</a:t>
            </a:r>
          </a:p>
          <a:p>
            <a:pPr eaLnBrk="1" hangingPunct="1"/>
            <a:r>
              <a:rPr lang="en-US" altLang="zh-CN" sz="1400" dirty="0" smtClean="0"/>
              <a:t>Lipper ratings for Tax Efficiency reflect funds' historical success in postponing taxable distributions relative to peers. A Lipper Leader for Tax Efficiency is a fund that has been successful at postponing taxes over the measurement period relative to similar funds.</a:t>
            </a:r>
          </a:p>
        </p:txBody>
      </p:sp>
    </p:spTree>
    <p:extLst>
      <p:ext uri="{BB962C8B-B14F-4D97-AF65-F5344CB8AC3E}">
        <p14:creationId xmlns="" xmlns:p14="http://schemas.microsoft.com/office/powerpoint/2010/main" val="1393744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Lipper</a:t>
            </a:r>
            <a:r>
              <a:rPr lang="en-US" altLang="zh-CN" dirty="0" smtClean="0"/>
              <a:t> </a:t>
            </a:r>
            <a:r>
              <a:rPr lang="en-US" altLang="zh-CN" sz="3500" b="1" dirty="0">
                <a:solidFill>
                  <a:srgbClr val="002060"/>
                </a:solidFill>
              </a:rPr>
              <a:t>China</a:t>
            </a:r>
            <a:endParaRPr lang="zh-CN" altLang="en-US" sz="3500" b="1" dirty="0">
              <a:solidFill>
                <a:srgbClr val="002060"/>
              </a:solidFill>
            </a:endParaRPr>
          </a:p>
        </p:txBody>
      </p:sp>
      <p:sp>
        <p:nvSpPr>
          <p:cNvPr id="37890" name="内容占位符 1"/>
          <p:cNvSpPr>
            <a:spLocks noGrp="1"/>
          </p:cNvSpPr>
          <p:nvPr>
            <p:ph idx="1"/>
          </p:nvPr>
        </p:nvSpPr>
        <p:spPr/>
        <p:txBody>
          <a:bodyPr/>
          <a:lstStyle/>
          <a:p>
            <a:pPr eaLnBrk="1" hangingPunct="1">
              <a:lnSpc>
                <a:spcPct val="80000"/>
              </a:lnSpc>
            </a:pPr>
            <a:r>
              <a:rPr lang="zh-CN" altLang="en-US" sz="1700" dirty="0" smtClean="0"/>
              <a:t>「理柏基金评级系统」每月更新，并按一年、两年、三年和综合的表现计算评级。所有属于股票型、债券型或混合资产型的开放式基金（货币基金和保本基金除外），具有至少一年的价格数据，并且同类型基金中至少有</a:t>
            </a:r>
            <a:r>
              <a:rPr lang="en-US" altLang="zh-CN" sz="1700" dirty="0" smtClean="0"/>
              <a:t>5</a:t>
            </a:r>
            <a:r>
              <a:rPr lang="zh-CN" altLang="en-US" sz="1700" dirty="0" smtClean="0"/>
              <a:t>只满足评级条件，就符合评级资格。</a:t>
            </a:r>
            <a:br>
              <a:rPr lang="zh-CN" altLang="en-US" sz="1700" dirty="0" smtClean="0"/>
            </a:br>
            <a:r>
              <a:rPr lang="zh-CN" altLang="en-US" sz="1700" dirty="0" smtClean="0"/>
              <a:t>同类型基金中，领先的</a:t>
            </a:r>
            <a:r>
              <a:rPr lang="en-US" altLang="zh-CN" sz="1700" b="1" dirty="0" smtClean="0"/>
              <a:t>20%</a:t>
            </a:r>
            <a:r>
              <a:rPr lang="zh-CN" altLang="en-US" sz="1700" dirty="0" smtClean="0"/>
              <a:t>基金为第</a:t>
            </a:r>
            <a:r>
              <a:rPr lang="en-US" altLang="zh-CN" sz="1700" b="1" dirty="0" smtClean="0"/>
              <a:t>5</a:t>
            </a:r>
            <a:r>
              <a:rPr lang="zh-CN" altLang="en-US" sz="1700" dirty="0" smtClean="0"/>
              <a:t>级，被授予“优”</a:t>
            </a:r>
            <a:r>
              <a:rPr lang="en-US" altLang="zh-CN" sz="1700" dirty="0" smtClean="0"/>
              <a:t>(Leader)</a:t>
            </a:r>
            <a:r>
              <a:rPr lang="zh-CN" altLang="en-US" sz="1700" dirty="0" smtClean="0"/>
              <a:t>称号，之后均以</a:t>
            </a:r>
            <a:r>
              <a:rPr lang="en-US" altLang="zh-CN" sz="1700" b="1" dirty="0" smtClean="0"/>
              <a:t>20%</a:t>
            </a:r>
            <a:r>
              <a:rPr lang="zh-CN" altLang="en-US" sz="1700" dirty="0" smtClean="0"/>
              <a:t>为标准再区分为第</a:t>
            </a:r>
            <a:r>
              <a:rPr lang="en-US" altLang="zh-CN" sz="1700" b="1" dirty="0" smtClean="0"/>
              <a:t>4</a:t>
            </a:r>
            <a:r>
              <a:rPr lang="zh-CN" altLang="en-US" sz="1700" dirty="0" smtClean="0"/>
              <a:t>级、第</a:t>
            </a:r>
            <a:r>
              <a:rPr lang="en-US" altLang="zh-CN" sz="1700" b="1" dirty="0" smtClean="0"/>
              <a:t>3</a:t>
            </a:r>
            <a:r>
              <a:rPr lang="zh-CN" altLang="en-US" sz="1700" dirty="0" smtClean="0"/>
              <a:t>级、第</a:t>
            </a:r>
            <a:r>
              <a:rPr lang="en-US" altLang="zh-CN" sz="1700" b="1" dirty="0" smtClean="0"/>
              <a:t>2</a:t>
            </a:r>
            <a:r>
              <a:rPr lang="zh-CN" altLang="en-US" sz="1700" dirty="0" smtClean="0"/>
              <a:t>级及第</a:t>
            </a:r>
            <a:r>
              <a:rPr lang="en-US" altLang="zh-CN" sz="1700" b="1" dirty="0" smtClean="0"/>
              <a:t>1</a:t>
            </a:r>
            <a:r>
              <a:rPr lang="zh-CN" altLang="en-US" sz="1700" dirty="0" smtClean="0"/>
              <a:t>级。目前在内地所推出的评估标准有四种，包括费用、总回报、稳定回报和保本能力∶</a:t>
            </a:r>
            <a:br>
              <a:rPr lang="zh-CN" altLang="en-US" sz="1700" dirty="0" smtClean="0"/>
            </a:br>
            <a:r>
              <a:rPr lang="en-US" altLang="zh-CN" sz="1700" dirty="0" smtClean="0"/>
              <a:t>·</a:t>
            </a:r>
            <a:r>
              <a:rPr lang="zh-CN" altLang="en-US" sz="1700" dirty="0" smtClean="0"/>
              <a:t>在</a:t>
            </a:r>
            <a:r>
              <a:rPr lang="zh-CN" altLang="en-US" sz="1700" b="1" dirty="0" smtClean="0"/>
              <a:t>总回报</a:t>
            </a:r>
            <a:r>
              <a:rPr lang="zh-CN" altLang="en-US" sz="1700" dirty="0" smtClean="0"/>
              <a:t>上获第</a:t>
            </a:r>
            <a:r>
              <a:rPr lang="en-US" altLang="zh-CN" sz="1700" b="1" dirty="0" smtClean="0"/>
              <a:t>5</a:t>
            </a:r>
            <a:r>
              <a:rPr lang="zh-CN" altLang="en-US" sz="1700" dirty="0" smtClean="0"/>
              <a:t>级，即被授予“优”</a:t>
            </a:r>
            <a:r>
              <a:rPr lang="en-US" altLang="zh-CN" sz="1700" dirty="0" smtClean="0"/>
              <a:t>(Leader)</a:t>
            </a:r>
            <a:r>
              <a:rPr lang="zh-CN" altLang="en-US" sz="1700" dirty="0" smtClean="0"/>
              <a:t>的基金，反映在其所属基金分类中有较高的总收益。</a:t>
            </a:r>
            <a:br>
              <a:rPr lang="zh-CN" altLang="en-US" sz="1700" dirty="0" smtClean="0"/>
            </a:br>
            <a:r>
              <a:rPr lang="en-US" altLang="zh-CN" sz="1700" dirty="0" smtClean="0"/>
              <a:t>·</a:t>
            </a:r>
            <a:r>
              <a:rPr lang="zh-CN" altLang="en-US" sz="1700" dirty="0" smtClean="0"/>
              <a:t>在</a:t>
            </a:r>
            <a:r>
              <a:rPr lang="zh-CN" altLang="en-US" sz="1700" b="1" dirty="0" smtClean="0"/>
              <a:t>稳定回报</a:t>
            </a:r>
            <a:r>
              <a:rPr lang="zh-CN" altLang="en-US" sz="1700" dirty="0" smtClean="0"/>
              <a:t>上获第</a:t>
            </a:r>
            <a:r>
              <a:rPr lang="en-US" altLang="zh-CN" sz="1700" b="1" dirty="0" smtClean="0"/>
              <a:t>5</a:t>
            </a:r>
            <a:r>
              <a:rPr lang="zh-CN" altLang="en-US" sz="1700" dirty="0" smtClean="0"/>
              <a:t>级，即被授予“优”</a:t>
            </a:r>
            <a:r>
              <a:rPr lang="en-US" altLang="zh-CN" sz="1700" dirty="0" smtClean="0"/>
              <a:t>(Leader)</a:t>
            </a:r>
            <a:r>
              <a:rPr lang="zh-CN" altLang="en-US" sz="1700" dirty="0" smtClean="0"/>
              <a:t>的基金，反映在其所属基金分类中有较好的稳定性和风险调整收益。</a:t>
            </a:r>
            <a:br>
              <a:rPr lang="zh-CN" altLang="en-US" sz="1700" dirty="0" smtClean="0"/>
            </a:br>
            <a:r>
              <a:rPr lang="en-US" altLang="zh-CN" sz="1700" dirty="0" smtClean="0"/>
              <a:t>·</a:t>
            </a:r>
            <a:r>
              <a:rPr lang="zh-CN" altLang="en-US" sz="1700" dirty="0" smtClean="0"/>
              <a:t>在</a:t>
            </a:r>
            <a:r>
              <a:rPr lang="zh-CN" altLang="en-US" sz="1700" b="1" dirty="0" smtClean="0"/>
              <a:t>保本能力</a:t>
            </a:r>
            <a:r>
              <a:rPr lang="zh-CN" altLang="en-US" sz="1700" dirty="0" smtClean="0"/>
              <a:t>上获第</a:t>
            </a:r>
            <a:r>
              <a:rPr lang="en-US" altLang="zh-CN" sz="1700" b="1" dirty="0" smtClean="0"/>
              <a:t>5</a:t>
            </a:r>
            <a:r>
              <a:rPr lang="zh-CN" altLang="en-US" sz="1700" dirty="0" smtClean="0"/>
              <a:t>级，即被授予“优”</a:t>
            </a:r>
            <a:r>
              <a:rPr lang="en-US" altLang="zh-CN" sz="1700" dirty="0" smtClean="0"/>
              <a:t>(Leader)</a:t>
            </a:r>
            <a:r>
              <a:rPr lang="zh-CN" altLang="en-US" sz="1700" dirty="0" smtClean="0"/>
              <a:t>的基金，反映在其所属资产类别（股票、混合资产、或债券）中有较高的保本能力。</a:t>
            </a:r>
            <a:br>
              <a:rPr lang="zh-CN" altLang="en-US" sz="1700" dirty="0" smtClean="0"/>
            </a:br>
            <a:r>
              <a:rPr lang="en-US" altLang="zh-CN" sz="1700" dirty="0" smtClean="0"/>
              <a:t>·</a:t>
            </a:r>
            <a:r>
              <a:rPr lang="zh-CN" altLang="en-US" sz="1700" dirty="0" smtClean="0"/>
              <a:t>在</a:t>
            </a:r>
            <a:r>
              <a:rPr lang="zh-CN" altLang="en-US" sz="1700" b="1" dirty="0" smtClean="0"/>
              <a:t>费用</a:t>
            </a:r>
            <a:r>
              <a:rPr lang="zh-CN" altLang="en-US" sz="1700" dirty="0" smtClean="0"/>
              <a:t>上获第</a:t>
            </a:r>
            <a:r>
              <a:rPr lang="en-US" altLang="zh-CN" sz="1700" b="1" dirty="0" smtClean="0"/>
              <a:t>5</a:t>
            </a:r>
            <a:r>
              <a:rPr lang="zh-CN" altLang="en-US" sz="1700" dirty="0" smtClean="0"/>
              <a:t>级，即被授予“优”</a:t>
            </a:r>
            <a:r>
              <a:rPr lang="en-US" altLang="zh-CN" sz="1700" dirty="0" smtClean="0"/>
              <a:t>(Leader)</a:t>
            </a:r>
            <a:r>
              <a:rPr lang="zh-CN" altLang="en-US" sz="1700" dirty="0" smtClean="0"/>
              <a:t>的基金，反映在其所属基金分类中有较低的总体费用率。</a:t>
            </a:r>
            <a:br>
              <a:rPr lang="zh-CN" altLang="en-US" sz="1700" dirty="0" smtClean="0"/>
            </a:br>
            <a:r>
              <a:rPr lang="en-US" altLang="zh-CN" sz="1700" dirty="0" smtClean="0"/>
              <a:t>※</a:t>
            </a:r>
            <a:r>
              <a:rPr lang="zh-CN" altLang="en-US" sz="1700" dirty="0" smtClean="0"/>
              <a:t>「理柏基金评级」是基于相对性的考虑而非绝对性，而且并没有构成任何买入或卖出基金的建议。投资者应谨记过去表现并不保证未来回报。部分基金分类和资产类别本身潜在的风险较大，甚至在这些风险较大的基金分类或资产类别中获“优”（</a:t>
            </a:r>
            <a:r>
              <a:rPr lang="en-US" altLang="zh-CN" sz="1700" dirty="0" smtClean="0"/>
              <a:t>Leader</a:t>
            </a:r>
            <a:r>
              <a:rPr lang="zh-CN" altLang="en-US" sz="1700" dirty="0" smtClean="0"/>
              <a:t>）的基金也未必适合风险承受能力较少及投资目标较短期的投资者。 </a:t>
            </a:r>
          </a:p>
        </p:txBody>
      </p:sp>
    </p:spTree>
    <p:extLst>
      <p:ext uri="{BB962C8B-B14F-4D97-AF65-F5344CB8AC3E}">
        <p14:creationId xmlns="" xmlns:p14="http://schemas.microsoft.com/office/powerpoint/2010/main" val="85643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9913" y="533400"/>
            <a:ext cx="7812087" cy="567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917" name="Picture 6" descr="http://i2.sinaimg.cn/cj/pc/2007-12-05/32/U2536P31T32D37995F651DT20071205143347.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39006" y="150813"/>
            <a:ext cx="295275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6062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19088" y="609600"/>
            <a:ext cx="8505825" cy="357187"/>
          </a:xfrm>
        </p:spPr>
        <p:txBody>
          <a:bodyPr>
            <a:normAutofit fontScale="90000"/>
            <a:scene3d>
              <a:camera prst="orthographicFront"/>
              <a:lightRig rig="soft" dir="t"/>
            </a:scene3d>
          </a:bodyPr>
          <a:lstStyle/>
          <a:p>
            <a:pPr eaLnBrk="1" fontAlgn="auto" hangingPunct="1">
              <a:spcAft>
                <a:spcPts val="0"/>
              </a:spcAft>
              <a:defRPr/>
            </a:pPr>
            <a:r>
              <a:rPr lang="en-US" altLang="zh-CN" dirty="0" smtClean="0">
                <a:ea typeface="宋体" charset="-122"/>
              </a:rPr>
              <a:t>Weekly Quiz</a:t>
            </a:r>
          </a:p>
        </p:txBody>
      </p:sp>
      <p:sp>
        <p:nvSpPr>
          <p:cNvPr id="39939" name="Content Placeholder 2"/>
          <p:cNvSpPr>
            <a:spLocks noGrp="1"/>
          </p:cNvSpPr>
          <p:nvPr>
            <p:ph idx="1"/>
          </p:nvPr>
        </p:nvSpPr>
        <p:spPr>
          <a:xfrm>
            <a:off x="457200" y="1524000"/>
            <a:ext cx="8229600" cy="3748088"/>
          </a:xfrm>
        </p:spPr>
        <p:txBody>
          <a:bodyPr/>
          <a:lstStyle/>
          <a:p>
            <a:pPr eaLnBrk="1" hangingPunct="1"/>
            <a:r>
              <a:rPr lang="en-US" altLang="zh-CN" dirty="0" smtClean="0">
                <a:ea typeface="宋体" pitchFamily="2" charset="-122"/>
              </a:rPr>
              <a:t>1. What is the difference between time weighted return and money weighted return? Which is suitable for what scenarios?</a:t>
            </a:r>
          </a:p>
          <a:p>
            <a:pPr eaLnBrk="1" hangingPunct="1"/>
            <a:r>
              <a:rPr lang="en-US" altLang="zh-CN" dirty="0" smtClean="0">
                <a:ea typeface="宋体" pitchFamily="2" charset="-122"/>
              </a:rPr>
              <a:t>2. If you have RMB 10,000 money deposit in bank, the interest rate is 7% and is compounded annually, how long will it to double this account?</a:t>
            </a:r>
          </a:p>
        </p:txBody>
      </p:sp>
    </p:spTree>
    <p:extLst>
      <p:ext uri="{BB962C8B-B14F-4D97-AF65-F5344CB8AC3E}">
        <p14:creationId xmlns="" xmlns:p14="http://schemas.microsoft.com/office/powerpoint/2010/main" val="3050422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What dose time value of money mean?</a:t>
            </a:r>
            <a:endParaRPr lang="zh-CN" altLang="en-US" sz="3500" b="1" dirty="0">
              <a:solidFill>
                <a:srgbClr val="002060"/>
              </a:solidFill>
            </a:endParaRPr>
          </a:p>
        </p:txBody>
      </p:sp>
      <p:sp>
        <p:nvSpPr>
          <p:cNvPr id="12290" name="内容占位符 1"/>
          <p:cNvSpPr>
            <a:spLocks noGrp="1"/>
          </p:cNvSpPr>
          <p:nvPr>
            <p:ph idx="1"/>
          </p:nvPr>
        </p:nvSpPr>
        <p:spPr/>
        <p:txBody>
          <a:bodyPr/>
          <a:lstStyle/>
          <a:p>
            <a:pPr eaLnBrk="1" hangingPunct="1"/>
            <a:r>
              <a:rPr lang="en-US" altLang="zh-CN" sz="2000" dirty="0" smtClean="0"/>
              <a:t>This is one of the most basic financial principle </a:t>
            </a:r>
          </a:p>
          <a:p>
            <a:pPr eaLnBrk="1" hangingPunct="1"/>
            <a:r>
              <a:rPr lang="en-US" altLang="zh-CN" sz="2000" dirty="0" smtClean="0"/>
              <a:t>The idea that money available at the present time is worth more than the same amount in the future due to its potential earning capacity. This core principle of finance holds that, provided money can earn interest, any amount of money is worth more the sooner it is received. </a:t>
            </a:r>
            <a:endParaRPr lang="en-US" altLang="zh-CN" sz="2000" b="1" dirty="0" smtClean="0">
              <a:ea typeface="宋体" pitchFamily="2" charset="-122"/>
            </a:endParaRPr>
          </a:p>
          <a:p>
            <a:pPr eaLnBrk="1" hangingPunct="1"/>
            <a:endParaRPr lang="en-US" altLang="zh-CN" dirty="0" smtClean="0"/>
          </a:p>
        </p:txBody>
      </p:sp>
    </p:spTree>
    <p:extLst>
      <p:ext uri="{BB962C8B-B14F-4D97-AF65-F5344CB8AC3E}">
        <p14:creationId xmlns="" xmlns:p14="http://schemas.microsoft.com/office/powerpoint/2010/main" val="3477909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583778688"/>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scene3d>
              <a:camera prst="orthographicFront"/>
              <a:lightRig rig="soft" dir="t"/>
            </a:scene3d>
          </a:bodyPr>
          <a:lstStyle/>
          <a:p>
            <a:pPr algn="l" eaLnBrk="1" fontAlgn="auto" hangingPunct="1">
              <a:spcAft>
                <a:spcPts val="0"/>
              </a:spcAft>
              <a:defRPr/>
            </a:pPr>
            <a:r>
              <a:rPr lang="en-US" altLang="zh-CN" sz="3500" b="1" dirty="0">
                <a:solidFill>
                  <a:srgbClr val="002060"/>
                </a:solidFill>
              </a:rPr>
              <a:t>Draw a time line</a:t>
            </a:r>
            <a:endParaRPr lang="zh-CN" altLang="en-US" sz="3500" b="1" dirty="0">
              <a:solidFill>
                <a:srgbClr val="002060"/>
              </a:solidFill>
            </a:endParaRPr>
          </a:p>
        </p:txBody>
      </p:sp>
      <p:sp>
        <p:nvSpPr>
          <p:cNvPr id="13315" name="Line 6"/>
          <p:cNvSpPr>
            <a:spLocks noChangeShapeType="1"/>
          </p:cNvSpPr>
          <p:nvPr/>
        </p:nvSpPr>
        <p:spPr bwMode="auto">
          <a:xfrm>
            <a:off x="1671638" y="4203700"/>
            <a:ext cx="6146800" cy="0"/>
          </a:xfrm>
          <a:prstGeom prst="line">
            <a:avLst/>
          </a:prstGeom>
          <a:noFill/>
          <a:ln w="25399">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3316" name="Line 7"/>
          <p:cNvSpPr>
            <a:spLocks noChangeShapeType="1"/>
          </p:cNvSpPr>
          <p:nvPr/>
        </p:nvSpPr>
        <p:spPr bwMode="auto">
          <a:xfrm>
            <a:off x="1658938" y="3835400"/>
            <a:ext cx="0" cy="355600"/>
          </a:xfrm>
          <a:prstGeom prst="line">
            <a:avLst/>
          </a:prstGeom>
          <a:noFill/>
          <a:ln w="25399">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3317" name="Line 8"/>
          <p:cNvSpPr>
            <a:spLocks noChangeShapeType="1"/>
          </p:cNvSpPr>
          <p:nvPr/>
        </p:nvSpPr>
        <p:spPr bwMode="auto">
          <a:xfrm>
            <a:off x="7831138" y="3835400"/>
            <a:ext cx="0" cy="355600"/>
          </a:xfrm>
          <a:prstGeom prst="line">
            <a:avLst/>
          </a:prstGeom>
          <a:noFill/>
          <a:ln w="25399">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 name="Rectangle 9"/>
          <p:cNvSpPr>
            <a:spLocks noChangeArrowheads="1"/>
          </p:cNvSpPr>
          <p:nvPr/>
        </p:nvSpPr>
        <p:spPr bwMode="auto">
          <a:xfrm>
            <a:off x="1187450" y="3213100"/>
            <a:ext cx="6883400" cy="638175"/>
          </a:xfrm>
          <a:prstGeom prst="rect">
            <a:avLst/>
          </a:prstGeom>
          <a:noFill/>
          <a:ln w="12699">
            <a:noFill/>
            <a:miter lim="800000"/>
            <a:headEnd/>
            <a:tailEnd/>
          </a:ln>
          <a:effectLst/>
        </p:spPr>
        <p:txBody>
          <a:bodyPr wrap="none" lIns="90488" tIns="44450" rIns="90488" bIns="44450">
            <a:spAutoFit/>
          </a:bodyPr>
          <a:lstStyle/>
          <a:p>
            <a:pPr eaLnBrk="0" hangingPunct="0">
              <a:defRPr/>
            </a:pPr>
            <a:r>
              <a:rPr lang="en-US" altLang="en-US" sz="3200">
                <a:solidFill>
                  <a:srgbClr val="000000"/>
                </a:solidFill>
                <a:latin typeface="Arial" charset="0"/>
                <a:ea typeface="+mn-ea"/>
              </a:rPr>
              <a:t>  </a:t>
            </a:r>
            <a:r>
              <a:rPr lang="en-US" altLang="en-US" sz="3600">
                <a:solidFill>
                  <a:srgbClr val="000000"/>
                </a:solidFill>
                <a:latin typeface="Arial" charset="0"/>
                <a:ea typeface="+mn-ea"/>
              </a:rPr>
              <a:t>0        1        2        3        4       </a:t>
            </a:r>
            <a:r>
              <a:rPr lang="en-US" altLang="en-US" sz="3600">
                <a:effectLst>
                  <a:outerShdw blurRad="38100" dist="38100" dir="2700000" algn="tl">
                    <a:srgbClr val="000000"/>
                  </a:outerShdw>
                </a:effectLst>
                <a:latin typeface="Arial" charset="0"/>
                <a:ea typeface="+mn-ea"/>
              </a:rPr>
              <a:t>5</a:t>
            </a:r>
          </a:p>
        </p:txBody>
      </p:sp>
      <p:sp>
        <p:nvSpPr>
          <p:cNvPr id="10" name="Rectangle 10"/>
          <p:cNvSpPr>
            <a:spLocks noChangeArrowheads="1"/>
          </p:cNvSpPr>
          <p:nvPr/>
        </p:nvSpPr>
        <p:spPr bwMode="auto">
          <a:xfrm>
            <a:off x="3563938" y="5084763"/>
            <a:ext cx="1420812" cy="576262"/>
          </a:xfrm>
          <a:prstGeom prst="rect">
            <a:avLst/>
          </a:prstGeom>
          <a:noFill/>
          <a:ln w="12699">
            <a:noFill/>
            <a:miter lim="800000"/>
            <a:headEnd/>
            <a:tailEnd/>
          </a:ln>
          <a:effectLst/>
        </p:spPr>
        <p:txBody>
          <a:bodyPr wrap="none" lIns="90488" tIns="44450" rIns="90488" bIns="44450">
            <a:spAutoFit/>
          </a:bodyPr>
          <a:lstStyle/>
          <a:p>
            <a:pPr eaLnBrk="0" hangingPunct="0">
              <a:defRPr/>
            </a:pPr>
            <a:r>
              <a:rPr lang="en-US" altLang="en-US" sz="3200" dirty="0">
                <a:solidFill>
                  <a:srgbClr val="D93192"/>
                </a:solidFill>
                <a:effectLst>
                  <a:outerShdw blurRad="38100" dist="38100" dir="2700000" algn="tl">
                    <a:srgbClr val="000000"/>
                  </a:outerShdw>
                </a:effectLst>
                <a:latin typeface="Arial" charset="0"/>
                <a:ea typeface="+mn-ea"/>
              </a:rPr>
              <a:t>$2,500</a:t>
            </a:r>
          </a:p>
        </p:txBody>
      </p:sp>
      <p:sp>
        <p:nvSpPr>
          <p:cNvPr id="13" name="Rectangle 13"/>
          <p:cNvSpPr>
            <a:spLocks noChangeArrowheads="1"/>
          </p:cNvSpPr>
          <p:nvPr/>
        </p:nvSpPr>
        <p:spPr bwMode="auto">
          <a:xfrm>
            <a:off x="1187450" y="2251075"/>
            <a:ext cx="871538" cy="673100"/>
          </a:xfrm>
          <a:prstGeom prst="rect">
            <a:avLst/>
          </a:prstGeom>
          <a:noFill/>
          <a:ln w="12699">
            <a:noFill/>
            <a:miter lim="800000"/>
            <a:headEnd/>
            <a:tailEnd/>
          </a:ln>
          <a:effectLst/>
        </p:spPr>
        <p:txBody>
          <a:bodyPr wrap="none" lIns="90488" tIns="44450" rIns="90488" bIns="44450">
            <a:spAutoFit/>
          </a:bodyPr>
          <a:lstStyle/>
          <a:p>
            <a:pPr eaLnBrk="0" hangingPunct="0">
              <a:spcBef>
                <a:spcPct val="20000"/>
              </a:spcBef>
              <a:spcAft>
                <a:spcPct val="20000"/>
              </a:spcAft>
              <a:defRPr/>
            </a:pPr>
            <a:r>
              <a:rPr lang="en-US" altLang="en-US" sz="3200">
                <a:solidFill>
                  <a:srgbClr val="42B200"/>
                </a:solidFill>
                <a:effectLst>
                  <a:outerShdw blurRad="38100" dist="38100" dir="2700000" algn="tl">
                    <a:srgbClr val="000000"/>
                  </a:outerShdw>
                </a:effectLst>
                <a:latin typeface="Arial" charset="0"/>
                <a:ea typeface="+mn-ea"/>
              </a:rPr>
              <a:t>PV</a:t>
            </a:r>
            <a:r>
              <a:rPr lang="en-US" altLang="en-US" sz="3200" baseline="-25000">
                <a:solidFill>
                  <a:srgbClr val="42B200"/>
                </a:solidFill>
                <a:effectLst>
                  <a:outerShdw blurRad="38100" dist="38100" dir="2700000" algn="tl">
                    <a:srgbClr val="000000"/>
                  </a:outerShdw>
                </a:effectLst>
                <a:latin typeface="Arial" charset="0"/>
                <a:ea typeface="+mn-ea"/>
              </a:rPr>
              <a:t>0</a:t>
            </a:r>
          </a:p>
        </p:txBody>
      </p:sp>
      <p:sp>
        <p:nvSpPr>
          <p:cNvPr id="13321" name="Rectangle 14"/>
          <p:cNvSpPr>
            <a:spLocks noChangeArrowheads="1"/>
          </p:cNvSpPr>
          <p:nvPr/>
        </p:nvSpPr>
        <p:spPr bwMode="auto">
          <a:xfrm>
            <a:off x="4067175" y="2492375"/>
            <a:ext cx="1700213" cy="582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a:tailEnd/>
              </a14:hiddenLine>
            </a:ext>
          </a:extLst>
        </p:spPr>
        <p:txBody>
          <a:bodyPr wrap="none" lIns="90488" tIns="44450" rIns="90488" bIns="44450">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a:spcBef>
                <a:spcPct val="0"/>
              </a:spcBef>
              <a:buClrTx/>
              <a:buSzTx/>
              <a:buFontTx/>
              <a:buNone/>
            </a:pPr>
            <a:r>
              <a:rPr lang="en-US" altLang="en-US" sz="3200">
                <a:solidFill>
                  <a:srgbClr val="C277FF"/>
                </a:solidFill>
                <a:latin typeface="Arial" pitchFamily="34" charset="0"/>
              </a:rPr>
              <a:t>I = 3.5%</a:t>
            </a:r>
          </a:p>
        </p:txBody>
      </p:sp>
      <p:sp>
        <p:nvSpPr>
          <p:cNvPr id="13322" name="Line 15"/>
          <p:cNvSpPr>
            <a:spLocks noChangeShapeType="1"/>
          </p:cNvSpPr>
          <p:nvPr/>
        </p:nvSpPr>
        <p:spPr bwMode="auto">
          <a:xfrm>
            <a:off x="2878138" y="3835400"/>
            <a:ext cx="0" cy="355600"/>
          </a:xfrm>
          <a:prstGeom prst="line">
            <a:avLst/>
          </a:prstGeom>
          <a:noFill/>
          <a:ln w="25399">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3323" name="Line 16"/>
          <p:cNvSpPr>
            <a:spLocks noChangeShapeType="1"/>
          </p:cNvSpPr>
          <p:nvPr/>
        </p:nvSpPr>
        <p:spPr bwMode="auto">
          <a:xfrm>
            <a:off x="4173538" y="3835400"/>
            <a:ext cx="0" cy="355600"/>
          </a:xfrm>
          <a:prstGeom prst="line">
            <a:avLst/>
          </a:prstGeom>
          <a:noFill/>
          <a:ln w="25399">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3324" name="Line 17"/>
          <p:cNvSpPr>
            <a:spLocks noChangeShapeType="1"/>
          </p:cNvSpPr>
          <p:nvPr/>
        </p:nvSpPr>
        <p:spPr bwMode="auto">
          <a:xfrm>
            <a:off x="5468938" y="3835400"/>
            <a:ext cx="0" cy="355600"/>
          </a:xfrm>
          <a:prstGeom prst="line">
            <a:avLst/>
          </a:prstGeom>
          <a:noFill/>
          <a:ln w="25399">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3325" name="Line 18"/>
          <p:cNvSpPr>
            <a:spLocks noChangeShapeType="1"/>
          </p:cNvSpPr>
          <p:nvPr/>
        </p:nvSpPr>
        <p:spPr bwMode="auto">
          <a:xfrm>
            <a:off x="6688138" y="3835400"/>
            <a:ext cx="0" cy="355600"/>
          </a:xfrm>
          <a:prstGeom prst="line">
            <a:avLst/>
          </a:prstGeom>
          <a:noFill/>
          <a:ln w="25399">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0" name="Rectangle 1037"/>
          <p:cNvSpPr>
            <a:spLocks noChangeArrowheads="1"/>
          </p:cNvSpPr>
          <p:nvPr/>
        </p:nvSpPr>
        <p:spPr bwMode="auto">
          <a:xfrm>
            <a:off x="7451725" y="2205038"/>
            <a:ext cx="935038" cy="747712"/>
          </a:xfrm>
          <a:prstGeom prst="rect">
            <a:avLst/>
          </a:prstGeom>
          <a:noFill/>
          <a:ln w="12699">
            <a:noFill/>
            <a:miter lim="800000"/>
            <a:headEnd/>
            <a:tailEnd/>
          </a:ln>
          <a:effectLst/>
        </p:spPr>
        <p:txBody>
          <a:bodyPr wrap="none" lIns="90488" tIns="44450" rIns="90488" bIns="44450">
            <a:spAutoFit/>
          </a:bodyPr>
          <a:lstStyle/>
          <a:p>
            <a:pPr eaLnBrk="0" hangingPunct="0">
              <a:spcBef>
                <a:spcPct val="20000"/>
              </a:spcBef>
              <a:spcAft>
                <a:spcPct val="20000"/>
              </a:spcAft>
              <a:defRPr/>
            </a:pPr>
            <a:r>
              <a:rPr lang="en-US" altLang="en-US" sz="3600" dirty="0">
                <a:solidFill>
                  <a:srgbClr val="D93192"/>
                </a:solidFill>
                <a:effectLst>
                  <a:outerShdw blurRad="38100" dist="38100" dir="2700000" algn="tl">
                    <a:srgbClr val="000000"/>
                  </a:outerShdw>
                </a:effectLst>
                <a:latin typeface="Arial" charset="0"/>
                <a:ea typeface="+mn-ea"/>
              </a:rPr>
              <a:t>FV</a:t>
            </a:r>
            <a:r>
              <a:rPr lang="en-US" altLang="en-US" sz="3600" baseline="-25000" dirty="0">
                <a:effectLst>
                  <a:outerShdw blurRad="38100" dist="38100" dir="2700000" algn="tl">
                    <a:srgbClr val="000000"/>
                  </a:outerShdw>
                </a:effectLst>
                <a:latin typeface="Arial" charset="0"/>
                <a:ea typeface="+mn-ea"/>
              </a:rPr>
              <a:t>5</a:t>
            </a:r>
          </a:p>
        </p:txBody>
      </p:sp>
      <p:sp>
        <p:nvSpPr>
          <p:cNvPr id="51" name="Rectangle 10"/>
          <p:cNvSpPr>
            <a:spLocks noChangeArrowheads="1"/>
          </p:cNvSpPr>
          <p:nvPr/>
        </p:nvSpPr>
        <p:spPr bwMode="auto">
          <a:xfrm>
            <a:off x="1979613" y="4365625"/>
            <a:ext cx="1435100" cy="581025"/>
          </a:xfrm>
          <a:prstGeom prst="rect">
            <a:avLst/>
          </a:prstGeom>
          <a:noFill/>
          <a:ln w="12699">
            <a:noFill/>
            <a:miter lim="800000"/>
            <a:headEnd/>
            <a:tailEnd/>
          </a:ln>
          <a:effectLst/>
        </p:spPr>
        <p:txBody>
          <a:bodyPr wrap="none" lIns="90488" tIns="44450" rIns="90488" bIns="44450">
            <a:spAutoFit/>
          </a:bodyPr>
          <a:lstStyle/>
          <a:p>
            <a:pPr eaLnBrk="0" hangingPunct="0">
              <a:defRPr/>
            </a:pPr>
            <a:r>
              <a:rPr lang="en-US" altLang="en-US" sz="3200" dirty="0">
                <a:solidFill>
                  <a:srgbClr val="D93192"/>
                </a:solidFill>
                <a:effectLst>
                  <a:outerShdw blurRad="38100" dist="38100" dir="2700000" algn="tl">
                    <a:srgbClr val="000000"/>
                  </a:outerShdw>
                </a:effectLst>
                <a:latin typeface="Arial" charset="0"/>
                <a:ea typeface="+mn-ea"/>
              </a:rPr>
              <a:t>$1,500</a:t>
            </a:r>
          </a:p>
        </p:txBody>
      </p:sp>
      <p:sp>
        <p:nvSpPr>
          <p:cNvPr id="52" name="Rectangle 10"/>
          <p:cNvSpPr>
            <a:spLocks noChangeArrowheads="1"/>
          </p:cNvSpPr>
          <p:nvPr/>
        </p:nvSpPr>
        <p:spPr bwMode="auto">
          <a:xfrm>
            <a:off x="4740275" y="4336873"/>
            <a:ext cx="1457325" cy="582613"/>
          </a:xfrm>
          <a:prstGeom prst="rect">
            <a:avLst/>
          </a:prstGeom>
          <a:noFill/>
          <a:ln w="12699">
            <a:noFill/>
            <a:miter lim="800000"/>
            <a:headEnd/>
            <a:tailEnd/>
          </a:ln>
          <a:effectLst/>
        </p:spPr>
        <p:txBody>
          <a:bodyPr wrap="none" lIns="90488" tIns="44450" rIns="90488" bIns="44450">
            <a:spAutoFit/>
          </a:bodyPr>
          <a:lstStyle/>
          <a:p>
            <a:pPr eaLnBrk="0" hangingPunct="0">
              <a:defRPr/>
            </a:pPr>
            <a:r>
              <a:rPr lang="en-US" altLang="en-US" sz="3200" dirty="0">
                <a:solidFill>
                  <a:srgbClr val="D93192"/>
                </a:solidFill>
                <a:effectLst>
                  <a:outerShdw blurRad="38100" dist="38100" dir="2700000" algn="tl">
                    <a:srgbClr val="000000"/>
                  </a:outerShdw>
                </a:effectLst>
                <a:latin typeface="Arial" charset="0"/>
                <a:ea typeface="+mn-ea"/>
              </a:rPr>
              <a:t> - $800</a:t>
            </a:r>
          </a:p>
        </p:txBody>
      </p:sp>
      <p:sp>
        <p:nvSpPr>
          <p:cNvPr id="53" name="Rectangle 10"/>
          <p:cNvSpPr>
            <a:spLocks noChangeArrowheads="1"/>
          </p:cNvSpPr>
          <p:nvPr/>
        </p:nvSpPr>
        <p:spPr bwMode="auto">
          <a:xfrm>
            <a:off x="6248400" y="5056188"/>
            <a:ext cx="1093787" cy="582612"/>
          </a:xfrm>
          <a:prstGeom prst="rect">
            <a:avLst/>
          </a:prstGeom>
          <a:noFill/>
          <a:ln w="12699">
            <a:noFill/>
            <a:miter lim="800000"/>
            <a:headEnd/>
            <a:tailEnd/>
          </a:ln>
          <a:effectLst/>
        </p:spPr>
        <p:txBody>
          <a:bodyPr wrap="none" lIns="90488" tIns="44450" rIns="90488" bIns="44450">
            <a:spAutoFit/>
          </a:bodyPr>
          <a:lstStyle/>
          <a:p>
            <a:pPr eaLnBrk="0" hangingPunct="0">
              <a:defRPr/>
            </a:pPr>
            <a:r>
              <a:rPr lang="en-US" altLang="en-US" sz="3200" dirty="0">
                <a:solidFill>
                  <a:srgbClr val="D93192"/>
                </a:solidFill>
                <a:effectLst>
                  <a:outerShdw blurRad="38100" dist="38100" dir="2700000" algn="tl">
                    <a:srgbClr val="000000"/>
                  </a:outerShdw>
                </a:effectLst>
                <a:latin typeface="Arial" charset="0"/>
                <a:ea typeface="+mn-ea"/>
              </a:rPr>
              <a:t>$300</a:t>
            </a:r>
          </a:p>
        </p:txBody>
      </p:sp>
      <p:sp>
        <p:nvSpPr>
          <p:cNvPr id="55" name="Rectangle 10"/>
          <p:cNvSpPr>
            <a:spLocks noChangeArrowheads="1"/>
          </p:cNvSpPr>
          <p:nvPr/>
        </p:nvSpPr>
        <p:spPr bwMode="auto">
          <a:xfrm>
            <a:off x="6732588" y="5562600"/>
            <a:ext cx="2119312" cy="582612"/>
          </a:xfrm>
          <a:prstGeom prst="rect">
            <a:avLst/>
          </a:prstGeom>
          <a:noFill/>
          <a:ln w="12699">
            <a:noFill/>
            <a:miter lim="800000"/>
            <a:headEnd/>
            <a:tailEnd/>
          </a:ln>
          <a:effectLst/>
        </p:spPr>
        <p:txBody>
          <a:bodyPr wrap="none" lIns="90488" tIns="44450" rIns="90488" bIns="44450">
            <a:spAutoFit/>
          </a:bodyPr>
          <a:lstStyle/>
          <a:p>
            <a:pPr eaLnBrk="0" hangingPunct="0">
              <a:defRPr/>
            </a:pPr>
            <a:r>
              <a:rPr lang="en-US" altLang="en-US" sz="3200" dirty="0">
                <a:solidFill>
                  <a:srgbClr val="0000CC"/>
                </a:solidFill>
                <a:effectLst>
                  <a:outerShdw blurRad="38100" dist="38100" dir="2700000" algn="tl">
                    <a:srgbClr val="000000"/>
                  </a:outerShdw>
                </a:effectLst>
                <a:latin typeface="Arial" charset="0"/>
                <a:ea typeface="+mn-ea"/>
              </a:rPr>
              <a:t>Cash Flow</a:t>
            </a:r>
          </a:p>
        </p:txBody>
      </p:sp>
      <p:sp>
        <p:nvSpPr>
          <p:cNvPr id="13331" name="矩形 55"/>
          <p:cNvSpPr>
            <a:spLocks noChangeArrowheads="1"/>
          </p:cNvSpPr>
          <p:nvPr/>
        </p:nvSpPr>
        <p:spPr bwMode="auto">
          <a:xfrm>
            <a:off x="1403350" y="1268413"/>
            <a:ext cx="6985000"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a:spcBef>
                <a:spcPct val="0"/>
              </a:spcBef>
              <a:buClrTx/>
              <a:buSzTx/>
              <a:buFontTx/>
              <a:buNone/>
            </a:pPr>
            <a:r>
              <a:rPr lang="en-US" altLang="zh-CN" sz="2000" dirty="0">
                <a:latin typeface="+mn-lt"/>
              </a:rPr>
              <a:t>A time line is simply a diagram of the cash flows associated with a TVM problem</a:t>
            </a:r>
            <a:r>
              <a:rPr lang="en-US" altLang="zh-CN" sz="2400" dirty="0">
                <a:latin typeface="Times New Roman" pitchFamily="18" charset="0"/>
              </a:rPr>
              <a:t>.</a:t>
            </a:r>
            <a:endParaRPr lang="zh-CN" altLang="en-US" sz="2400" dirty="0">
              <a:latin typeface="Times New Roman" pitchFamily="18" charset="0"/>
              <a:ea typeface="黑体" pitchFamily="49" charset="-122"/>
            </a:endParaRPr>
          </a:p>
        </p:txBody>
      </p:sp>
    </p:spTree>
    <p:extLst>
      <p:ext uri="{BB962C8B-B14F-4D97-AF65-F5344CB8AC3E}">
        <p14:creationId xmlns="" xmlns:p14="http://schemas.microsoft.com/office/powerpoint/2010/main" val="402478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a:spLocks noGrp="1"/>
          </p:cNvSpPr>
          <p:nvPr>
            <p:ph type="title"/>
          </p:nvPr>
        </p:nvSpPr>
        <p:spPr/>
        <p:txBody>
          <a:bodyPr>
            <a:scene3d>
              <a:camera prst="orthographicFront"/>
              <a:lightRig rig="soft" dir="t"/>
            </a:scene3d>
          </a:bodyPr>
          <a:lstStyle/>
          <a:p>
            <a:pPr algn="l">
              <a:defRPr/>
            </a:pPr>
            <a:r>
              <a:rPr lang="en-US" altLang="zh-CN" sz="3500" b="1" dirty="0">
                <a:solidFill>
                  <a:srgbClr val="002060"/>
                </a:solidFill>
              </a:rPr>
              <a:t>The Time Value of Money(</a:t>
            </a:r>
            <a:r>
              <a:rPr lang="zh-CN" altLang="en-US" sz="3500" b="1" dirty="0">
                <a:solidFill>
                  <a:srgbClr val="002060"/>
                </a:solidFill>
              </a:rPr>
              <a:t>货币的时间价值</a:t>
            </a:r>
            <a:r>
              <a:rPr lang="en-US" altLang="zh-CN" sz="3500" b="1" dirty="0">
                <a:solidFill>
                  <a:srgbClr val="002060"/>
                </a:solidFill>
              </a:rPr>
              <a:t>)</a:t>
            </a:r>
          </a:p>
        </p:txBody>
      </p:sp>
      <p:sp>
        <p:nvSpPr>
          <p:cNvPr id="14339" name="Rectangle 3"/>
          <p:cNvSpPr>
            <a:spLocks noGrp="1" noChangeArrowheads="1"/>
          </p:cNvSpPr>
          <p:nvPr>
            <p:ph idx="1"/>
          </p:nvPr>
        </p:nvSpPr>
        <p:spPr>
          <a:xfrm>
            <a:off x="468313" y="1722437"/>
            <a:ext cx="8229600" cy="4525963"/>
          </a:xfrm>
        </p:spPr>
        <p:txBody>
          <a:bodyPr/>
          <a:lstStyle/>
          <a:p>
            <a:pPr eaLnBrk="1" hangingPunct="1"/>
            <a:r>
              <a:rPr lang="zh-CN" altLang="en-US" sz="2000" dirty="0" smtClean="0">
                <a:ea typeface="宋体" pitchFamily="2" charset="-122"/>
              </a:rPr>
              <a:t>终值：</a:t>
            </a:r>
            <a:r>
              <a:rPr lang="en-US" altLang="zh-CN" sz="2000" dirty="0" smtClean="0">
                <a:ea typeface="宋体" pitchFamily="2" charset="-122"/>
              </a:rPr>
              <a:t>Future Value (FV): </a:t>
            </a:r>
            <a:r>
              <a:rPr lang="en-US" altLang="zh-CN" sz="2000" dirty="0" smtClean="0"/>
              <a:t>The value of an asset or cash at a specified date in the future</a:t>
            </a:r>
            <a:r>
              <a:rPr lang="en-US" altLang="zh-CN" sz="2000" dirty="0" smtClean="0">
                <a:ea typeface="宋体" pitchFamily="2" charset="-122"/>
              </a:rPr>
              <a:t>.</a:t>
            </a:r>
          </a:p>
          <a:p>
            <a:pPr eaLnBrk="1" hangingPunct="1"/>
            <a:r>
              <a:rPr lang="zh-CN" altLang="en-US" sz="2000" dirty="0" smtClean="0">
                <a:ea typeface="宋体" pitchFamily="2" charset="-122"/>
              </a:rPr>
              <a:t>现值：</a:t>
            </a:r>
            <a:r>
              <a:rPr lang="en-US" altLang="zh-CN" sz="2000" dirty="0" smtClean="0">
                <a:ea typeface="宋体" pitchFamily="2" charset="-122"/>
              </a:rPr>
              <a:t>Present Value (PV) </a:t>
            </a:r>
            <a:r>
              <a:rPr lang="zh-CN" altLang="en-US" sz="2000" dirty="0" smtClean="0">
                <a:ea typeface="宋体" pitchFamily="2" charset="-122"/>
              </a:rPr>
              <a:t>：</a:t>
            </a:r>
            <a:r>
              <a:rPr lang="en-US" altLang="zh-CN" sz="2000" dirty="0" smtClean="0">
                <a:ea typeface="宋体" pitchFamily="2" charset="-122"/>
              </a:rPr>
              <a:t>The current worth of a future sum of money or stream of cash flows given a specified rate of return</a:t>
            </a:r>
          </a:p>
          <a:p>
            <a:pPr eaLnBrk="1" hangingPunct="1"/>
            <a:r>
              <a:rPr lang="zh-CN" altLang="en-US" sz="2000" dirty="0" smtClean="0">
                <a:ea typeface="宋体" pitchFamily="2" charset="-122"/>
              </a:rPr>
              <a:t>现金流：</a:t>
            </a:r>
            <a:r>
              <a:rPr lang="en-US" altLang="zh-CN" sz="2000" dirty="0" smtClean="0">
                <a:ea typeface="宋体" pitchFamily="2" charset="-122"/>
              </a:rPr>
              <a:t>Cash Flow: A series of cash inflow and outflow associated with timeline.</a:t>
            </a:r>
          </a:p>
          <a:p>
            <a:pPr lvl="1" eaLnBrk="1" hangingPunct="1"/>
            <a:r>
              <a:rPr lang="en-US" altLang="zh-CN" sz="2000" dirty="0" smtClean="0">
                <a:ea typeface="宋体" pitchFamily="2" charset="-122"/>
              </a:rPr>
              <a:t>A cash flow that occurs in the present (today) is put at time 0.</a:t>
            </a:r>
          </a:p>
          <a:p>
            <a:pPr lvl="1" eaLnBrk="1" hangingPunct="1"/>
            <a:r>
              <a:rPr lang="en-US" altLang="zh-CN" sz="2000" dirty="0" smtClean="0">
                <a:ea typeface="宋体" pitchFamily="2" charset="-122"/>
              </a:rPr>
              <a:t>Cash outflows (payments) are given a negative sign.</a:t>
            </a:r>
          </a:p>
          <a:p>
            <a:pPr lvl="1" eaLnBrk="1" hangingPunct="1"/>
            <a:r>
              <a:rPr lang="en-US" altLang="zh-CN" sz="2000" dirty="0" smtClean="0">
                <a:ea typeface="宋体" pitchFamily="2" charset="-122"/>
              </a:rPr>
              <a:t>Cash inflows (receipts) are given a positive sign.</a:t>
            </a:r>
          </a:p>
          <a:p>
            <a:pPr lvl="1" eaLnBrk="1" hangingPunct="1"/>
            <a:r>
              <a:rPr lang="en-US" altLang="zh-CN" sz="2000" b="1" dirty="0" smtClean="0">
                <a:ea typeface="宋体" pitchFamily="2" charset="-122"/>
              </a:rPr>
              <a:t>Discounting</a:t>
            </a:r>
            <a:r>
              <a:rPr lang="en-US" altLang="zh-CN" sz="2000" dirty="0" smtClean="0">
                <a:ea typeface="宋体" pitchFamily="2" charset="-122"/>
              </a:rPr>
              <a:t> calculate the PV to the beginning of the investment period.</a:t>
            </a:r>
          </a:p>
          <a:p>
            <a:pPr lvl="1" eaLnBrk="1" hangingPunct="1"/>
            <a:r>
              <a:rPr lang="en-US" altLang="zh-CN" sz="2000" b="1" dirty="0" smtClean="0">
                <a:ea typeface="宋体" pitchFamily="2" charset="-122"/>
              </a:rPr>
              <a:t>Compounding </a:t>
            </a:r>
            <a:r>
              <a:rPr lang="en-US" altLang="zh-CN" sz="2000" dirty="0" smtClean="0">
                <a:ea typeface="宋体" pitchFamily="2" charset="-122"/>
              </a:rPr>
              <a:t>calculate the FV to the end of period.</a:t>
            </a:r>
          </a:p>
        </p:txBody>
      </p:sp>
      <p:sp>
        <p:nvSpPr>
          <p:cNvPr id="4" name="Rectangle 2"/>
          <p:cNvSpPr txBox="1">
            <a:spLocks noChangeArrowheads="1"/>
          </p:cNvSpPr>
          <p:nvPr/>
        </p:nvSpPr>
        <p:spPr>
          <a:xfrm>
            <a:off x="395536" y="836712"/>
            <a:ext cx="8505825" cy="915888"/>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endParaRPr lang="en-US" altLang="zh-CN" sz="3500" b="1" dirty="0">
              <a:solidFill>
                <a:srgbClr val="002060"/>
              </a:solidFill>
            </a:endParaRPr>
          </a:p>
        </p:txBody>
      </p:sp>
    </p:spTree>
    <p:extLst>
      <p:ext uri="{BB962C8B-B14F-4D97-AF65-F5344CB8AC3E}">
        <p14:creationId xmlns="" xmlns:p14="http://schemas.microsoft.com/office/powerpoint/2010/main" val="1210207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a:spLocks noGrp="1"/>
          </p:cNvSpPr>
          <p:nvPr>
            <p:ph type="title"/>
          </p:nvPr>
        </p:nvSpPr>
        <p:spPr/>
        <p:txBody>
          <a:bodyPr>
            <a:scene3d>
              <a:camera prst="orthographicFront"/>
              <a:lightRig rig="soft" dir="t"/>
            </a:scene3d>
          </a:bodyPr>
          <a:lstStyle/>
          <a:p>
            <a:pPr algn="l">
              <a:defRPr/>
            </a:pPr>
            <a:r>
              <a:rPr lang="en-US" altLang="zh-CN" sz="3500" b="1" dirty="0" smtClean="0">
                <a:solidFill>
                  <a:srgbClr val="002060"/>
                </a:solidFill>
              </a:rPr>
              <a:t>The </a:t>
            </a:r>
            <a:r>
              <a:rPr lang="en-US" altLang="zh-CN" sz="3500" b="1" dirty="0">
                <a:solidFill>
                  <a:srgbClr val="002060"/>
                </a:solidFill>
              </a:rPr>
              <a:t>Time Value of Money</a:t>
            </a:r>
            <a:endParaRPr lang="zh-CN" altLang="en-US" sz="3500" b="1" dirty="0">
              <a:solidFill>
                <a:srgbClr val="002060"/>
              </a:solidFill>
            </a:endParaRPr>
          </a:p>
        </p:txBody>
      </p:sp>
      <p:sp>
        <p:nvSpPr>
          <p:cNvPr id="15363" name="Rectangle 3"/>
          <p:cNvSpPr>
            <a:spLocks noGrp="1" noChangeArrowheads="1"/>
          </p:cNvSpPr>
          <p:nvPr>
            <p:ph idx="1"/>
          </p:nvPr>
        </p:nvSpPr>
        <p:spPr/>
        <p:txBody>
          <a:bodyPr/>
          <a:lstStyle/>
          <a:p>
            <a:pPr eaLnBrk="1" hangingPunct="1"/>
            <a:r>
              <a:rPr lang="en-US" altLang="zh-CN" sz="2000" dirty="0" smtClean="0">
                <a:ea typeface="宋体" pitchFamily="2" charset="-122"/>
              </a:rPr>
              <a:t>Stated annual interest rates, or nominal rates – Financial institution usually quote rates</a:t>
            </a:r>
          </a:p>
          <a:p>
            <a:pPr eaLnBrk="1" hangingPunct="1"/>
            <a:r>
              <a:rPr lang="en-US" altLang="zh-CN" sz="2000" dirty="0" smtClean="0">
                <a:ea typeface="宋体" pitchFamily="2" charset="-122"/>
              </a:rPr>
              <a:t>Periodic rates – the rate of interest earned over a single compounding period</a:t>
            </a:r>
          </a:p>
          <a:p>
            <a:pPr eaLnBrk="1" hangingPunct="1"/>
            <a:r>
              <a:rPr lang="en-US" altLang="zh-CN" sz="2000" dirty="0" smtClean="0">
                <a:solidFill>
                  <a:srgbClr val="FF0000"/>
                </a:solidFill>
                <a:ea typeface="宋体" pitchFamily="2" charset="-122"/>
              </a:rPr>
              <a:t>Effective annual rate (EAR) </a:t>
            </a:r>
            <a:r>
              <a:rPr lang="en-US" altLang="zh-CN" sz="2000" dirty="0" smtClean="0">
                <a:ea typeface="宋体" pitchFamily="2" charset="-122"/>
              </a:rPr>
              <a:t>– annual rate of return actually being earned after adjustments have been made for different compounding periods.</a:t>
            </a:r>
          </a:p>
          <a:p>
            <a:pPr eaLnBrk="1" hangingPunct="1"/>
            <a:r>
              <a:rPr lang="en-US" altLang="zh-CN" sz="2000" dirty="0" smtClean="0">
                <a:ea typeface="宋体" pitchFamily="2" charset="-122"/>
              </a:rPr>
              <a:t>EAR = ( 1 + periodic rate) </a:t>
            </a:r>
            <a:r>
              <a:rPr lang="en-US" altLang="zh-CN" sz="2000" baseline="30000" dirty="0" smtClean="0">
                <a:ea typeface="宋体" pitchFamily="2" charset="-122"/>
              </a:rPr>
              <a:t>m </a:t>
            </a:r>
            <a:r>
              <a:rPr lang="en-US" altLang="zh-CN" sz="2000" dirty="0" smtClean="0">
                <a:ea typeface="宋体" pitchFamily="2" charset="-122"/>
              </a:rPr>
              <a:t>– 1=(1+1%)^12-1</a:t>
            </a:r>
          </a:p>
          <a:p>
            <a:pPr eaLnBrk="1" hangingPunct="1"/>
            <a:r>
              <a:rPr lang="en-US" altLang="zh-CN" sz="2000" dirty="0" smtClean="0">
                <a:ea typeface="宋体" pitchFamily="2" charset="-122"/>
              </a:rPr>
              <a:t>Where: </a:t>
            </a:r>
          </a:p>
          <a:p>
            <a:pPr eaLnBrk="1" hangingPunct="1"/>
            <a:r>
              <a:rPr lang="en-US" altLang="zh-CN" sz="2000" dirty="0" smtClean="0">
                <a:ea typeface="宋体" pitchFamily="2" charset="-122"/>
              </a:rPr>
              <a:t>Periodic rate(</a:t>
            </a:r>
            <a:r>
              <a:rPr lang="zh-CN" altLang="en-US" sz="2000" dirty="0" smtClean="0">
                <a:ea typeface="宋体" pitchFamily="2" charset="-122"/>
              </a:rPr>
              <a:t>期间利率</a:t>
            </a:r>
            <a:r>
              <a:rPr lang="en-US" altLang="zh-CN" sz="2000" dirty="0" smtClean="0">
                <a:ea typeface="宋体" pitchFamily="2" charset="-122"/>
              </a:rPr>
              <a:t>) = nominal rate/m</a:t>
            </a:r>
          </a:p>
          <a:p>
            <a:pPr eaLnBrk="1" hangingPunct="1"/>
            <a:r>
              <a:rPr lang="en-US" altLang="zh-CN" sz="2000" dirty="0" smtClean="0">
                <a:ea typeface="宋体" pitchFamily="2" charset="-122"/>
              </a:rPr>
              <a:t>M= the number of compounding periods per year</a:t>
            </a:r>
            <a:endParaRPr lang="en-US" altLang="zh-CN" sz="2000" baseline="30000" dirty="0" smtClean="0">
              <a:ea typeface="宋体" pitchFamily="2" charset="-122"/>
            </a:endParaRPr>
          </a:p>
        </p:txBody>
      </p:sp>
    </p:spTree>
    <p:extLst>
      <p:ext uri="{BB962C8B-B14F-4D97-AF65-F5344CB8AC3E}">
        <p14:creationId xmlns="" xmlns:p14="http://schemas.microsoft.com/office/powerpoint/2010/main" val="1692897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381000" y="1524000"/>
            <a:ext cx="8505825" cy="4678363"/>
          </a:xfrm>
        </p:spPr>
        <p:txBody>
          <a:bodyPr>
            <a:normAutofit/>
          </a:bodyPr>
          <a:lstStyle/>
          <a:p>
            <a:pPr marL="452628" eaLnBrk="1" fontAlgn="auto" hangingPunct="1">
              <a:spcAft>
                <a:spcPts val="0"/>
              </a:spcAft>
              <a:buFont typeface="Wingdings" panose="05000000000000000000" pitchFamily="2" charset="2"/>
              <a:buChar char="Ø"/>
              <a:defRPr/>
            </a:pPr>
            <a:r>
              <a:rPr lang="en-US" altLang="zh-CN" sz="2000" dirty="0" smtClean="0">
                <a:ea typeface="宋体" charset="-122"/>
              </a:rPr>
              <a:t>If the nominal rate is 12%, compounded quarterly, compute EAR</a:t>
            </a:r>
          </a:p>
          <a:p>
            <a:pPr marL="452628" eaLnBrk="1" fontAlgn="auto" hangingPunct="1">
              <a:spcAft>
                <a:spcPts val="0"/>
              </a:spcAft>
              <a:buFont typeface="Wingdings" panose="05000000000000000000" pitchFamily="2" charset="2"/>
              <a:buChar char="Ø"/>
              <a:defRPr/>
            </a:pPr>
            <a:r>
              <a:rPr lang="en-US" altLang="zh-CN" sz="2000" dirty="0" smtClean="0">
                <a:ea typeface="宋体" charset="-122"/>
              </a:rPr>
              <a:t>Answer:</a:t>
            </a:r>
          </a:p>
          <a:p>
            <a:pPr marL="621792" lvl="1" eaLnBrk="1" fontAlgn="auto" hangingPunct="1">
              <a:spcBef>
                <a:spcPts val="324"/>
              </a:spcBef>
              <a:spcAft>
                <a:spcPts val="0"/>
              </a:spcAft>
              <a:buFont typeface="Verdana"/>
              <a:buChar char="◦"/>
              <a:defRPr/>
            </a:pPr>
            <a:r>
              <a:rPr lang="en-US" altLang="zh-CN" sz="2000" dirty="0" smtClean="0">
                <a:ea typeface="宋体" charset="-122"/>
              </a:rPr>
              <a:t>Here m = 4, so the periodic rate is 12/4 = 3%</a:t>
            </a:r>
          </a:p>
          <a:p>
            <a:pPr marL="621792" lvl="1" eaLnBrk="1" fontAlgn="auto" hangingPunct="1">
              <a:spcBef>
                <a:spcPts val="324"/>
              </a:spcBef>
              <a:spcAft>
                <a:spcPts val="0"/>
              </a:spcAft>
              <a:buFont typeface="Verdana"/>
              <a:buChar char="◦"/>
              <a:defRPr/>
            </a:pPr>
            <a:r>
              <a:rPr lang="en-US" altLang="zh-CN" sz="2000" dirty="0" smtClean="0">
                <a:ea typeface="宋体" charset="-122"/>
              </a:rPr>
              <a:t>Thus, EAR = ( 1 + 0.03) </a:t>
            </a:r>
            <a:r>
              <a:rPr lang="en-US" altLang="zh-CN" sz="2000" baseline="30000" dirty="0" smtClean="0">
                <a:ea typeface="宋体" charset="-122"/>
              </a:rPr>
              <a:t>4</a:t>
            </a:r>
            <a:r>
              <a:rPr lang="en-US" altLang="zh-CN" sz="2000" dirty="0" smtClean="0">
                <a:ea typeface="宋体" charset="-122"/>
              </a:rPr>
              <a:t> – 1 = 1.1255 – 1 = 0.1255 = 12.55%</a:t>
            </a:r>
          </a:p>
          <a:p>
            <a:pPr marL="452628" eaLnBrk="1" fontAlgn="auto" hangingPunct="1">
              <a:spcAft>
                <a:spcPts val="0"/>
              </a:spcAft>
              <a:buFont typeface="Wingdings" panose="05000000000000000000" pitchFamily="2" charset="2"/>
              <a:buChar char="Ø"/>
              <a:defRPr/>
            </a:pPr>
            <a:r>
              <a:rPr lang="en-US" altLang="zh-CN" sz="2000" dirty="0" smtClean="0">
                <a:ea typeface="宋体" charset="-122"/>
              </a:rPr>
              <a:t>Computing EARs for a range of compounding frequencies</a:t>
            </a:r>
          </a:p>
          <a:p>
            <a:pPr marL="452628" eaLnBrk="1" fontAlgn="auto" hangingPunct="1">
              <a:spcAft>
                <a:spcPts val="0"/>
              </a:spcAft>
              <a:buFont typeface="Wingdings" panose="05000000000000000000" pitchFamily="2" charset="2"/>
              <a:buChar char="Ø"/>
              <a:defRPr/>
            </a:pPr>
            <a:r>
              <a:rPr lang="en-US" altLang="zh-CN" sz="2000" dirty="0" smtClean="0">
                <a:ea typeface="宋体" charset="-122"/>
              </a:rPr>
              <a:t>Using a stated rate of 6%, compute EARs for semiannual, quarterly, monthly, and daily compounding.</a:t>
            </a:r>
          </a:p>
          <a:p>
            <a:pPr marL="452628" eaLnBrk="1" fontAlgn="auto" hangingPunct="1">
              <a:spcAft>
                <a:spcPts val="0"/>
              </a:spcAft>
              <a:buFont typeface="Wingdings" panose="05000000000000000000" pitchFamily="2" charset="2"/>
              <a:buChar char="Ø"/>
              <a:defRPr/>
            </a:pPr>
            <a:r>
              <a:rPr lang="en-US" altLang="zh-CN" sz="2000" dirty="0" smtClean="0">
                <a:ea typeface="宋体" charset="-122"/>
              </a:rPr>
              <a:t>Answer:</a:t>
            </a:r>
          </a:p>
          <a:p>
            <a:pPr marL="621792" lvl="1" eaLnBrk="1" fontAlgn="auto" hangingPunct="1">
              <a:spcBef>
                <a:spcPts val="324"/>
              </a:spcBef>
              <a:spcAft>
                <a:spcPts val="0"/>
              </a:spcAft>
              <a:buFont typeface="Verdana"/>
              <a:buChar char="◦"/>
              <a:defRPr/>
            </a:pPr>
            <a:r>
              <a:rPr lang="en-US" altLang="zh-CN" sz="2000" dirty="0" smtClean="0">
                <a:ea typeface="宋体" charset="-122"/>
              </a:rPr>
              <a:t>Semiannual compounding   =  (1 + 0.03)</a:t>
            </a:r>
            <a:r>
              <a:rPr lang="en-US" altLang="zh-CN" sz="2000" baseline="30000" dirty="0" smtClean="0">
                <a:ea typeface="宋体" charset="-122"/>
              </a:rPr>
              <a:t>2</a:t>
            </a:r>
            <a:r>
              <a:rPr lang="en-US" altLang="zh-CN" sz="2000" dirty="0" smtClean="0">
                <a:ea typeface="宋体" charset="-122"/>
              </a:rPr>
              <a:t> – 1     = 6.09%</a:t>
            </a:r>
          </a:p>
          <a:p>
            <a:pPr marL="621792" lvl="1" eaLnBrk="1" fontAlgn="auto" hangingPunct="1">
              <a:spcBef>
                <a:spcPts val="324"/>
              </a:spcBef>
              <a:spcAft>
                <a:spcPts val="0"/>
              </a:spcAft>
              <a:buFont typeface="Verdana"/>
              <a:buChar char="◦"/>
              <a:defRPr/>
            </a:pPr>
            <a:r>
              <a:rPr lang="en-US" altLang="zh-CN" sz="2000" dirty="0" smtClean="0">
                <a:ea typeface="宋体" charset="-122"/>
              </a:rPr>
              <a:t>Quarterly compounding       =  (1 + 0.015)</a:t>
            </a:r>
            <a:r>
              <a:rPr lang="en-US" altLang="zh-CN" sz="2000" baseline="30000" dirty="0" smtClean="0">
                <a:ea typeface="宋体" charset="-122"/>
              </a:rPr>
              <a:t>4</a:t>
            </a:r>
            <a:r>
              <a:rPr lang="en-US" altLang="zh-CN" sz="2000" dirty="0" smtClean="0">
                <a:ea typeface="宋体" charset="-122"/>
              </a:rPr>
              <a:t> – 1   = 6.136%</a:t>
            </a:r>
          </a:p>
          <a:p>
            <a:pPr marL="621792" lvl="1" eaLnBrk="1" fontAlgn="auto" hangingPunct="1">
              <a:spcBef>
                <a:spcPts val="324"/>
              </a:spcBef>
              <a:spcAft>
                <a:spcPts val="0"/>
              </a:spcAft>
              <a:buFont typeface="Verdana"/>
              <a:buChar char="◦"/>
              <a:defRPr/>
            </a:pPr>
            <a:r>
              <a:rPr lang="en-US" altLang="zh-CN" sz="2000" dirty="0" smtClean="0">
                <a:ea typeface="宋体" charset="-122"/>
              </a:rPr>
              <a:t>Monthly compounding         =  (1 + 0.005)</a:t>
            </a:r>
            <a:r>
              <a:rPr lang="en-US" altLang="zh-CN" sz="2000" baseline="30000" dirty="0" smtClean="0">
                <a:ea typeface="宋体" charset="-122"/>
              </a:rPr>
              <a:t>12</a:t>
            </a:r>
            <a:r>
              <a:rPr lang="en-US" altLang="zh-CN" sz="2000" dirty="0" smtClean="0">
                <a:ea typeface="宋体" charset="-122"/>
              </a:rPr>
              <a:t> – 1  = 6.168%</a:t>
            </a:r>
          </a:p>
          <a:p>
            <a:pPr marL="621792" lvl="1" eaLnBrk="1" fontAlgn="auto" hangingPunct="1">
              <a:spcBef>
                <a:spcPts val="324"/>
              </a:spcBef>
              <a:spcAft>
                <a:spcPts val="0"/>
              </a:spcAft>
              <a:buFont typeface="Verdana"/>
              <a:buChar char="◦"/>
              <a:defRPr/>
            </a:pPr>
            <a:r>
              <a:rPr lang="en-US" altLang="zh-CN" sz="2000" dirty="0" smtClean="0">
                <a:ea typeface="宋体" charset="-122"/>
              </a:rPr>
              <a:t>Daily compounding             =   (1 + 0.00016438)</a:t>
            </a:r>
            <a:r>
              <a:rPr lang="en-US" altLang="zh-CN" sz="2000" baseline="30000" dirty="0" smtClean="0">
                <a:ea typeface="宋体" charset="-122"/>
              </a:rPr>
              <a:t>365</a:t>
            </a:r>
            <a:r>
              <a:rPr lang="en-US" altLang="zh-CN" sz="2000" dirty="0" smtClean="0">
                <a:ea typeface="宋体" charset="-122"/>
              </a:rPr>
              <a:t> – 1 = 6.183%</a:t>
            </a: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Computing </a:t>
            </a:r>
            <a:r>
              <a:rPr lang="en-US" altLang="zh-CN" sz="3500" b="1" dirty="0">
                <a:solidFill>
                  <a:srgbClr val="002060"/>
                </a:solidFill>
              </a:rPr>
              <a:t>EAR</a:t>
            </a:r>
            <a:endParaRPr lang="zh-CN" altLang="en-US" sz="3500" b="1" dirty="0">
              <a:solidFill>
                <a:srgbClr val="002060"/>
              </a:solidFill>
            </a:endParaRPr>
          </a:p>
        </p:txBody>
      </p:sp>
    </p:spTree>
    <p:extLst>
      <p:ext uri="{BB962C8B-B14F-4D97-AF65-F5344CB8AC3E}">
        <p14:creationId xmlns="" xmlns:p14="http://schemas.microsoft.com/office/powerpoint/2010/main" val="3642023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19088" y="1225997"/>
            <a:ext cx="8505825" cy="357187"/>
          </a:xfrm>
        </p:spPr>
        <p:txBody>
          <a:bodyPr>
            <a:normAutofit fontScale="90000"/>
            <a:scene3d>
              <a:camera prst="orthographicFront"/>
              <a:lightRig rig="soft" dir="t"/>
            </a:scene3d>
          </a:bodyPr>
          <a:lstStyle/>
          <a:p>
            <a:pPr eaLnBrk="1" fontAlgn="auto" hangingPunct="1">
              <a:spcAft>
                <a:spcPts val="0"/>
              </a:spcAft>
              <a:defRPr/>
            </a:pPr>
            <a:r>
              <a:rPr lang="zh-CN" altLang="en-US" dirty="0" smtClean="0">
                <a:ea typeface="宋体" charset="-122"/>
              </a:rPr>
              <a:t>人民币存款利率表</a:t>
            </a:r>
          </a:p>
        </p:txBody>
      </p:sp>
      <p:pic>
        <p:nvPicPr>
          <p:cNvPr id="168962" name="Picture 2" descr="C:\Users\lenovo\Desktop\无标题.png"/>
          <p:cNvPicPr>
            <a:picLocks noChangeAspect="1" noChangeArrowheads="1"/>
          </p:cNvPicPr>
          <p:nvPr/>
        </p:nvPicPr>
        <p:blipFill>
          <a:blip r:embed="rId3" cstate="print"/>
          <a:srcRect/>
          <a:stretch>
            <a:fillRect/>
          </a:stretch>
        </p:blipFill>
        <p:spPr bwMode="auto">
          <a:xfrm>
            <a:off x="1259632" y="1988840"/>
            <a:ext cx="7034510" cy="3816424"/>
          </a:xfrm>
          <a:prstGeom prst="rect">
            <a:avLst/>
          </a:prstGeom>
          <a:noFill/>
        </p:spPr>
      </p:pic>
    </p:spTree>
    <p:extLst>
      <p:ext uri="{BB962C8B-B14F-4D97-AF65-F5344CB8AC3E}">
        <p14:creationId xmlns="" xmlns:p14="http://schemas.microsoft.com/office/powerpoint/2010/main" val="4101633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9088" y="980728"/>
            <a:ext cx="8505825" cy="708025"/>
          </a:xfrm>
        </p:spPr>
        <p:txBody>
          <a:bodyPr>
            <a:normAutofit fontScale="90000"/>
            <a:scene3d>
              <a:camera prst="orthographicFront"/>
              <a:lightRig rig="soft" dir="t"/>
            </a:scene3d>
          </a:bodyPr>
          <a:lstStyle/>
          <a:p>
            <a:pPr eaLnBrk="1" fontAlgn="auto" hangingPunct="1">
              <a:spcAft>
                <a:spcPts val="0"/>
              </a:spcAft>
              <a:defRPr/>
            </a:pPr>
            <a:r>
              <a:rPr lang="zh-CN" altLang="en-US" dirty="0" smtClean="0"/>
              <a:t>各项贷款利息</a:t>
            </a:r>
            <a:endParaRPr lang="zh-CN" altLang="en-US" dirty="0"/>
          </a:p>
        </p:txBody>
      </p:sp>
      <p:graphicFrame>
        <p:nvGraphicFramePr>
          <p:cNvPr id="4" name="表格 3"/>
          <p:cNvGraphicFramePr>
            <a:graphicFrameLocks noGrp="1"/>
          </p:cNvGraphicFramePr>
          <p:nvPr/>
        </p:nvGraphicFramePr>
        <p:xfrm>
          <a:off x="827088" y="1744315"/>
          <a:ext cx="7993062" cy="4327525"/>
        </p:xfrm>
        <a:graphic>
          <a:graphicData uri="http://schemas.openxmlformats.org/drawingml/2006/table">
            <a:tbl>
              <a:tblPr/>
              <a:tblGrid>
                <a:gridCol w="3997325"/>
                <a:gridCol w="3995737"/>
              </a:tblGrid>
              <a:tr h="438150">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Lucida Sans Unicode" pitchFamily="34" charset="0"/>
                          <a:ea typeface="黑体" pitchFamily="49" charset="-122"/>
                        </a:rPr>
                        <a:t>二、各项贷款</a:t>
                      </a: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Lucida Sans Unicode" pitchFamily="34" charset="0"/>
                        <a:ea typeface="黑体" pitchFamily="49" charset="-122"/>
                      </a:endParaRP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gridSpan="2">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Lucida Sans Unicode" pitchFamily="34" charset="0"/>
                          <a:ea typeface="黑体" pitchFamily="49" charset="-122"/>
                        </a:rPr>
                        <a:t>金融机构贷款利率</a:t>
                      </a: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438150">
                <a:tc gridSpan="2">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Lucida Sans Unicode" pitchFamily="34" charset="0"/>
                          <a:ea typeface="黑体" pitchFamily="49" charset="-122"/>
                        </a:rPr>
                        <a:t>短期贷款</a:t>
                      </a: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438150">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Lucida Sans Unicode" pitchFamily="34" charset="0"/>
                          <a:ea typeface="黑体" pitchFamily="49" charset="-122"/>
                        </a:rPr>
                        <a:t>一年以内（含一年）</a:t>
                      </a: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Lucida Sans Unicode" pitchFamily="34" charset="0"/>
                          <a:ea typeface="宋体" pitchFamily="2" charset="-122"/>
                        </a:rPr>
                        <a:t>4.35</a:t>
                      </a:r>
                      <a:endParaRPr kumimoji="0" lang="zh-CN" altLang="zh-CN" sz="2000" b="0" i="0" u="none" strike="noStrike" cap="none" normalizeH="0" baseline="0" smtClean="0">
                        <a:ln>
                          <a:noFill/>
                        </a:ln>
                        <a:solidFill>
                          <a:schemeClr val="tx1"/>
                        </a:solidFill>
                        <a:effectLst/>
                        <a:latin typeface="Lucida Sans Unicode" pitchFamily="34" charset="0"/>
                        <a:ea typeface="黑体" pitchFamily="49" charset="-122"/>
                      </a:endParaRP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gridSpan="2">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Lucida Sans Unicode" pitchFamily="34" charset="0"/>
                          <a:ea typeface="黑体" pitchFamily="49" charset="-122"/>
                        </a:rPr>
                        <a:t>中长期贷款</a:t>
                      </a: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438150">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Lucida Sans Unicode" pitchFamily="34" charset="0"/>
                          <a:ea typeface="黑体" pitchFamily="49" charset="-122"/>
                        </a:rPr>
                        <a:t>一至五年（含五年）</a:t>
                      </a: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ts val="15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Lucida Sans Unicode" pitchFamily="34" charset="0"/>
                          <a:ea typeface="宋体" pitchFamily="2" charset="-122"/>
                        </a:rPr>
                        <a:t>4.75</a:t>
                      </a:r>
                      <a:endParaRPr kumimoji="0" lang="zh-CN" altLang="zh-CN" sz="2000" b="0" i="0" u="none" strike="noStrike" cap="none" normalizeH="0" baseline="0" smtClean="0">
                        <a:ln>
                          <a:noFill/>
                        </a:ln>
                        <a:solidFill>
                          <a:schemeClr val="tx1"/>
                        </a:solidFill>
                        <a:effectLst/>
                        <a:latin typeface="Lucida Sans Unicode" pitchFamily="34" charset="0"/>
                        <a:ea typeface="黑体" pitchFamily="49" charset="-122"/>
                      </a:endParaRPr>
                    </a:p>
                  </a:txBody>
                  <a:tcPr marL="95250" marR="95250" marT="47625" marB="476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Lucida Sans Unicode" pitchFamily="34" charset="0"/>
                          <a:ea typeface="黑体" pitchFamily="49" charset="-122"/>
                        </a:rPr>
                        <a:t>三、个人住房公积金贷款</a:t>
                      </a: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Lucida Sans Unicode" pitchFamily="34" charset="0"/>
                        <a:ea typeface="黑体" pitchFamily="49" charset="-122"/>
                      </a:endParaRP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Lucida Sans Unicode" pitchFamily="34" charset="0"/>
                          <a:ea typeface="黑体" pitchFamily="49" charset="-122"/>
                        </a:rPr>
                        <a:t>五年以下（含五年）</a:t>
                      </a: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Lucida Sans Unicode" pitchFamily="34" charset="0"/>
                          <a:ea typeface="黑体" pitchFamily="49" charset="-122"/>
                        </a:rPr>
                        <a:t>3.50</a:t>
                      </a: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Lucida Sans Unicode" pitchFamily="34" charset="0"/>
                          <a:ea typeface="黑体" pitchFamily="49" charset="-122"/>
                        </a:rPr>
                        <a:t>五年以上</a:t>
                      </a: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defRPr>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Lucida Sans Unicode" pitchFamily="34" charset="0"/>
                          <a:ea typeface="黑体" pitchFamily="49" charset="-122"/>
                        </a:rPr>
                        <a:t>4.00</a:t>
                      </a:r>
                    </a:p>
                  </a:txBody>
                  <a:tcPr marL="19050" marR="19050" marT="19053" marB="190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66" name="Rectangle 1"/>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eaLnBrk="0" hangingPunct="0">
              <a:spcBef>
                <a:spcPts val="350"/>
              </a:spcBef>
              <a:buClr>
                <a:schemeClr val="accent2"/>
              </a:buClr>
              <a:buFont typeface="Wingdings 2" pitchFamily="18" charset="2"/>
              <a:buChar char=""/>
              <a:defRPr sz="2000">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sz="2000">
                <a:solidFill>
                  <a:schemeClr val="tx1"/>
                </a:solidFill>
                <a:latin typeface="Lucida Sans Unicode" pitchFamily="34" charset="0"/>
              </a:defRPr>
            </a:lvl9pPr>
          </a:lstStyle>
          <a:p>
            <a:pPr eaLnBrk="1" hangingPunct="1">
              <a:spcBef>
                <a:spcPct val="0"/>
              </a:spcBef>
              <a:buClrTx/>
              <a:buSzTx/>
              <a:buFontTx/>
              <a:buNone/>
            </a:pPr>
            <a:endParaRPr lang="zh-CN" altLang="zh-CN" sz="1800" u="none">
              <a:latin typeface="Arial" pitchFamily="34" charset="0"/>
            </a:endParaRPr>
          </a:p>
        </p:txBody>
      </p:sp>
    </p:spTree>
    <p:extLst>
      <p:ext uri="{BB962C8B-B14F-4D97-AF65-F5344CB8AC3E}">
        <p14:creationId xmlns="" xmlns:p14="http://schemas.microsoft.com/office/powerpoint/2010/main" val="30811131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9376E0D76902439D515AA65D9520E2" ma:contentTypeVersion="6" ma:contentTypeDescription="Create a new document." ma:contentTypeScope="" ma:versionID="e76e01d01e73956efbc68b3aeb8ab612">
  <xsd:schema xmlns:xsd="http://www.w3.org/2001/XMLSchema" xmlns:xs="http://www.w3.org/2001/XMLSchema" xmlns:p="http://schemas.microsoft.com/office/2006/metadata/properties" xmlns:ns2="259027c1-e2d1-4201-834f-d976f4b4a299" xmlns:ns3="b27d3cd5-3dbd-4d90-9e88-a0fd6e872698" targetNamespace="http://schemas.microsoft.com/office/2006/metadata/properties" ma:root="true" ma:fieldsID="f28d5cc2dfc6d32e1a79b686097e2df2" ns2:_="" ns3:_="">
    <xsd:import namespace="259027c1-e2d1-4201-834f-d976f4b4a299"/>
    <xsd:import namespace="b27d3cd5-3dbd-4d90-9e88-a0fd6e872698"/>
    <xsd:element name="properties">
      <xsd:complexType>
        <xsd:sequence>
          <xsd:element name="documentManagement">
            <xsd:complexType>
              <xsd:all>
                <xsd:element ref="ns2:TaxKeywordTaxHTField" minOccurs="0"/>
                <xsd:element ref="ns2:TaxCatchAll" minOccurs="0"/>
                <xsd:element ref="ns3:NGTagNote" minOccurs="0"/>
                <xsd:element ref="ns3:Business" minOccurs="0"/>
                <xsd:element ref="ns3:Content_x0020_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027c1-e2d1-4201-834f-d976f4b4a29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9b2bcef9-e458-4013-904d-3dfddd452d1d"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d0f98135-b8cb-4b04-9492-4b491493259c}" ma:internalName="TaxCatchAll" ma:showField="CatchAllData" ma:web="259027c1-e2d1-4201-834f-d976f4b4a29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27d3cd5-3dbd-4d90-9e88-a0fd6e872698" elementFormDefault="qualified">
    <xsd:import namespace="http://schemas.microsoft.com/office/2006/documentManagement/types"/>
    <xsd:import namespace="http://schemas.microsoft.com/office/infopath/2007/PartnerControls"/>
    <xsd:element name="NGTagNote" ma:index="11" nillable="true" ma:displayName="Tags and Notes" ma:decimals="2" ma:internalName="_x0024_Resources_x003a_NewsGatorWSS_x002c_Fields_TagNotesName_x003b_">
      <xsd:simpleType>
        <xsd:restriction base="dms:Unknown"/>
      </xsd:simpleType>
    </xsd:element>
    <xsd:element name="Business" ma:index="12" nillable="true" ma:displayName="Business" ma:default="Corporate" ma:format="Dropdown" ma:internalName="Business">
      <xsd:simpleType>
        <xsd:restriction base="dms:Choice">
          <xsd:enumeration value="Corporate"/>
          <xsd:enumeration value="Global Exchange"/>
          <xsd:enumeration value="Global Markets"/>
          <xsd:enumeration value="Global Services"/>
        </xsd:restriction>
      </xsd:simpleType>
    </xsd:element>
    <xsd:element name="Content_x0020_Type" ma:index="13" nillable="true" ma:displayName="Content Type" ma:default="Word" ma:format="Dropdown" ma:internalName="Content_x0020_Type">
      <xsd:simpleType>
        <xsd:restriction base="dms:Choice">
          <xsd:enumeration value="Word"/>
          <xsd:enumeration value="Excel"/>
          <xsd:enumeration value="PowerPoin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59027c1-e2d1-4201-834f-d976f4b4a299"/>
    <TaxKeywordTaxHTField xmlns="259027c1-e2d1-4201-834f-d976f4b4a299">
      <Terms xmlns="http://schemas.microsoft.com/office/infopath/2007/PartnerControls">
        <TermInfo xmlns="http://schemas.microsoft.com/office/infopath/2007/PartnerControls">
          <TermName xmlns="http://schemas.microsoft.com/office/infopath/2007/PartnerControls">Limited Access</TermName>
          <TermId xmlns="http://schemas.microsoft.com/office/infopath/2007/PartnerControls">7620621b-0b34-48b5-a3a1-cdfb378f6b5e</TermId>
        </TermInfo>
      </Terms>
    </TaxKeywordTaxHTField>
    <NGTagNote xmlns="b27d3cd5-3dbd-4d90-9e88-a0fd6e872698" xsi:nil="true"/>
    <Content_x0020_Type xmlns="b27d3cd5-3dbd-4d90-9e88-a0fd6e872698">PowerPoint</Content_x0020_Type>
    <Business xmlns="b27d3cd5-3dbd-4d90-9e88-a0fd6e872698">Global Services</Busines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4EE6EF-B264-4DB3-8C49-383076F964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027c1-e2d1-4201-834f-d976f4b4a299"/>
    <ds:schemaRef ds:uri="b27d3cd5-3dbd-4d90-9e88-a0fd6e8726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BACB75-1C9D-43B5-B264-00F516D59F23}">
  <ds:schemaRefs>
    <ds:schemaRef ds:uri="http://schemas.microsoft.com/office/2006/documentManagement/types"/>
    <ds:schemaRef ds:uri="http://schemas.microsoft.com/office/infopath/2007/PartnerControls"/>
    <ds:schemaRef ds:uri="259027c1-e2d1-4201-834f-d976f4b4a299"/>
    <ds:schemaRef ds:uri="b27d3cd5-3dbd-4d90-9e88-a0fd6e872698"/>
    <ds:schemaRef ds:uri="http://purl.org/dc/dcmitype/"/>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4368316-FFA6-44B9-AA9D-5313D9B1E5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1517</TotalTime>
  <Words>2174</Words>
  <Application>Microsoft Office PowerPoint</Application>
  <PresentationFormat>全屏显示(4:3)</PresentationFormat>
  <Paragraphs>229</Paragraphs>
  <Slides>30</Slides>
  <Notes>13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think-cell Slide</vt:lpstr>
      <vt:lpstr>Mutual Fund Ratings </vt:lpstr>
      <vt:lpstr>Mutual fund ratings</vt:lpstr>
      <vt:lpstr>What dose time value of money mean?</vt:lpstr>
      <vt:lpstr>Draw a time line</vt:lpstr>
      <vt:lpstr>The Time Value of Money(货币的时间价值)</vt:lpstr>
      <vt:lpstr>The Time Value of Money</vt:lpstr>
      <vt:lpstr>幻灯片 7</vt:lpstr>
      <vt:lpstr>人民币存款利率表</vt:lpstr>
      <vt:lpstr>各项贷款利息</vt:lpstr>
      <vt:lpstr>幻灯片 10</vt:lpstr>
      <vt:lpstr>幻灯片 11</vt:lpstr>
      <vt:lpstr>幻灯片 12</vt:lpstr>
      <vt:lpstr>Investment return calculation</vt:lpstr>
      <vt:lpstr>幻灯片 14</vt:lpstr>
      <vt:lpstr>幻灯片 15</vt:lpstr>
      <vt:lpstr>幻灯片 16</vt:lpstr>
      <vt:lpstr>幻灯片 17</vt:lpstr>
      <vt:lpstr>Mutual fund investment return</vt:lpstr>
      <vt:lpstr>Conclusion: It’s nearly impossible to beat the market constantly</vt:lpstr>
      <vt:lpstr>Mutual fund ratings</vt:lpstr>
      <vt:lpstr>Moring Star Rating System (Two features)</vt:lpstr>
      <vt:lpstr>Rating steps</vt:lpstr>
      <vt:lpstr>Sample</vt:lpstr>
      <vt:lpstr>Sample</vt:lpstr>
      <vt:lpstr>Lipper Rating System</vt:lpstr>
      <vt:lpstr>Five Metrics</vt:lpstr>
      <vt:lpstr>Lipper China</vt:lpstr>
      <vt:lpstr>幻灯片 28</vt:lpstr>
      <vt:lpstr>Weekly Quiz</vt:lpstr>
      <vt:lpstr>幻灯片 30</vt:lpstr>
    </vt:vector>
  </TitlesOfParts>
  <Company>State Street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 Title Arial Regular 33 Pt, Title Case</dc:title>
  <dc:creator>Kowan, Joseph F</dc:creator>
  <cp:keywords>Limited Access</cp:keywords>
  <cp:lastModifiedBy>lenovo</cp:lastModifiedBy>
  <cp:revision>65</cp:revision>
  <cp:lastPrinted>2017-09-28T05:49:10Z</cp:lastPrinted>
  <dcterms:created xsi:type="dcterms:W3CDTF">2015-03-03T15:07:25Z</dcterms:created>
  <dcterms:modified xsi:type="dcterms:W3CDTF">2019-10-21T12:36:26Z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0x010100929376E0D76902439D515AA65D9520E2</vt:lpwstr>
  </property>
  <property fmtid="{D5CDD505-2E9C-101B-9397-08002B2CF9AE}" pid="3" name="TaxKeyword">
    <vt:lpwstr/>
  </property>
  <property fmtid="{D5CDD505-2E9C-101B-9397-08002B2CF9AE}" pid="4" name="Order">
    <vt:r8>7300</vt:r8>
  </property>
  <property fmtid="{D5CDD505-2E9C-101B-9397-08002B2CF9AE}" pid="5" name="TitusGUID">
    <vt:lpwstr>dd6ec39f-7311-407c-92eb-de9bc7c1b828</vt:lpwstr>
  </property>
  <property fmtid="{D5CDD505-2E9C-101B-9397-08002B2CF9AE}" pid="6" name="SSCClassification">
    <vt:lpwstr>LA</vt:lpwstr>
  </property>
  <property fmtid="{D5CDD505-2E9C-101B-9397-08002B2CF9AE}" pid="7" name="SSCVisualMarks">
    <vt:lpwstr>N</vt:lpwstr>
  </property>
</Properties>
</file>