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3" r:id="rId4"/>
    <p:sldMasterId id="2147483675" r:id="rId5"/>
  </p:sldMasterIdLst>
  <p:notesMasterIdLst>
    <p:notesMasterId r:id="rId30"/>
  </p:notesMasterIdLst>
  <p:sldIdLst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45" r:id="rId15"/>
    <p:sldId id="346" r:id="rId16"/>
    <p:sldId id="348" r:id="rId17"/>
    <p:sldId id="347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9ED4"/>
    <a:srgbClr val="9EBC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25" autoAdjust="0"/>
    <p:restoredTop sz="69823" autoAdjust="0"/>
  </p:normalViewPr>
  <p:slideViewPr>
    <p:cSldViewPr snapToGrid="0">
      <p:cViewPr varScale="1">
        <p:scale>
          <a:sx n="50" d="100"/>
          <a:sy n="50" d="100"/>
        </p:scale>
        <p:origin x="36" y="612"/>
      </p:cViewPr>
      <p:guideLst>
        <p:guide orient="horz" pos="2092"/>
        <p:guide pos="3975"/>
        <p:guide orient="horz" pos="51"/>
        <p:guide orient="horz" pos="4256"/>
        <p:guide pos="72"/>
        <p:guide pos="7600"/>
        <p:guide orient="horz" pos="119"/>
        <p:guide orient="horz" pos="198"/>
        <p:guide orient="horz" pos="4200"/>
        <p:guide orient="horz" pos="41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4" Type="http://schemas.openxmlformats.org/officeDocument/2006/relationships/tags" Target="tags/tag217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EFFE3-BE40-4522-B29A-BE7D42A86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997A8-A979-44CB-9607-FA2E04020C7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45A2-7195-4FDD-8573-1C0551790E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3ADC-39C3-4157-9BBC-F4C466F9AC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345A2-7195-4FDD-8573-1C0551790E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63ADC-39C3-4157-9BBC-F4C466F9AC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DejaVu Sans" charset="2"/>
              </a:rPr>
            </a:fld>
            <a:endParaRPr lang="zh-CN" altLang="en-US" dirty="0">
              <a:latin typeface="DejaVu Sans" charset="2"/>
            </a:endParaRP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DejaVu Sans" charset="2"/>
              </a:rPr>
            </a:fld>
            <a:endParaRPr lang="zh-CN" altLang="en-US" dirty="0">
              <a:latin typeface="DejaVu Sans" charset="2"/>
            </a:endParaRPr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DejaVu Sans" charset="2"/>
              </a:rPr>
            </a:fld>
            <a:endParaRPr lang="zh-CN" altLang="en-US" dirty="0">
              <a:latin typeface="DejaVu Sans" charset="2"/>
            </a:endParaRPr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DejaVu Sans" charset="2"/>
              </a:rPr>
            </a:fld>
            <a:endParaRPr lang="zh-CN" altLang="en-US" dirty="0">
              <a:latin typeface="DejaVu Sans" charset="2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DejaVu Sans" charset="2"/>
              </a:rPr>
            </a:fld>
            <a:endParaRPr lang="zh-CN" altLang="en-US" dirty="0">
              <a:latin typeface="DejaVu Sans" charset="2"/>
            </a:endParaRPr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DejaVu Sans" charset="2"/>
              </a:rPr>
            </a:fld>
            <a:endParaRPr lang="zh-CN" altLang="en-US" dirty="0">
              <a:latin typeface="DejaVu Sans" charset="2"/>
            </a:endParaRP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DejaVu Sans" charset="2"/>
              </a:rPr>
            </a:fld>
            <a:endParaRPr lang="zh-CN" altLang="en-US" dirty="0">
              <a:latin typeface="DejaVu Sans" charset="2"/>
            </a:endParaRPr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DejaVu Sans" charset="2"/>
              </a:rPr>
            </a:fld>
            <a:endParaRPr lang="zh-CN" altLang="en-US" dirty="0">
              <a:latin typeface="DejaVu Sans" charset="2"/>
            </a:endParaRPr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DejaVu Sans" charset="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DejaVu Sans" charset="2"/>
              </a:rPr>
            </a:fld>
            <a:endParaRPr lang="zh-CN" altLang="en-US" dirty="0">
              <a:latin typeface="DejaVu Sans" charset="2"/>
            </a:endParaRPr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9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9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9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6" Type="http://schemas.openxmlformats.org/officeDocument/2006/relationships/theme" Target="../theme/theme4.xml"/><Relationship Id="rId25" Type="http://schemas.openxmlformats.org/officeDocument/2006/relationships/tags" Target="../tags/tag128.xml"/><Relationship Id="rId24" Type="http://schemas.openxmlformats.org/officeDocument/2006/relationships/tags" Target="../tags/tag127.xml"/><Relationship Id="rId23" Type="http://schemas.openxmlformats.org/officeDocument/2006/relationships/tags" Target="../tags/tag126.xml"/><Relationship Id="rId22" Type="http://schemas.openxmlformats.org/officeDocument/2006/relationships/tags" Target="../tags/tag125.xml"/><Relationship Id="rId21" Type="http://schemas.openxmlformats.org/officeDocument/2006/relationships/tags" Target="../tags/tag124.xml"/><Relationship Id="rId20" Type="http://schemas.openxmlformats.org/officeDocument/2006/relationships/tags" Target="../tags/tag123.xml"/><Relationship Id="rId2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EB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345A2-7195-4FDD-8573-1C0551790E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63ADC-39C3-4157-9BBC-F4C466F9ACD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F1345A2-7195-4FDD-8573-1C0551790E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1F763ADC-39C3-4157-9BBC-F4C466F9ACD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anose="02000000000000000000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anose="02000000000000000000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anose="02000000000000000000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anose="02000000000000000000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anose="02000000000000000000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anose="02000000000000000000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anose="02000000000000000000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panose="02000000000000000000" pitchFamily="2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9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9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tags" Target="../tags/tag156.xml"/><Relationship Id="rId7" Type="http://schemas.openxmlformats.org/officeDocument/2006/relationships/tags" Target="../tags/tag155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52.xml"/><Relationship Id="rId1" Type="http://schemas.openxmlformats.org/officeDocument/2006/relationships/tags" Target="../tags/tag15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7" Type="http://schemas.openxmlformats.org/officeDocument/2006/relationships/tags" Target="../tags/tag161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58.xml"/><Relationship Id="rId1" Type="http://schemas.openxmlformats.org/officeDocument/2006/relationships/tags" Target="../tags/tag15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7" Type="http://schemas.openxmlformats.org/officeDocument/2006/relationships/tags" Target="../tags/tag166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68.xml"/><Relationship Id="rId1" Type="http://schemas.openxmlformats.org/officeDocument/2006/relationships/tags" Target="../tags/tag16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73.xml"/><Relationship Id="rId10" Type="http://schemas.openxmlformats.org/officeDocument/2006/relationships/slideLayout" Target="../slideLayouts/slideLayout43.xml"/><Relationship Id="rId1" Type="http://schemas.openxmlformats.org/officeDocument/2006/relationships/tags" Target="../tags/tag17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78.xml"/><Relationship Id="rId10" Type="http://schemas.openxmlformats.org/officeDocument/2006/relationships/slideLayout" Target="../slideLayouts/slideLayout43.xml"/><Relationship Id="rId1" Type="http://schemas.openxmlformats.org/officeDocument/2006/relationships/tags" Target="../tags/tag177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tags" Target="../tags/tag186.xml"/><Relationship Id="rId7" Type="http://schemas.openxmlformats.org/officeDocument/2006/relationships/image" Target="../media/image8.png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83.xml"/><Relationship Id="rId1" Type="http://schemas.openxmlformats.org/officeDocument/2006/relationships/tags" Target="../tags/tag18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91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88.xml"/><Relationship Id="rId10" Type="http://schemas.openxmlformats.org/officeDocument/2006/relationships/slideLayout" Target="../slideLayouts/slideLayout43.xml"/><Relationship Id="rId1" Type="http://schemas.openxmlformats.org/officeDocument/2006/relationships/tags" Target="../tags/tag187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93.xml"/><Relationship Id="rId10" Type="http://schemas.openxmlformats.org/officeDocument/2006/relationships/slideLayout" Target="../slideLayouts/slideLayout43.xml"/><Relationship Id="rId1" Type="http://schemas.openxmlformats.org/officeDocument/2006/relationships/tags" Target="../tags/tag19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201.xml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tags" Target="../tags/tag200.xml"/><Relationship Id="rId5" Type="http://schemas.openxmlformats.org/officeDocument/2006/relationships/tags" Target="../tags/tag199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98.xml"/><Relationship Id="rId10" Type="http://schemas.openxmlformats.org/officeDocument/2006/relationships/slideLayout" Target="../slideLayouts/slideLayout43.xml"/><Relationship Id="rId1" Type="http://schemas.openxmlformats.org/officeDocument/2006/relationships/tags" Target="../tags/tag197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tags" Target="../tags/tag206.xml"/><Relationship Id="rId7" Type="http://schemas.openxmlformats.org/officeDocument/2006/relationships/image" Target="../media/image15.png"/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203.xml"/><Relationship Id="rId1" Type="http://schemas.openxmlformats.org/officeDocument/2006/relationships/tags" Target="../tags/tag20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tags" Target="../tags/tag211.xml"/><Relationship Id="rId7" Type="http://schemas.openxmlformats.org/officeDocument/2006/relationships/image" Target="../media/image16.png"/><Relationship Id="rId6" Type="http://schemas.openxmlformats.org/officeDocument/2006/relationships/tags" Target="../tags/tag210.xml"/><Relationship Id="rId5" Type="http://schemas.openxmlformats.org/officeDocument/2006/relationships/tags" Target="../tags/tag209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208.xml"/><Relationship Id="rId1" Type="http://schemas.openxmlformats.org/officeDocument/2006/relationships/tags" Target="../tags/tag207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tags" Target="../tags/tag216.xml"/><Relationship Id="rId7" Type="http://schemas.openxmlformats.org/officeDocument/2006/relationships/image" Target="../media/image15.png"/><Relationship Id="rId6" Type="http://schemas.openxmlformats.org/officeDocument/2006/relationships/tags" Target="../tags/tag215.xml"/><Relationship Id="rId5" Type="http://schemas.openxmlformats.org/officeDocument/2006/relationships/tags" Target="../tags/tag214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213.xml"/><Relationship Id="rId1" Type="http://schemas.openxmlformats.org/officeDocument/2006/relationships/tags" Target="../tags/tag2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image" Target="../media/image2.png"/><Relationship Id="rId5" Type="http://schemas.openxmlformats.org/officeDocument/2006/relationships/tags" Target="../tags/tag131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30.xml"/><Relationship Id="rId12" Type="http://schemas.openxmlformats.org/officeDocument/2006/relationships/slideLayout" Target="../slideLayouts/slideLayout43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tags" Target="../tags/tag1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tags" Target="../tags/tag142.xml"/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3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7" Type="http://schemas.openxmlformats.org/officeDocument/2006/relationships/tags" Target="../tags/tag150.xml"/><Relationship Id="rId6" Type="http://schemas.openxmlformats.org/officeDocument/2006/relationships/image" Target="../media/image3.png"/><Relationship Id="rId5" Type="http://schemas.openxmlformats.org/officeDocument/2006/relationships/tags" Target="../tags/tag149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48.xml"/><Relationship Id="rId1" Type="http://schemas.openxmlformats.org/officeDocument/2006/relationships/tags" Target="../tags/tag1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62250" y="2413337"/>
            <a:ext cx="75057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等线" charset="0"/>
                <a:ea typeface="等线" charset="0"/>
              </a:rPr>
              <a:t>Web</a:t>
            </a:r>
            <a:r>
              <a:rPr lang="zh-CN" altLang="en-US" sz="6000" dirty="0">
                <a:latin typeface="等线" charset="0"/>
                <a:ea typeface="等线" charset="0"/>
              </a:rPr>
              <a:t>网盘</a:t>
            </a:r>
            <a:endParaRPr lang="zh-CN" altLang="en-US" sz="6000" dirty="0">
              <a:latin typeface="等线" charset="0"/>
              <a:ea typeface="等线" charset="0"/>
            </a:endParaRPr>
          </a:p>
        </p:txBody>
      </p:sp>
      <p:sp>
        <p:nvSpPr>
          <p:cNvPr id="11" name="文本框 4"/>
          <p:cNvSpPr txBox="1"/>
          <p:nvPr/>
        </p:nvSpPr>
        <p:spPr>
          <a:xfrm>
            <a:off x="5426907" y="3842581"/>
            <a:ext cx="155360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2021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sp>
        <p:nvSpPr>
          <p:cNvPr id="3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pic>
        <p:nvPicPr>
          <p:cNvPr id="5" name="图形 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381000" y="314325"/>
            <a:ext cx="11430000" cy="6229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lang="zh-CN" altLang="en-US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user</a:t>
            </a:r>
            <a:r>
              <a:rPr lang="en-US" altLang="zh-CN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		</a:t>
            </a:r>
            <a:r>
              <a:rPr lang="zh-CN" altLang="en-US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用户信息表</a:t>
            </a:r>
            <a:endParaRPr lang="zh-CN" altLang="en-US">
              <a:solidFill>
                <a:schemeClr val="lt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16"/>
          <p:cNvSpPr txBox="1"/>
          <p:nvPr/>
        </p:nvSpPr>
        <p:spPr>
          <a:xfrm>
            <a:off x="5115679" y="734080"/>
            <a:ext cx="28936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defTabSz="609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80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23B4E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9000000" scaled="0"/>
                </a:gradFill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汉仪细等线简" panose="00020600040101010101" pitchFamily="18" charset="-122"/>
              </a:rPr>
              <a:t>数据表详情（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汉仪细等线简" panose="00020600040101010101" pitchFamily="18" charset="-122"/>
              </a:rPr>
              <a:t>1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汉仪细等线简" panose="00020600040101010101" pitchFamily="18" charset="-122"/>
              </a:rPr>
              <a:t>）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charset="0"/>
              <a:ea typeface="微软雅黑" charset="0"/>
              <a:cs typeface="微软雅黑" charset="0"/>
              <a:sym typeface="汉仪细等线简" panose="00020600040101010101" pitchFamily="18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6"/>
            </p:custDataLst>
          </p:nvPr>
        </p:nvGraphicFramePr>
        <p:xfrm>
          <a:off x="672465" y="1404620"/>
          <a:ext cx="8534400" cy="2652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815"/>
                <a:gridCol w="1591945"/>
                <a:gridCol w="1015365"/>
                <a:gridCol w="1493520"/>
                <a:gridCol w="2611755"/>
              </a:tblGrid>
              <a:tr h="3606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字段名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长度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约束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备注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user_id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主键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用户id,自增 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user_name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VARCHAR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64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非空、唯一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用户名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user_password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BINARY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非空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用户密码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user_email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INT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255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非空、唯一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用户邮箱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user_phone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CHAR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用户手机号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create_time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DATETIME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非空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创建时间，自动生成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7"/>
            </p:custDataLst>
          </p:nvPr>
        </p:nvGraphicFramePr>
        <p:xfrm>
          <a:off x="672465" y="4205605"/>
          <a:ext cx="8534400" cy="2652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815"/>
                <a:gridCol w="1591945"/>
                <a:gridCol w="1015365"/>
                <a:gridCol w="1493520"/>
                <a:gridCol w="261175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字段名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长度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约束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备注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file_id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主键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文件id,自增 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file_type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VARCHAR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非空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文件类型 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md5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BINARY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非空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文件md5值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path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VARCHAR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255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非空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文件储存路径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size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BIGINT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非空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文件大小（字节）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9558655" y="1404620"/>
            <a:ext cx="1706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user</a:t>
            </a:r>
            <a:endParaRPr lang="zh-CN" altLang="en-US" sz="240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algn="l"/>
            <a:r>
              <a:rPr lang="zh-CN" altLang="en-US" sz="240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用户信息表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558655" y="4205605"/>
            <a:ext cx="1706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file</a:t>
            </a:r>
            <a:endParaRPr lang="zh-CN" altLang="en-US" sz="240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algn="l"/>
            <a:r>
              <a:rPr lang="zh-CN" altLang="en-US" sz="240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文件信息表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sp>
        <p:nvSpPr>
          <p:cNvPr id="3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pic>
        <p:nvPicPr>
          <p:cNvPr id="5" name="图形 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381000" y="314325"/>
            <a:ext cx="11430000" cy="6229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l" defTabSz="914400" rtl="0" eaLnBrk="1" fontAlgn="auto" latinLnBrk="0" hangingPunct="1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lang="zh-CN" altLang="en-US">
              <a:solidFill>
                <a:schemeClr val="lt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16"/>
          <p:cNvSpPr txBox="1"/>
          <p:nvPr/>
        </p:nvSpPr>
        <p:spPr>
          <a:xfrm>
            <a:off x="5115679" y="734080"/>
            <a:ext cx="28936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defTabSz="609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80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23B4E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9000000" scaled="0"/>
                </a:gradFill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汉仪细等线简" panose="00020600040101010101" pitchFamily="18" charset="-122"/>
              </a:rPr>
              <a:t>数据表详情（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汉仪细等线简" panose="00020600040101010101" pitchFamily="18" charset="-122"/>
              </a:rPr>
              <a:t>2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汉仪细等线简" panose="00020600040101010101" pitchFamily="18" charset="-122"/>
              </a:rPr>
              <a:t>）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charset="0"/>
              <a:ea typeface="微软雅黑" charset="0"/>
              <a:cs typeface="微软雅黑" charset="0"/>
              <a:sym typeface="汉仪细等线简" panose="00020600040101010101" pitchFamily="18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6"/>
            </p:custDataLst>
          </p:nvPr>
        </p:nvGraphicFramePr>
        <p:xfrm>
          <a:off x="2085340" y="2403475"/>
          <a:ext cx="8953500" cy="2522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445"/>
                <a:gridCol w="1386205"/>
                <a:gridCol w="664210"/>
                <a:gridCol w="3246120"/>
                <a:gridCol w="2255520"/>
              </a:tblGrid>
              <a:tr h="3670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字段名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长度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约束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备注</a:t>
                      </a:r>
                      <a:endParaRPr lang="zh-CN" altLang="en-US"/>
                    </a:p>
                  </a:txBody>
                  <a:tcPr/>
                </a:tc>
              </a:tr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file_id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非空，文件表file的外键，与user_id、folder_id一同为主键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文件id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user_</a:t>
                      </a: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非空，用户表user的外键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folder_id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非空，文件表file的外键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所属文件夹id</a:t>
                      </a:r>
                      <a:endParaRPr lang="zh-CN" altLang="en-US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filename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VARCHAR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255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非空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文件名</a:t>
                      </a:r>
                      <a:endParaRPr lang="zh-CN" altLang="en-US"/>
                    </a:p>
                  </a:txBody>
                  <a:tcPr/>
                </a:tc>
              </a:tr>
              <a:tr h="3816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create_time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DATETIME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非空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创建时间，自动生成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4648200" y="1610360"/>
            <a:ext cx="38290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user_file</a:t>
            </a:r>
            <a:r>
              <a:rPr lang="zh-CN" altLang="en-US" sz="240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用户文件信息表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sp>
        <p:nvSpPr>
          <p:cNvPr id="3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pic>
        <p:nvPicPr>
          <p:cNvPr id="5" name="图形 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381000" y="314325"/>
            <a:ext cx="11430000" cy="6229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l" defTabSz="914400" rtl="0" eaLnBrk="1" fontAlgn="auto" latinLnBrk="0" hangingPunct="1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lang="zh-CN" altLang="en-US">
              <a:solidFill>
                <a:schemeClr val="lt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16"/>
          <p:cNvSpPr txBox="1"/>
          <p:nvPr/>
        </p:nvSpPr>
        <p:spPr>
          <a:xfrm>
            <a:off x="5115679" y="734080"/>
            <a:ext cx="28936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defTabSz="609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80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23B4E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9000000" scaled="0"/>
                </a:gradFill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汉仪细等线简" panose="00020600040101010101" pitchFamily="18" charset="-122"/>
              </a:rPr>
              <a:t>数据表详情（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汉仪细等线简" panose="00020600040101010101" pitchFamily="18" charset="-122"/>
              </a:rPr>
              <a:t>3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汉仪细等线简" panose="00020600040101010101" pitchFamily="18" charset="-122"/>
              </a:rPr>
              <a:t>）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charset="0"/>
              <a:ea typeface="微软雅黑" charset="0"/>
              <a:cs typeface="微软雅黑" charset="0"/>
              <a:sym typeface="汉仪细等线简" panose="00020600040101010101" pitchFamily="18" charset="-122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6"/>
            </p:custDataLst>
          </p:nvPr>
        </p:nvGraphicFramePr>
        <p:xfrm>
          <a:off x="540385" y="1294765"/>
          <a:ext cx="8953500" cy="4823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310"/>
                <a:gridCol w="1374140"/>
                <a:gridCol w="654050"/>
                <a:gridCol w="2834005"/>
                <a:gridCol w="2245995"/>
              </a:tblGrid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字段名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长度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约束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备注</a:t>
                      </a:r>
                      <a:endParaRPr lang="zh-CN" altLang="en-US"/>
                    </a:p>
                  </a:txBody>
                  <a:tcPr/>
                </a:tc>
              </a:tr>
              <a:tr h="14630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folder_id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非空，文件表file的外键，与file_id、share_user、create_user一同为主键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所属文件夹id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3867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file_id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非空，文件表file的外键，与folder_id、share_user、create_user一同为主键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文件id</a:t>
                      </a:r>
                      <a:endParaRPr lang="zh-CN" altLang="en-US"/>
                    </a:p>
                  </a:txBody>
                  <a:tcPr/>
                </a:tc>
              </a:tr>
              <a:tr h="3867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share_user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非空，用户表user的外键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被分享者的用户id</a:t>
                      </a:r>
                      <a:endParaRPr lang="zh-CN" altLang="en-US"/>
                    </a:p>
                  </a:txBody>
                  <a:tcPr/>
                </a:tc>
              </a:tr>
              <a:tr h="3867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share_user_role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INT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非空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被分享用户的角色（0仅查看，1编辑者，2管理员）</a:t>
                      </a:r>
                      <a:endParaRPr lang="zh-CN" altLang="en-US"/>
                    </a:p>
                  </a:txBody>
                  <a:tcPr/>
                </a:tc>
              </a:tr>
              <a:tr h="3867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create_user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INT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非空，用户表user的外键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分享者的用户id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3867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create_time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DATETIME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非空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创建时间，自动生成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9494520" y="1649730"/>
            <a:ext cx="2316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file_share</a:t>
            </a:r>
            <a:endParaRPr lang="zh-CN" altLang="en-US" sz="240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algn="l"/>
            <a:r>
              <a:rPr lang="zh-CN" altLang="en-US" sz="240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文件分享信息表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sp>
        <p:nvSpPr>
          <p:cNvPr id="3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pic>
        <p:nvPicPr>
          <p:cNvPr id="5" name="图形 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381000" y="314325"/>
            <a:ext cx="11430000" cy="6229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l" defTabSz="914400" rtl="0" eaLnBrk="1" fontAlgn="auto" latinLnBrk="0" hangingPunct="1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lang="zh-CN" altLang="en-US">
              <a:solidFill>
                <a:schemeClr val="lt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16"/>
          <p:cNvSpPr txBox="1"/>
          <p:nvPr/>
        </p:nvSpPr>
        <p:spPr>
          <a:xfrm>
            <a:off x="5115679" y="734080"/>
            <a:ext cx="28936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defTabSz="609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80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23B4E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9000000" scaled="0"/>
                </a:gradFill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汉仪细等线简" panose="00020600040101010101" pitchFamily="18" charset="-122"/>
              </a:rPr>
              <a:t>数据表详情（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汉仪细等线简" panose="00020600040101010101" pitchFamily="18" charset="-122"/>
              </a:rPr>
              <a:t>4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汉仪细等线简" panose="00020600040101010101" pitchFamily="18" charset="-122"/>
              </a:rPr>
              <a:t>）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charset="0"/>
              <a:ea typeface="微软雅黑" charset="0"/>
              <a:cs typeface="微软雅黑" charset="0"/>
              <a:sym typeface="汉仪细等线简" panose="00020600040101010101" pitchFamily="18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6"/>
            </p:custDataLst>
          </p:nvPr>
        </p:nvGraphicFramePr>
        <p:xfrm>
          <a:off x="1653540" y="1914525"/>
          <a:ext cx="8885555" cy="4069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905"/>
                <a:gridCol w="1520190"/>
                <a:gridCol w="731520"/>
                <a:gridCol w="2336800"/>
                <a:gridCol w="2263140"/>
              </a:tblGrid>
              <a:tr h="3606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字段名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长度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约束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备注</a:t>
                      </a:r>
                      <a:endParaRPr lang="zh-CN" altLang="en-US"/>
                    </a:p>
                  </a:txBody>
                  <a:tcPr/>
                </a:tc>
              </a:tr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log_id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非空，主键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日志id,自增 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folder_id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64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非空，文件表file的外键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所属文件夹编号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file_id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非空，文件表file的外键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文件编号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share_user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INT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255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非空，用户表user的外键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被分享者用户编号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file_creator_user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INT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非空，用户表user的外键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创建者用户编号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log_content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VARCHAR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非空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日志内容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create_time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DATETIME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非空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创建时间，自动生成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4730115" y="1256030"/>
            <a:ext cx="36645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  <a:sym typeface="+mn-ea"/>
              </a:rPr>
              <a:t>user用户信息表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4" name="文本框 16"/>
          <p:cNvSpPr txBox="1"/>
          <p:nvPr/>
        </p:nvSpPr>
        <p:spPr>
          <a:xfrm>
            <a:off x="4310896" y="3191561"/>
            <a:ext cx="35356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defTabSz="609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80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23B4E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9000000" scaled="0"/>
                </a:gradFill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汉仪细等线简" panose="00020600040101010101" pitchFamily="18" charset="-122"/>
              </a:rPr>
              <a:t>系统界面设计</a:t>
            </a:r>
            <a:endParaRPr kumimoji="1" lang="zh-CN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汉仪细等线简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40663" y="2228671"/>
            <a:ext cx="1843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/>
                      </a:gs>
                      <a:gs pos="74000">
                        <a:prstClr val="black">
                          <a:alpha val="0"/>
                        </a:prstClr>
                      </a:gs>
                    </a:gsLst>
                    <a:lin ang="5400000" scaled="1"/>
                  </a:gradFill>
                </a:ln>
                <a:noFill/>
                <a:effectLst/>
                <a:uLnTx/>
                <a:uFillTx/>
                <a:latin typeface="Arial Black" panose="020B0A04020102020204" pitchFamily="34" charset="0"/>
                <a:ea typeface="微软雅黑" panose="020B0503020204020204" pitchFamily="34" charset="-122"/>
                <a:cs typeface="+mn-cs"/>
              </a:rPr>
              <a:t>04</a:t>
            </a:r>
            <a:endParaRPr kumimoji="0" lang="zh-CN" altLang="en-US" sz="7200" b="0" i="0" u="none" strike="noStrike" kern="1200" cap="none" spc="0" normalizeH="0" baseline="0" noProof="0" dirty="0">
              <a:ln>
                <a:gradFill>
                  <a:gsLst>
                    <a:gs pos="0">
                      <a:prstClr val="black"/>
                    </a:gs>
                    <a:gs pos="74000">
                      <a:prstClr val="black">
                        <a:alpha val="0"/>
                      </a:prstClr>
                    </a:gs>
                  </a:gsLst>
                  <a:lin ang="5400000" scaled="1"/>
                </a:gradFill>
              </a:ln>
              <a:noFill/>
              <a:effectLst/>
              <a:uLnTx/>
              <a:uFillTx/>
              <a:latin typeface="Arial Black" panose="020B0A040201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pic>
        <p:nvPicPr>
          <p:cNvPr id="5" name="图形 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381000" y="314325"/>
            <a:ext cx="11430000" cy="6229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16"/>
          <p:cNvSpPr txBox="1"/>
          <p:nvPr/>
        </p:nvSpPr>
        <p:spPr>
          <a:xfrm>
            <a:off x="4760079" y="734080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defTabSz="609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80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23B4E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9000000" scaled="0"/>
                </a:gradFill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charset="0"/>
                <a:ea typeface="微软雅黑" charset="0"/>
                <a:sym typeface="汉仪细等线简" panose="00020600040101010101" pitchFamily="18" charset="-122"/>
              </a:rPr>
              <a:t>注册页，登录页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charset="0"/>
              <a:ea typeface="微软雅黑" charset="0"/>
              <a:sym typeface="汉仪细等线简" panose="00020600040101010101" pitchFamily="18" charset="-122"/>
            </a:endParaRPr>
          </a:p>
        </p:txBody>
      </p:sp>
      <p:sp>
        <p:nvSpPr>
          <p:cNvPr id="15" name="文本框 2"/>
          <p:cNvSpPr txBox="1"/>
          <p:nvPr>
            <p:custDataLst>
              <p:tags r:id="rId6"/>
            </p:custDataLst>
          </p:nvPr>
        </p:nvSpPr>
        <p:spPr>
          <a:xfrm>
            <a:off x="7887336" y="4117782"/>
            <a:ext cx="29077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spcBef>
                <a:spcPct val="0"/>
              </a:spcBef>
              <a:defRPr sz="1600">
                <a:solidFill>
                  <a:schemeClr val="accent3">
                    <a:lumMod val="75000"/>
                  </a:schemeClr>
                </a:solidFill>
                <a:latin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dk1"/>
                </a:solidFill>
                <a:latin typeface="微软雅黑" charset="0"/>
                <a:ea typeface="微软雅黑" charset="0"/>
              </a:rPr>
              <a:t>阐述主要内容，也可以将文本内容复制进来，选择只保留文本格式即可。</a:t>
            </a:r>
            <a:endParaRPr lang="zh-CN" altLang="en-US" dirty="0">
              <a:solidFill>
                <a:schemeClr val="dk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3265" y="1571625"/>
            <a:ext cx="5731510" cy="44894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575" y="1584960"/>
            <a:ext cx="4553585" cy="469455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sp>
        <p:nvSpPr>
          <p:cNvPr id="4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pic>
        <p:nvPicPr>
          <p:cNvPr id="5" name="图形 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381000" y="314325"/>
            <a:ext cx="11430000" cy="6229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16"/>
          <p:cNvSpPr txBox="1"/>
          <p:nvPr/>
        </p:nvSpPr>
        <p:spPr>
          <a:xfrm>
            <a:off x="3871079" y="751860"/>
            <a:ext cx="4450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defTabSz="609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80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23B4E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9000000" scaled="0"/>
                </a:gradFill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charset="0"/>
                <a:ea typeface="微软雅黑" charset="0"/>
                <a:sym typeface="汉仪细等线简" panose="00020600040101010101" pitchFamily="18" charset="-122"/>
              </a:rPr>
              <a:t>退出登录菜单，修改密码页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charset="0"/>
              <a:ea typeface="微软雅黑" charset="0"/>
              <a:sym typeface="汉仪细等线简" panose="00020600040101010101" pitchFamily="18" charset="-122"/>
            </a:endParaRPr>
          </a:p>
        </p:txBody>
      </p:sp>
      <p:sp>
        <p:nvSpPr>
          <p:cNvPr id="15" name="文本框 2"/>
          <p:cNvSpPr txBox="1"/>
          <p:nvPr>
            <p:custDataLst>
              <p:tags r:id="rId6"/>
            </p:custDataLst>
          </p:nvPr>
        </p:nvSpPr>
        <p:spPr>
          <a:xfrm>
            <a:off x="7887336" y="4117782"/>
            <a:ext cx="29077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spcBef>
                <a:spcPct val="0"/>
              </a:spcBef>
              <a:defRPr sz="1600">
                <a:solidFill>
                  <a:schemeClr val="accent3">
                    <a:lumMod val="75000"/>
                  </a:schemeClr>
                </a:solidFill>
                <a:latin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dk1"/>
                </a:solidFill>
                <a:latin typeface="微软雅黑" charset="0"/>
                <a:ea typeface="微软雅黑" charset="0"/>
              </a:rPr>
              <a:t>阐述主要内容，也可以将文本内容复制进来，选择只保留文本格式即可。</a:t>
            </a:r>
            <a:endParaRPr lang="zh-CN" altLang="en-US" dirty="0">
              <a:solidFill>
                <a:schemeClr val="dk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3545" y="1583690"/>
            <a:ext cx="6032500" cy="48380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5145" y="1583690"/>
            <a:ext cx="2514600" cy="220980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sp>
        <p:nvSpPr>
          <p:cNvPr id="3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pic>
        <p:nvPicPr>
          <p:cNvPr id="5" name="图形 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381000" y="314325"/>
            <a:ext cx="11430000" cy="6229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16"/>
          <p:cNvSpPr txBox="1"/>
          <p:nvPr/>
        </p:nvSpPr>
        <p:spPr>
          <a:xfrm>
            <a:off x="5649079" y="73408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defTabSz="609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80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23B4E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9000000" scaled="0"/>
                </a:gradFill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charset="0"/>
                <a:ea typeface="微软雅黑" charset="0"/>
                <a:sym typeface="汉仪细等线简" panose="00020600040101010101" pitchFamily="18" charset="-122"/>
              </a:rPr>
              <a:t>首页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charset="0"/>
              <a:ea typeface="微软雅黑" charset="0"/>
              <a:sym typeface="汉仪细等线简" panose="00020600040101010101" pitchFamily="18" charset="-122"/>
            </a:endParaRPr>
          </a:p>
        </p:txBody>
      </p:sp>
      <p:sp>
        <p:nvSpPr>
          <p:cNvPr id="15" name="文本框 2"/>
          <p:cNvSpPr txBox="1"/>
          <p:nvPr>
            <p:custDataLst>
              <p:tags r:id="rId6"/>
            </p:custDataLst>
          </p:nvPr>
        </p:nvSpPr>
        <p:spPr>
          <a:xfrm>
            <a:off x="7887336" y="4117782"/>
            <a:ext cx="29077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spcBef>
                <a:spcPct val="0"/>
              </a:spcBef>
              <a:defRPr sz="1600">
                <a:solidFill>
                  <a:schemeClr val="accent3">
                    <a:lumMod val="75000"/>
                  </a:schemeClr>
                </a:solidFill>
                <a:latin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dk1"/>
                </a:solidFill>
                <a:latin typeface="微软雅黑" charset="0"/>
                <a:ea typeface="微软雅黑" charset="0"/>
              </a:rPr>
              <a:t>阐述主要内容，也可以将文本内容复制进来，选择只保留文本格式即可。</a:t>
            </a:r>
            <a:endParaRPr lang="zh-CN" altLang="en-US" dirty="0">
              <a:solidFill>
                <a:schemeClr val="dk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6315" y="1256030"/>
            <a:ext cx="7658735" cy="502348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pic>
        <p:nvPicPr>
          <p:cNvPr id="5" name="图形 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381000" y="314325"/>
            <a:ext cx="11430000" cy="6229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16"/>
          <p:cNvSpPr txBox="1"/>
          <p:nvPr/>
        </p:nvSpPr>
        <p:spPr>
          <a:xfrm>
            <a:off x="3322439" y="764560"/>
            <a:ext cx="5161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defTabSz="609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80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23B4E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9000000" scaled="0"/>
                </a:gradFill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charset="0"/>
                <a:ea typeface="微软雅黑" charset="0"/>
                <a:sym typeface="汉仪细等线简" panose="00020600040101010101" pitchFamily="18" charset="-122"/>
              </a:rPr>
              <a:t>上传文件弹窗，新建文件夹弹窗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charset="0"/>
              <a:ea typeface="微软雅黑" charset="0"/>
              <a:sym typeface="汉仪细等线简" panose="00020600040101010101" pitchFamily="18" charset="-122"/>
            </a:endParaRPr>
          </a:p>
        </p:txBody>
      </p:sp>
      <p:sp>
        <p:nvSpPr>
          <p:cNvPr id="15" name="文本框 2"/>
          <p:cNvSpPr txBox="1"/>
          <p:nvPr>
            <p:custDataLst>
              <p:tags r:id="rId6"/>
            </p:custDataLst>
          </p:nvPr>
        </p:nvSpPr>
        <p:spPr>
          <a:xfrm>
            <a:off x="7887336" y="4117782"/>
            <a:ext cx="29077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spcBef>
                <a:spcPct val="0"/>
              </a:spcBef>
              <a:defRPr sz="1600">
                <a:solidFill>
                  <a:schemeClr val="accent3">
                    <a:lumMod val="75000"/>
                  </a:schemeClr>
                </a:solidFill>
                <a:latin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dk1"/>
                </a:solidFill>
                <a:latin typeface="微软雅黑" charset="0"/>
                <a:ea typeface="微软雅黑" charset="0"/>
              </a:rPr>
              <a:t>阐述主要内容，也可以将文本内容复制进来，选择只保留文本格式即可。</a:t>
            </a:r>
            <a:endParaRPr lang="zh-CN" altLang="en-US" dirty="0">
              <a:solidFill>
                <a:schemeClr val="dk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6430" y="1286510"/>
            <a:ext cx="5433060" cy="24377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64715" y="3754755"/>
            <a:ext cx="7861935" cy="281940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sp>
        <p:nvSpPr>
          <p:cNvPr id="4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pic>
        <p:nvPicPr>
          <p:cNvPr id="5" name="图形 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381000" y="314325"/>
            <a:ext cx="11430000" cy="6229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16"/>
          <p:cNvSpPr txBox="1"/>
          <p:nvPr/>
        </p:nvSpPr>
        <p:spPr>
          <a:xfrm>
            <a:off x="3322439" y="764560"/>
            <a:ext cx="4450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defTabSz="609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80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23B4E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9000000" scaled="0"/>
                </a:gradFill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charset="0"/>
                <a:ea typeface="微软雅黑" charset="0"/>
                <a:sym typeface="汉仪细等线简" panose="00020600040101010101" pitchFamily="18" charset="-122"/>
              </a:rPr>
              <a:t>重命名弹窗，文件详情弹窗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charset="0"/>
              <a:ea typeface="微软雅黑" charset="0"/>
              <a:sym typeface="汉仪细等线简" panose="00020600040101010101" pitchFamily="18" charset="-122"/>
            </a:endParaRPr>
          </a:p>
        </p:txBody>
      </p:sp>
      <p:sp>
        <p:nvSpPr>
          <p:cNvPr id="15" name="文本框 2"/>
          <p:cNvSpPr txBox="1"/>
          <p:nvPr>
            <p:custDataLst>
              <p:tags r:id="rId6"/>
            </p:custDataLst>
          </p:nvPr>
        </p:nvSpPr>
        <p:spPr>
          <a:xfrm>
            <a:off x="7887336" y="4117782"/>
            <a:ext cx="29077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spcBef>
                <a:spcPct val="0"/>
              </a:spcBef>
              <a:defRPr sz="1600">
                <a:solidFill>
                  <a:schemeClr val="accent3">
                    <a:lumMod val="75000"/>
                  </a:schemeClr>
                </a:solidFill>
                <a:latin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dk1"/>
                </a:solidFill>
                <a:latin typeface="微软雅黑" charset="0"/>
                <a:ea typeface="微软雅黑" charset="0"/>
              </a:rPr>
              <a:t>阐述主要内容，也可以将文本内容复制进来，选择只保留文本格式即可。</a:t>
            </a:r>
            <a:endParaRPr lang="zh-CN" altLang="en-US" dirty="0">
              <a:solidFill>
                <a:schemeClr val="dk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105" y="1286510"/>
            <a:ext cx="5994400" cy="2362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3520" y="3648710"/>
            <a:ext cx="5491480" cy="269684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270719" y="4101168"/>
            <a:ext cx="1843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n>
                  <a:gradFill>
                    <a:gsLst>
                      <a:gs pos="0">
                        <a:srgbClr val="9EBCE7"/>
                      </a:gs>
                      <a:gs pos="74000">
                        <a:schemeClr val="tx1">
                          <a:alpha val="0"/>
                        </a:schemeClr>
                      </a:gs>
                    </a:gsLst>
                    <a:lin ang="5400000" scaled="1"/>
                  </a:gradFill>
                </a:ln>
                <a:noFill/>
                <a:latin typeface="Arial Black" panose="020B0A04020102020204" pitchFamily="34" charset="0"/>
              </a:rPr>
              <a:t>03</a:t>
            </a:r>
            <a:endParaRPr lang="zh-CN" altLang="en-US" sz="7200" dirty="0">
              <a:ln>
                <a:gradFill>
                  <a:gsLst>
                    <a:gs pos="0">
                      <a:srgbClr val="9EBCE7"/>
                    </a:gs>
                    <a:gs pos="74000">
                      <a:schemeClr val="tx1">
                        <a:alpha val="0"/>
                      </a:schemeClr>
                    </a:gs>
                  </a:gsLst>
                  <a:lin ang="5400000" scaled="1"/>
                </a:gradFill>
              </a:ln>
              <a:noFill/>
              <a:latin typeface="Arial Black" panose="020B0A040201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233973" y="4101168"/>
            <a:ext cx="1843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n>
                  <a:gradFill>
                    <a:gsLst>
                      <a:gs pos="0">
                        <a:srgbClr val="9EBCE7"/>
                      </a:gs>
                      <a:gs pos="74000">
                        <a:schemeClr val="tx1">
                          <a:alpha val="0"/>
                        </a:schemeClr>
                      </a:gs>
                    </a:gsLst>
                    <a:lin ang="5400000" scaled="1"/>
                  </a:gradFill>
                </a:ln>
                <a:noFill/>
                <a:latin typeface="Arial Black" panose="020B0A04020102020204" pitchFamily="34" charset="0"/>
              </a:rPr>
              <a:t>04</a:t>
            </a:r>
            <a:endParaRPr lang="zh-CN" altLang="en-US" sz="7200" dirty="0">
              <a:ln>
                <a:gradFill>
                  <a:gsLst>
                    <a:gs pos="0">
                      <a:srgbClr val="9EBCE7"/>
                    </a:gs>
                    <a:gs pos="74000">
                      <a:schemeClr val="tx1">
                        <a:alpha val="0"/>
                      </a:schemeClr>
                    </a:gs>
                  </a:gsLst>
                  <a:lin ang="5400000" scaled="1"/>
                </a:gradFill>
              </a:ln>
              <a:noFill/>
              <a:latin typeface="Arial Black" panose="020B0A040201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67522" y="1073472"/>
            <a:ext cx="7505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7B9ED4"/>
                </a:solidFill>
                <a:effectLst/>
                <a:uLnTx/>
                <a:uFillTx/>
                <a:latin typeface="汉仪锐智W" panose="00020600040101010101" pitchFamily="18" charset="-122"/>
                <a:ea typeface="汉仪锐智W" panose="00020600040101010101" pitchFamily="18" charset="-122"/>
                <a:cs typeface="+mn-cs"/>
              </a:rPr>
              <a:t>目录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7B9ED4"/>
              </a:solidFill>
              <a:effectLst/>
              <a:uLnTx/>
              <a:uFillTx/>
              <a:latin typeface="汉仪锐智W" panose="00020600040101010101" pitchFamily="18" charset="-122"/>
              <a:ea typeface="汉仪锐智W" panose="00020600040101010101" pitchFamily="18" charset="-122"/>
              <a:cs typeface="+mn-cs"/>
            </a:endParaRPr>
          </a:p>
        </p:txBody>
      </p:sp>
      <p:sp>
        <p:nvSpPr>
          <p:cNvPr id="4" name="文本框 16"/>
          <p:cNvSpPr txBox="1"/>
          <p:nvPr/>
        </p:nvSpPr>
        <p:spPr>
          <a:xfrm>
            <a:off x="2775166" y="2905780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defTabSz="609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80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23B4E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9000000" scaled="0"/>
                </a:gradFill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sym typeface="汉仪细等线简" panose="00020600040101010101" pitchFamily="18" charset="-122"/>
              </a:rPr>
              <a:t>功能模块划分</a:t>
            </a:r>
            <a:endParaRPr lang="zh-CN" altLang="en-US" dirty="0">
              <a:solidFill>
                <a:schemeClr val="tx1"/>
              </a:solidFill>
              <a:sym typeface="汉仪细等线简" panose="00020600040101010101" pitchFamily="18" charset="-122"/>
            </a:endParaRPr>
          </a:p>
        </p:txBody>
      </p:sp>
      <p:sp>
        <p:nvSpPr>
          <p:cNvPr id="7" name="文本框 18"/>
          <p:cNvSpPr txBox="1"/>
          <p:nvPr/>
        </p:nvSpPr>
        <p:spPr>
          <a:xfrm>
            <a:off x="2775166" y="4732166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u="none" strike="noStrike" kern="0" cap="none" spc="0" normalizeH="0" baseline="0" noProof="0" dirty="0">
                <a:ln>
                  <a:noFill/>
                </a:ln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汉仪细等线简" panose="00020600040101010101" pitchFamily="18" charset="-122"/>
              </a:rPr>
              <a:t>数据库设计</a:t>
            </a:r>
            <a:endParaRPr kumimoji="1" lang="zh-CN" altLang="en-US" sz="2800" u="none" strike="noStrike" kern="0" cap="none" spc="0" normalizeH="0" baseline="0" noProof="0" dirty="0">
              <a:ln>
                <a:noFill/>
              </a:ln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汉仪细等线简" panose="00020600040101010101" pitchFamily="18" charset="-122"/>
            </a:endParaRPr>
          </a:p>
        </p:txBody>
      </p:sp>
      <p:sp>
        <p:nvSpPr>
          <p:cNvPr id="8" name="文本框 23"/>
          <p:cNvSpPr txBox="1"/>
          <p:nvPr/>
        </p:nvSpPr>
        <p:spPr>
          <a:xfrm>
            <a:off x="6871613" y="2905780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u="none" strike="noStrike" kern="0" cap="none" spc="0" normalizeH="0" baseline="0" noProof="0" dirty="0">
                <a:ln>
                  <a:noFill/>
                </a:ln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汉仪细等线简" panose="00020600040101010101" pitchFamily="18" charset="-122"/>
              </a:rPr>
              <a:t>系统架构设计</a:t>
            </a:r>
            <a:endParaRPr kumimoji="1" lang="zh-CN" altLang="en-US" sz="2800" u="none" strike="noStrike" kern="0" cap="none" spc="0" normalizeH="0" baseline="0" noProof="0" dirty="0">
              <a:ln>
                <a:noFill/>
              </a:ln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汉仪细等线简" panose="00020600040101010101" pitchFamily="18" charset="-122"/>
            </a:endParaRPr>
          </a:p>
        </p:txBody>
      </p:sp>
      <p:sp>
        <p:nvSpPr>
          <p:cNvPr id="9" name="文本框 11"/>
          <p:cNvSpPr txBox="1"/>
          <p:nvPr/>
        </p:nvSpPr>
        <p:spPr>
          <a:xfrm>
            <a:off x="6854468" y="4728893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u="none" strike="noStrike" kern="0" cap="none" spc="0" normalizeH="0" baseline="0" noProof="0" dirty="0">
                <a:ln>
                  <a:noFill/>
                </a:ln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汉仪细等线简" panose="00020600040101010101" pitchFamily="18" charset="-122"/>
              </a:rPr>
              <a:t>系统界面设计</a:t>
            </a:r>
            <a:endParaRPr kumimoji="1" lang="zh-CN" altLang="en-US" sz="2800" u="none" strike="noStrike" kern="0" cap="none" spc="0" normalizeH="0" baseline="0" noProof="0" dirty="0">
              <a:ln>
                <a:noFill/>
              </a:ln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汉仪细等线简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70719" y="2228671"/>
            <a:ext cx="1843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n>
                  <a:gradFill>
                    <a:gsLst>
                      <a:gs pos="0">
                        <a:srgbClr val="9EBCE7"/>
                      </a:gs>
                      <a:gs pos="74000">
                        <a:schemeClr val="tx1">
                          <a:alpha val="0"/>
                        </a:schemeClr>
                      </a:gs>
                    </a:gsLst>
                    <a:lin ang="5400000" scaled="1"/>
                  </a:gradFill>
                </a:ln>
                <a:noFill/>
                <a:latin typeface="Arial Black" panose="020B0A04020102020204" pitchFamily="34" charset="0"/>
              </a:rPr>
              <a:t>01</a:t>
            </a:r>
            <a:endParaRPr lang="zh-CN" altLang="en-US" sz="7200" dirty="0">
              <a:ln>
                <a:gradFill>
                  <a:gsLst>
                    <a:gs pos="0">
                      <a:srgbClr val="9EBCE7"/>
                    </a:gs>
                    <a:gs pos="74000">
                      <a:schemeClr val="tx1">
                        <a:alpha val="0"/>
                      </a:schemeClr>
                    </a:gs>
                  </a:gsLst>
                  <a:lin ang="5400000" scaled="1"/>
                </a:gradFill>
              </a:ln>
              <a:noFill/>
              <a:latin typeface="Arial Black" panose="020B0A040201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33973" y="2228671"/>
            <a:ext cx="1843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n>
                  <a:gradFill>
                    <a:gsLst>
                      <a:gs pos="0">
                        <a:srgbClr val="9EBCE7"/>
                      </a:gs>
                      <a:gs pos="74000">
                        <a:schemeClr val="tx1">
                          <a:alpha val="0"/>
                        </a:schemeClr>
                      </a:gs>
                    </a:gsLst>
                    <a:lin ang="5400000" scaled="1"/>
                  </a:gradFill>
                </a:ln>
                <a:noFill/>
                <a:latin typeface="Arial Black" panose="020B0A04020102020204" pitchFamily="34" charset="0"/>
              </a:rPr>
              <a:t>02</a:t>
            </a:r>
            <a:endParaRPr lang="zh-CN" altLang="en-US" sz="7200" dirty="0">
              <a:ln>
                <a:gradFill>
                  <a:gsLst>
                    <a:gs pos="0">
                      <a:srgbClr val="9EBCE7"/>
                    </a:gs>
                    <a:gs pos="74000">
                      <a:schemeClr val="tx1">
                        <a:alpha val="0"/>
                      </a:schemeClr>
                    </a:gs>
                  </a:gsLst>
                  <a:lin ang="5400000" scaled="1"/>
                </a:gradFill>
              </a:ln>
              <a:noFill/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sp>
        <p:nvSpPr>
          <p:cNvPr id="4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pic>
        <p:nvPicPr>
          <p:cNvPr id="5" name="图形 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381000" y="314325"/>
            <a:ext cx="11430000" cy="6229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16"/>
          <p:cNvSpPr txBox="1"/>
          <p:nvPr/>
        </p:nvSpPr>
        <p:spPr>
          <a:xfrm>
            <a:off x="3322439" y="764560"/>
            <a:ext cx="5161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defTabSz="609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80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23B4E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9000000" scaled="0"/>
                </a:gradFill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charset="0"/>
                <a:ea typeface="微软雅黑" charset="0"/>
                <a:sym typeface="汉仪细等线简" panose="00020600040101010101" pitchFamily="18" charset="-122"/>
              </a:rPr>
              <a:t>文件（夹）分享弹窗，粘贴弹窗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charset="0"/>
              <a:ea typeface="微软雅黑" charset="0"/>
              <a:sym typeface="汉仪细等线简" panose="00020600040101010101" pitchFamily="18" charset="-122"/>
            </a:endParaRPr>
          </a:p>
        </p:txBody>
      </p:sp>
      <p:sp>
        <p:nvSpPr>
          <p:cNvPr id="15" name="文本框 2"/>
          <p:cNvSpPr txBox="1"/>
          <p:nvPr>
            <p:custDataLst>
              <p:tags r:id="rId6"/>
            </p:custDataLst>
          </p:nvPr>
        </p:nvSpPr>
        <p:spPr>
          <a:xfrm>
            <a:off x="7887336" y="4117782"/>
            <a:ext cx="29077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spcBef>
                <a:spcPct val="0"/>
              </a:spcBef>
              <a:defRPr sz="1600">
                <a:solidFill>
                  <a:schemeClr val="accent3">
                    <a:lumMod val="75000"/>
                  </a:schemeClr>
                </a:solidFill>
                <a:latin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dk1"/>
                </a:solidFill>
                <a:latin typeface="微软雅黑" charset="0"/>
                <a:ea typeface="微软雅黑" charset="0"/>
              </a:rPr>
              <a:t>阐述主要内容，也可以将文本内容复制进来，选择只保留文本格式即可。</a:t>
            </a:r>
            <a:endParaRPr lang="zh-CN" altLang="en-US" dirty="0">
              <a:solidFill>
                <a:schemeClr val="dk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760" y="1286510"/>
            <a:ext cx="6555740" cy="30060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4310" y="4405630"/>
            <a:ext cx="4110355" cy="201104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sp>
        <p:nvSpPr>
          <p:cNvPr id="4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pic>
        <p:nvPicPr>
          <p:cNvPr id="5" name="图形 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381000" y="314325"/>
            <a:ext cx="11430000" cy="6229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16"/>
          <p:cNvSpPr txBox="1"/>
          <p:nvPr/>
        </p:nvSpPr>
        <p:spPr>
          <a:xfrm>
            <a:off x="3322439" y="764560"/>
            <a:ext cx="302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defTabSz="609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80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23B4E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9000000" scaled="0"/>
                </a:gradFill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charset="0"/>
                <a:ea typeface="微软雅黑" charset="0"/>
                <a:sym typeface="汉仪细等线简" panose="00020600040101010101" pitchFamily="18" charset="-122"/>
              </a:rPr>
              <a:t>分享管理弹窗弹窗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charset="0"/>
              <a:ea typeface="微软雅黑" charset="0"/>
              <a:sym typeface="汉仪细等线简" panose="00020600040101010101" pitchFamily="18" charset="-122"/>
            </a:endParaRPr>
          </a:p>
        </p:txBody>
      </p:sp>
      <p:sp>
        <p:nvSpPr>
          <p:cNvPr id="15" name="文本框 2"/>
          <p:cNvSpPr txBox="1"/>
          <p:nvPr>
            <p:custDataLst>
              <p:tags r:id="rId6"/>
            </p:custDataLst>
          </p:nvPr>
        </p:nvSpPr>
        <p:spPr>
          <a:xfrm>
            <a:off x="7887336" y="4117782"/>
            <a:ext cx="29077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spcBef>
                <a:spcPct val="0"/>
              </a:spcBef>
              <a:defRPr sz="1600">
                <a:solidFill>
                  <a:schemeClr val="accent3">
                    <a:lumMod val="75000"/>
                  </a:schemeClr>
                </a:solidFill>
                <a:latin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dk1"/>
                </a:solidFill>
                <a:latin typeface="微软雅黑" charset="0"/>
                <a:ea typeface="微软雅黑" charset="0"/>
              </a:rPr>
              <a:t>阐述主要内容，也可以将文本内容复制进来，选择只保留文本格式即可。</a:t>
            </a:r>
            <a:endParaRPr lang="zh-CN" altLang="en-US" dirty="0">
              <a:solidFill>
                <a:schemeClr val="dk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9610" y="1450975"/>
            <a:ext cx="7887335" cy="359410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sp>
        <p:nvSpPr>
          <p:cNvPr id="4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pic>
        <p:nvPicPr>
          <p:cNvPr id="5" name="图形 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381000" y="314325"/>
            <a:ext cx="11430000" cy="6229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16"/>
          <p:cNvSpPr txBox="1"/>
          <p:nvPr/>
        </p:nvSpPr>
        <p:spPr>
          <a:xfrm>
            <a:off x="5293479" y="74868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defTabSz="609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80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23B4E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9000000" scaled="0"/>
                </a:gradFill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charset="0"/>
                <a:ea typeface="微软雅黑" charset="0"/>
                <a:sym typeface="汉仪细等线简" panose="00020600040101010101" pitchFamily="18" charset="-122"/>
              </a:rPr>
              <a:t>日志弹窗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charset="0"/>
              <a:ea typeface="微软雅黑" charset="0"/>
              <a:sym typeface="汉仪细等线简" panose="00020600040101010101" pitchFamily="18" charset="-122"/>
            </a:endParaRPr>
          </a:p>
        </p:txBody>
      </p:sp>
      <p:sp>
        <p:nvSpPr>
          <p:cNvPr id="15" name="文本框 2"/>
          <p:cNvSpPr txBox="1"/>
          <p:nvPr>
            <p:custDataLst>
              <p:tags r:id="rId6"/>
            </p:custDataLst>
          </p:nvPr>
        </p:nvSpPr>
        <p:spPr>
          <a:xfrm>
            <a:off x="7887336" y="4117782"/>
            <a:ext cx="29077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spcBef>
                <a:spcPct val="0"/>
              </a:spcBef>
              <a:defRPr sz="1600">
                <a:solidFill>
                  <a:schemeClr val="accent3">
                    <a:lumMod val="75000"/>
                  </a:schemeClr>
                </a:solidFill>
                <a:latin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dk1"/>
                </a:solidFill>
                <a:latin typeface="微软雅黑" charset="0"/>
                <a:ea typeface="微软雅黑" charset="0"/>
              </a:rPr>
              <a:t>阐述主要内容，也可以将文本内容复制进来，选择只保留文本格式即可。</a:t>
            </a:r>
            <a:endParaRPr lang="zh-CN" altLang="en-US" dirty="0">
              <a:solidFill>
                <a:schemeClr val="dk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1610" y="1607820"/>
            <a:ext cx="6748780" cy="411797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sp>
        <p:nvSpPr>
          <p:cNvPr id="4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pic>
        <p:nvPicPr>
          <p:cNvPr id="5" name="图形 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381000" y="314325"/>
            <a:ext cx="11430000" cy="6229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16"/>
          <p:cNvSpPr txBox="1"/>
          <p:nvPr/>
        </p:nvSpPr>
        <p:spPr>
          <a:xfrm>
            <a:off x="3322439" y="764560"/>
            <a:ext cx="302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defTabSz="609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80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23B4E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9000000" scaled="0"/>
                </a:gradFill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charset="0"/>
                <a:ea typeface="微软雅黑" charset="0"/>
                <a:sym typeface="汉仪细等线简" panose="00020600040101010101" pitchFamily="18" charset="-122"/>
              </a:rPr>
              <a:t>分享管理弹窗弹窗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charset="0"/>
              <a:ea typeface="微软雅黑" charset="0"/>
              <a:sym typeface="汉仪细等线简" panose="00020600040101010101" pitchFamily="18" charset="-122"/>
            </a:endParaRPr>
          </a:p>
        </p:txBody>
      </p:sp>
      <p:sp>
        <p:nvSpPr>
          <p:cNvPr id="15" name="文本框 2"/>
          <p:cNvSpPr txBox="1"/>
          <p:nvPr>
            <p:custDataLst>
              <p:tags r:id="rId6"/>
            </p:custDataLst>
          </p:nvPr>
        </p:nvSpPr>
        <p:spPr>
          <a:xfrm>
            <a:off x="7887336" y="4117782"/>
            <a:ext cx="29077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spcBef>
                <a:spcPct val="0"/>
              </a:spcBef>
              <a:defRPr sz="1600">
                <a:solidFill>
                  <a:schemeClr val="accent3">
                    <a:lumMod val="75000"/>
                  </a:schemeClr>
                </a:solidFill>
                <a:latin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dk1"/>
                </a:solidFill>
                <a:latin typeface="微软雅黑" charset="0"/>
                <a:ea typeface="微软雅黑" charset="0"/>
              </a:rPr>
              <a:t>阐述主要内容，也可以将文本内容复制进来，选择只保留文本格式即可。</a:t>
            </a:r>
            <a:endParaRPr lang="zh-CN" altLang="en-US" dirty="0">
              <a:solidFill>
                <a:schemeClr val="dk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9610" y="1450975"/>
            <a:ext cx="7887335" cy="359410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4" name="文本框 16"/>
          <p:cNvSpPr txBox="1"/>
          <p:nvPr/>
        </p:nvSpPr>
        <p:spPr>
          <a:xfrm>
            <a:off x="4983103" y="3031579"/>
            <a:ext cx="2418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defTabSz="609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80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23B4E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9000000" scaled="0"/>
                </a:gradFill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汉仪细等线简" panose="00020600040101010101" pitchFamily="18" charset="-122"/>
              </a:rPr>
              <a:t>谢谢观看</a:t>
            </a:r>
            <a:endParaRPr kumimoji="1" lang="zh-CN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汉仪细等线简" panose="00020600040101010101" pitchFamily="18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4" name="文本框 16"/>
          <p:cNvSpPr txBox="1"/>
          <p:nvPr/>
        </p:nvSpPr>
        <p:spPr>
          <a:xfrm>
            <a:off x="4310896" y="3191561"/>
            <a:ext cx="35356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defTabSz="609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80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23B4E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9000000" scaled="0"/>
                </a:gradFill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汉仪细等线简" panose="00020600040101010101" pitchFamily="18" charset="-122"/>
              </a:rPr>
              <a:t>功能模块划分</a:t>
            </a:r>
            <a:endParaRPr kumimoji="1" lang="zh-CN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汉仪细等线简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40663" y="2228671"/>
            <a:ext cx="1843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/>
                      </a:gs>
                      <a:gs pos="74000">
                        <a:prstClr val="black">
                          <a:alpha val="0"/>
                        </a:prstClr>
                      </a:gs>
                    </a:gsLst>
                    <a:lin ang="5400000" scaled="1"/>
                  </a:gradFill>
                </a:ln>
                <a:noFill/>
                <a:effectLst/>
                <a:uLnTx/>
                <a:uFillTx/>
                <a:latin typeface="Arial Black" panose="020B0A04020102020204" pitchFamily="34" charset="0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7200" b="0" i="0" u="none" strike="noStrike" kern="1200" cap="none" spc="0" normalizeH="0" baseline="0" noProof="0" dirty="0">
              <a:ln>
                <a:gradFill>
                  <a:gsLst>
                    <a:gs pos="0">
                      <a:prstClr val="black"/>
                    </a:gs>
                    <a:gs pos="74000">
                      <a:prstClr val="black">
                        <a:alpha val="0"/>
                      </a:prstClr>
                    </a:gs>
                  </a:gsLst>
                  <a:lin ang="5400000" scaled="1"/>
                </a:gradFill>
              </a:ln>
              <a:noFill/>
              <a:effectLst/>
              <a:uLnTx/>
              <a:uFillTx/>
              <a:latin typeface="Arial Black" panose="020B0A040201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203"/>
          <p:cNvSpPr txBox="1"/>
          <p:nvPr/>
        </p:nvSpPr>
        <p:spPr>
          <a:xfrm>
            <a:off x="1947470" y="3961002"/>
            <a:ext cx="8297059" cy="57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050" dirty="0"/>
          </a:p>
          <a:p>
            <a:pPr algn="ctr"/>
            <a:endParaRPr lang="en-US" altLang="zh-CN" sz="1050" dirty="0"/>
          </a:p>
          <a:p>
            <a:pPr algn="ctr"/>
            <a:endParaRPr lang="zh-CN" altLang="en-US" sz="10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sp>
        <p:nvSpPr>
          <p:cNvPr id="9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pic>
        <p:nvPicPr>
          <p:cNvPr id="5" name="图形 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381000" y="314325"/>
            <a:ext cx="11430000" cy="6229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16"/>
          <p:cNvSpPr txBox="1"/>
          <p:nvPr/>
        </p:nvSpPr>
        <p:spPr>
          <a:xfrm>
            <a:off x="4926449" y="73408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defTabSz="609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80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23B4E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9000000" scaled="0"/>
                </a:gradFill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charset="0"/>
                <a:ea typeface="微软雅黑" charset="0"/>
                <a:sym typeface="汉仪细等线简" panose="00020600040101010101" pitchFamily="18" charset="-122"/>
              </a:rPr>
              <a:t>功能模块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charset="0"/>
              <a:ea typeface="微软雅黑" charset="0"/>
              <a:sym typeface="汉仪细等线简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7111" y="1895515"/>
            <a:ext cx="2057778" cy="3396516"/>
          </a:xfrm>
          <a:prstGeom prst="rect">
            <a:avLst/>
          </a:prstGeom>
        </p:spPr>
      </p:pic>
      <p:sp>
        <p:nvSpPr>
          <p:cNvPr id="29" name="文本框 40"/>
          <p:cNvSpPr txBox="1"/>
          <p:nvPr/>
        </p:nvSpPr>
        <p:spPr>
          <a:xfrm>
            <a:off x="1046452" y="1895515"/>
            <a:ext cx="234878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用户管理模块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0"/>
              <a:ea typeface="微软雅黑" charset="0"/>
            </a:endParaRPr>
          </a:p>
        </p:txBody>
      </p:sp>
      <p:sp>
        <p:nvSpPr>
          <p:cNvPr id="30" name="文本框 2"/>
          <p:cNvSpPr txBox="1"/>
          <p:nvPr>
            <p:custDataLst>
              <p:tags r:id="rId7"/>
            </p:custDataLst>
          </p:nvPr>
        </p:nvSpPr>
        <p:spPr>
          <a:xfrm>
            <a:off x="1023747" y="2610111"/>
            <a:ext cx="3167254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微软雅黑" charset="0"/>
                <a:ea typeface="微软雅黑" charset="0"/>
              </a:rPr>
              <a:t>用户注册、登录、注销、修改密码</a:t>
            </a:r>
            <a:endParaRPr lang="en-US" altLang="zh-CN" dirty="0">
              <a:solidFill>
                <a:schemeClr val="accent3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dirty="0">
              <a:solidFill>
                <a:schemeClr val="accent3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1" name="文本框 2"/>
          <p:cNvSpPr txBox="1"/>
          <p:nvPr>
            <p:custDataLst>
              <p:tags r:id="rId8"/>
            </p:custDataLst>
          </p:nvPr>
        </p:nvSpPr>
        <p:spPr>
          <a:xfrm>
            <a:off x="7623108" y="2470945"/>
            <a:ext cx="3545145" cy="1091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微软雅黑" charset="0"/>
                <a:ea typeface="微软雅黑" charset="0"/>
              </a:rPr>
              <a:t>包含文件上传、添加文件夹、下载、删除、重命名、移动、查看详情。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2" name="文本框 40"/>
          <p:cNvSpPr txBox="1"/>
          <p:nvPr/>
        </p:nvSpPr>
        <p:spPr>
          <a:xfrm>
            <a:off x="7622376" y="1895515"/>
            <a:ext cx="234878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文件管理模块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0"/>
              <a:ea typeface="微软雅黑" charset="0"/>
            </a:endParaRPr>
          </a:p>
        </p:txBody>
      </p:sp>
      <p:sp>
        <p:nvSpPr>
          <p:cNvPr id="33" name="文本框 40"/>
          <p:cNvSpPr txBox="1"/>
          <p:nvPr/>
        </p:nvSpPr>
        <p:spPr>
          <a:xfrm>
            <a:off x="7622376" y="3899990"/>
            <a:ext cx="234878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文件共享模块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0"/>
              <a:ea typeface="微软雅黑" charset="0"/>
            </a:endParaRPr>
          </a:p>
        </p:txBody>
      </p:sp>
      <p:sp>
        <p:nvSpPr>
          <p:cNvPr id="34" name="文本框 2"/>
          <p:cNvSpPr txBox="1"/>
          <p:nvPr>
            <p:custDataLst>
              <p:tags r:id="rId9"/>
            </p:custDataLst>
          </p:nvPr>
        </p:nvSpPr>
        <p:spPr>
          <a:xfrm>
            <a:off x="7622376" y="4548741"/>
            <a:ext cx="3616391" cy="1091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微软雅黑" charset="0"/>
                <a:ea typeface="微软雅黑" charset="0"/>
              </a:rPr>
              <a:t>共享文件（夹）给其他用户，划分仅查看、编辑、管理员三种权限，可对已有分享进行修改，删除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文本框 40"/>
          <p:cNvSpPr txBox="1"/>
          <p:nvPr/>
        </p:nvSpPr>
        <p:spPr>
          <a:xfrm>
            <a:off x="1046316" y="3899990"/>
            <a:ext cx="234878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日志模块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0"/>
              <a:ea typeface="微软雅黑" charset="0"/>
            </a:endParaRPr>
          </a:p>
        </p:txBody>
      </p:sp>
      <p:sp>
        <p:nvSpPr>
          <p:cNvPr id="7" name="文本框 2"/>
          <p:cNvSpPr txBox="1"/>
          <p:nvPr>
            <p:custDataLst>
              <p:tags r:id="rId10"/>
            </p:custDataLst>
          </p:nvPr>
        </p:nvSpPr>
        <p:spPr>
          <a:xfrm>
            <a:off x="1046316" y="4548741"/>
            <a:ext cx="3616391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微软雅黑" charset="0"/>
                <a:ea typeface="微软雅黑" charset="0"/>
              </a:rPr>
              <a:t>记录分享的文件（夹）的操作日志，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solidFill>
                  <a:schemeClr val="accent3">
                    <a:lumMod val="50000"/>
                  </a:schemeClr>
                </a:solidFill>
                <a:latin typeface="微软雅黑" charset="0"/>
                <a:ea typeface="微软雅黑" charset="0"/>
              </a:rPr>
              <a:t>包含被分享用户对文件（夹）的添加、删除、重命名操作</a:t>
            </a:r>
            <a:endParaRPr lang="zh-CN" altLang="en-US" dirty="0">
              <a:solidFill>
                <a:schemeClr val="accent3">
                  <a:lumMod val="50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4" name="文本框 16"/>
          <p:cNvSpPr txBox="1"/>
          <p:nvPr/>
        </p:nvSpPr>
        <p:spPr>
          <a:xfrm>
            <a:off x="4310896" y="3191561"/>
            <a:ext cx="35356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defTabSz="609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80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23B4E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9000000" scaled="0"/>
                </a:gradFill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汉仪细等线简" panose="00020600040101010101" pitchFamily="18" charset="-122"/>
              </a:rPr>
              <a:t>系统架构设计</a:t>
            </a:r>
            <a:endParaRPr kumimoji="1" lang="zh-CN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汉仪细等线简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40663" y="2228671"/>
            <a:ext cx="1843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/>
                      </a:gs>
                      <a:gs pos="74000">
                        <a:prstClr val="black">
                          <a:alpha val="0"/>
                        </a:prstClr>
                      </a:gs>
                    </a:gsLst>
                    <a:lin ang="5400000" scaled="1"/>
                  </a:gradFill>
                </a:ln>
                <a:noFill/>
                <a:effectLst/>
                <a:uLnTx/>
                <a:uFillTx/>
                <a:latin typeface="Arial Black" panose="020B0A04020102020204" pitchFamily="34" charset="0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7200" b="0" i="0" u="none" strike="noStrike" kern="1200" cap="none" spc="0" normalizeH="0" baseline="0" noProof="0" dirty="0">
              <a:ln>
                <a:gradFill>
                  <a:gsLst>
                    <a:gs pos="0">
                      <a:prstClr val="black"/>
                    </a:gs>
                    <a:gs pos="74000">
                      <a:prstClr val="black">
                        <a:alpha val="0"/>
                      </a:prstClr>
                    </a:gs>
                  </a:gsLst>
                  <a:lin ang="5400000" scaled="1"/>
                </a:gradFill>
              </a:ln>
              <a:noFill/>
              <a:effectLst/>
              <a:uLnTx/>
              <a:uFillTx/>
              <a:latin typeface="Arial Black" panose="020B0A040201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203"/>
          <p:cNvSpPr txBox="1"/>
          <p:nvPr/>
        </p:nvSpPr>
        <p:spPr>
          <a:xfrm>
            <a:off x="1947470" y="3961002"/>
            <a:ext cx="8297059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050" dirty="0"/>
          </a:p>
          <a:p>
            <a:pPr algn="ctr"/>
            <a:endParaRPr lang="zh-CN" altLang="en-US" sz="10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pic>
        <p:nvPicPr>
          <p:cNvPr id="5" name="图形 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381000" y="314325"/>
            <a:ext cx="11430000" cy="6229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矩形 3"/>
          <p:cNvSpPr/>
          <p:nvPr>
            <p:custDataLst>
              <p:tags r:id="rId6"/>
            </p:custDataLst>
          </p:nvPr>
        </p:nvSpPr>
        <p:spPr>
          <a:xfrm>
            <a:off x="783590" y="4477385"/>
            <a:ext cx="5443855" cy="15481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16"/>
          <p:cNvSpPr txBox="1"/>
          <p:nvPr/>
        </p:nvSpPr>
        <p:spPr>
          <a:xfrm>
            <a:off x="4926449" y="734080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defTabSz="609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80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23B4E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9000000" scaled="0"/>
                </a:gradFill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charset="0"/>
                <a:ea typeface="微软雅黑" charset="0"/>
                <a:sym typeface="汉仪细等线简" panose="00020600040101010101" pitchFamily="18" charset="-122"/>
              </a:rPr>
              <a:t>系统架构设计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charset="0"/>
              <a:ea typeface="微软雅黑" charset="0"/>
              <a:sym typeface="汉仪细等线简" panose="00020600040101010101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3281" y="2465030"/>
            <a:ext cx="5695950" cy="1886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JQuery3 		js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库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75000"/>
                </a:srgbClr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Bootstrap3		UI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框架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75000"/>
                </a:srgbClr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font-awesome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图标库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75000"/>
                </a:srgbClr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jquery.md5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		md5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加密库（密码加密）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75000"/>
                </a:srgbClr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5" name="文本框 40"/>
          <p:cNvSpPr txBox="1"/>
          <p:nvPr/>
        </p:nvSpPr>
        <p:spPr>
          <a:xfrm>
            <a:off x="1020932" y="1879399"/>
            <a:ext cx="234878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前端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0"/>
              <a:ea typeface="微软雅黑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83281" y="5149544"/>
            <a:ext cx="5695950" cy="424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通过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ajax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以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json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格式通信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75000"/>
                </a:srgbClr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7" name="文本框 40"/>
          <p:cNvSpPr txBox="1"/>
          <p:nvPr/>
        </p:nvSpPr>
        <p:spPr>
          <a:xfrm>
            <a:off x="1020932" y="4650908"/>
            <a:ext cx="234878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前后端通信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0"/>
              <a:ea typeface="微软雅黑" charset="0"/>
            </a:endParaRPr>
          </a:p>
        </p:txBody>
      </p:sp>
      <p:sp>
        <p:nvSpPr>
          <p:cNvPr id="3" name="矩形 2"/>
          <p:cNvSpPr/>
          <p:nvPr>
            <p:custDataLst>
              <p:tags r:id="rId7"/>
            </p:custDataLst>
          </p:nvPr>
        </p:nvSpPr>
        <p:spPr>
          <a:xfrm>
            <a:off x="6479540" y="1879600"/>
            <a:ext cx="4887595" cy="41465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683375" y="2589530"/>
            <a:ext cx="4479925" cy="3836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SpringBoot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后端框架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75000"/>
                </a:srgbClr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Hibernate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持久层框架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75000"/>
                </a:srgbClr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MySQL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关系型数据库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75000"/>
                </a:srgbClr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后端代码共分为三层：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75000"/>
                </a:srgbClr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cotroller	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控制层处理前端请求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75000"/>
                </a:srgbClr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service	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服务层整合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dao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层方法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75000"/>
                </a:srgbClr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dao	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操作数据库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75000"/>
                </a:srgbClr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A5A5A5">
                  <a:lumMod val="75000"/>
                </a:srgbClr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0" name="文本框 40"/>
          <p:cNvSpPr txBox="1"/>
          <p:nvPr/>
        </p:nvSpPr>
        <p:spPr>
          <a:xfrm>
            <a:off x="6852920" y="2003425"/>
            <a:ext cx="2341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后端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0"/>
              <a:ea typeface="微软雅黑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4" name="文本框 16"/>
          <p:cNvSpPr txBox="1"/>
          <p:nvPr/>
        </p:nvSpPr>
        <p:spPr>
          <a:xfrm>
            <a:off x="4310896" y="3191561"/>
            <a:ext cx="29768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defTabSz="609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80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23B4E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9000000" scaled="0"/>
                </a:gradFill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sym typeface="汉仪细等线简" panose="00020600040101010101" pitchFamily="18" charset="-122"/>
              </a:rPr>
              <a:t>数据库设计</a:t>
            </a:r>
            <a:endParaRPr kumimoji="1" lang="zh-CN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sym typeface="汉仪细等线简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40663" y="2228671"/>
            <a:ext cx="1843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/>
                      </a:gs>
                      <a:gs pos="74000">
                        <a:prstClr val="black">
                          <a:alpha val="0"/>
                        </a:prstClr>
                      </a:gs>
                    </a:gsLst>
                    <a:lin ang="5400000" scaled="1"/>
                  </a:gradFill>
                </a:ln>
                <a:noFill/>
                <a:effectLst/>
                <a:uLnTx/>
                <a:uFillTx/>
                <a:latin typeface="Arial Black" panose="020B0A04020102020204" pitchFamily="34" charset="0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7200" b="0" i="0" u="none" strike="noStrike" kern="1200" cap="none" spc="0" normalizeH="0" baseline="0" noProof="0" dirty="0">
              <a:ln>
                <a:gradFill>
                  <a:gsLst>
                    <a:gs pos="0">
                      <a:prstClr val="black"/>
                    </a:gs>
                    <a:gs pos="74000">
                      <a:prstClr val="black">
                        <a:alpha val="0"/>
                      </a:prstClr>
                    </a:gs>
                  </a:gsLst>
                  <a:lin ang="5400000" scaled="1"/>
                </a:gradFill>
              </a:ln>
              <a:noFill/>
              <a:effectLst/>
              <a:uLnTx/>
              <a:uFillTx/>
              <a:latin typeface="Arial Black" panose="020B0A040201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203"/>
          <p:cNvSpPr txBox="1"/>
          <p:nvPr/>
        </p:nvSpPr>
        <p:spPr>
          <a:xfrm>
            <a:off x="1947470" y="3961002"/>
            <a:ext cx="8297059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0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sp>
        <p:nvSpPr>
          <p:cNvPr id="3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pic>
        <p:nvPicPr>
          <p:cNvPr id="5" name="图形 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419100" y="314325"/>
            <a:ext cx="11430000" cy="6229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16"/>
          <p:cNvSpPr txBox="1"/>
          <p:nvPr/>
        </p:nvSpPr>
        <p:spPr>
          <a:xfrm>
            <a:off x="4926449" y="734080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defTabSz="609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80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23B4E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9000000" scaled="0"/>
                </a:gradFill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charset="0"/>
                <a:ea typeface="微软雅黑" charset="0"/>
                <a:sym typeface="汉仪细等线简" panose="00020600040101010101" pitchFamily="18" charset="-122"/>
              </a:rPr>
              <a:t>数据库设计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charset="0"/>
              <a:ea typeface="微软雅黑" charset="0"/>
              <a:sym typeface="汉仪细等线简" panose="00020600040101010101" pitchFamily="18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260041" y="1480910"/>
            <a:ext cx="9748753" cy="2861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数据库共有：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user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	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用户信息表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file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	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文件信息表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user_file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用户文件信息表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file_share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文件分享信息表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log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		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日志信息表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sp>
        <p:nvSpPr>
          <p:cNvPr id="3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dk1">
                  <a:alpha val="10000"/>
                </a:schemeClr>
              </a:gs>
              <a:gs pos="100000">
                <a:schemeClr val="dk1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charset="0"/>
              <a:ea typeface="微软雅黑" charset="0"/>
            </a:endParaRPr>
          </a:p>
        </p:txBody>
      </p:sp>
      <p:pic>
        <p:nvPicPr>
          <p:cNvPr id="5" name="图形 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76250"/>
            <a:ext cx="12192000" cy="638175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419100" y="342900"/>
            <a:ext cx="11430000" cy="6229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6" name="文本框 16"/>
          <p:cNvSpPr txBox="1"/>
          <p:nvPr/>
        </p:nvSpPr>
        <p:spPr>
          <a:xfrm>
            <a:off x="5115679" y="734080"/>
            <a:ext cx="20840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defTabSz="6096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1" sz="280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rgbClr val="23B4EF"/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9000000" scaled="0"/>
                </a:gradFill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汉仪细等线简" panose="00020600040101010101" pitchFamily="18" charset="-122"/>
              </a:rPr>
              <a:t>数据库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汉仪细等线简" panose="00020600040101010101" pitchFamily="18" charset="-122"/>
              </a:rPr>
              <a:t>ER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汉仪细等线简" panose="00020600040101010101" pitchFamily="18" charset="-122"/>
              </a:rPr>
              <a:t>图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charset="0"/>
              <a:ea typeface="微软雅黑" charset="0"/>
              <a:cs typeface="微软雅黑" charset="0"/>
              <a:sym typeface="汉仪细等线简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2025" y="1256030"/>
            <a:ext cx="7727315" cy="500062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a1a128d-f84f-4b9d-93ac-c961b5bd1d3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ac9adcf6-2c6f-7f9f-93ac-c96101d454ae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1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-0.25"/>
  <p:tag name="KSO_WM_UNIT_TEXT_FILL_FORE_SCHEMECOLOR_INDEX" val="7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-0.25"/>
  <p:tag name="KSO_WM_UNIT_TEXT_FILL_FORE_SCHEMECOLOR_INDEX" val="7"/>
  <p:tag name="KSO_WM_UNIT_TEXT_FILL_TYPE" val="1"/>
</p:tagLst>
</file>

<file path=ppt/tags/tag134.xml><?xml version="1.0" encoding="utf-8"?>
<p:tagLst xmlns:p="http://schemas.openxmlformats.org/presentationml/2006/main">
  <p:tag name="KSO_WM_UNIT_TEXT_FILL_FORE_SCHEMECOLOR_INDEX_BRIGHTNESS" val="-0.25"/>
  <p:tag name="KSO_WM_UNIT_TEXT_FILL_FORE_SCHEMECOLOR_INDEX" val="7"/>
  <p:tag name="KSO_WM_UNIT_TEXT_FILL_TYPE" val="1"/>
</p:tagLst>
</file>

<file path=ppt/tags/tag135.xml><?xml version="1.0" encoding="utf-8"?>
<p:tagLst xmlns:p="http://schemas.openxmlformats.org/presentationml/2006/main">
  <p:tag name="KSO_WM_UNIT_TEXT_FILL_FORE_SCHEMECOLOR_INDEX_BRIGHTNESS" val="-0.25"/>
  <p:tag name="KSO_WM_UNIT_TEXT_FILL_FORE_SCHEMECOLOR_INDEX" val="7"/>
  <p:tag name="KSO_WM_UNIT_TEXT_FILL_TYPE" val="1"/>
</p:tagLst>
</file>

<file path=ppt/tags/tag136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f6dec01b-528b-212c-93ac-c961a83c286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f120e2a2-350d-75db-93ac-c96113b37677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9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FILL_FORE_SCHEMECOLOR_INDEX_BRIGHTNESS" val="0.8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1.xml><?xml version="1.0" encoding="utf-8"?>
<p:tagLst xmlns:p="http://schemas.openxmlformats.org/presentationml/2006/main">
  <p:tag name="KSO_WM_UNIT_FILL_FORE_SCHEMECOLOR_INDEX_BRIGHTNESS" val="0.8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2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691a7a39-e353-c2fb-94ac-c961534236a0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51d1e36b-4746-9114-94ac-c96113b8e5d2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5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6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9d7bb67b-fe1a-73d9-94ac-c9616c33e43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62baf6fa-8f25-a489-94ac-c961dad24600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9d7bb67b-fe1a-73d9-94ac-c9616c33e43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62baf6fa-8f25-a489-94ac-c961dad24600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3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4.xml><?xml version="1.0" encoding="utf-8"?>
<p:tagLst xmlns:p="http://schemas.openxmlformats.org/presentationml/2006/main">
  <p:tag name="KSO_WM_UNIT_TABLE_BEAUTIFY" val="smartTable{4044b9fa-fffc-40a6-9d33-17f569a10438}"/>
  <p:tag name="TABLE_ENDDRAG_ORIGIN_RECT" val="672*229"/>
  <p:tag name="TABLE_ENDDRAG_RECT" val="74*146*672*208"/>
</p:tagLst>
</file>

<file path=ppt/tags/tag155.xml><?xml version="1.0" encoding="utf-8"?>
<p:tagLst xmlns:p="http://schemas.openxmlformats.org/presentationml/2006/main">
  <p:tag name="KSO_WM_UNIT_TABLE_BEAUTIFY" val="smartTable{93b8df94-b04c-44e0-be07-1ec80464b7e0}"/>
  <p:tag name="TABLE_ENDDRAG_ORIGIN_RECT" val="672*208"/>
  <p:tag name="TABLE_ENDDRAG_RECT" val="52*331*672*178"/>
</p:tagLst>
</file>

<file path=ppt/tags/tag156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9d7bb67b-fe1a-73d9-94ac-c9616c33e43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62baf6fa-8f25-a489-94ac-c961dad24600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9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TABLE_BEAUTIFY" val="smartTable{4044b9fa-fffc-40a6-9d33-17f569a10438}"/>
  <p:tag name="TABLE_ENDDRAG_ORIGIN_RECT" val="692*219"/>
  <p:tag name="TABLE_ENDDRAG_RECT" val="42*110*705*220"/>
</p:tagLst>
</file>

<file path=ppt/tags/tag161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9d7bb67b-fe1a-73d9-94ac-c9616c33e43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62baf6fa-8f25-a489-94ac-c961dad24600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4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5.xml><?xml version="1.0" encoding="utf-8"?>
<p:tagLst xmlns:p="http://schemas.openxmlformats.org/presentationml/2006/main">
  <p:tag name="KSO_WM_UNIT_TABLE_BEAUTIFY" val="smartTable{93b8df94-b04c-44e0-be07-1ec80464b7e0}"/>
  <p:tag name="TABLE_ENDDRAG_ORIGIN_RECT" val="705*399"/>
  <p:tag name="TABLE_ENDDRAG_RECT" val="42*101*705*379"/>
</p:tagLst>
</file>

<file path=ppt/tags/tag166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9d7bb67b-fe1a-73d9-94ac-c9616c33e43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62baf6fa-8f25-a489-94ac-c961dad24600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TABLE_BEAUTIFY" val="smartTable{4044b9fa-fffc-40a6-9d33-17f569a10438}"/>
  <p:tag name="TABLE_ENDDRAG_ORIGIN_RECT" val="699*340"/>
  <p:tag name="TABLE_ENDDRAG_RECT" val="52*110*699*320"/>
</p:tagLst>
</file>

<file path=ppt/tags/tag171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00ea905f-4ddd-bb0b-94ac-c9618de847af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a0bc6f77-3167-9ed6-94ac-c96189dee02f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74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5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76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8bc24752-d9c8-e578-94ac-c9616aac746e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89f42490-c486-8f74-94ac-c96121bb393d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79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81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3390b2b8-7ca2-01b8-94ac-c96182c3a456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cfc346b0-3ec0-3d49-94ac-c961bda8ce4c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84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5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86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ffd4fe3c-8d4c-4a72-94ac-c961896e6e53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8ad73d99-8b20-ab8b-94ac-c961312c886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89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91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2c4884fe-2606-4fa4-94ac-c961ff565f4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3dd8d1e0-c2c2-dc61-94ac-c96141d345c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5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96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8b497fcf-64f2-ebb5-94ac-c96158cf5a3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a30cef3c-8d5e-3814-94ac-c961977fbb23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99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201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c43b11fc-d51c-117d-95ac-c9616b89dad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ab3ec02d-0317-8bd5-95ac-c96121a109e2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04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5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206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88e5097-caf4-1893-95ac-c961731f6c17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cf6567e2-213a-5e66-95ac-c96146202bcd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09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211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ded164b3-16ed-761f-95ac-c9617b70603f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164ac37-abeb-b5fa-95ac-c9619888e0c3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14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5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216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17.xml><?xml version="1.0" encoding="utf-8"?>
<p:tagLst xmlns:p="http://schemas.openxmlformats.org/presentationml/2006/main">
  <p:tag name="ISLIDE.GUIDESSETTING" val="{&quot;Id&quot;:null,&quot;Name&quot;:&quot;无&quot;,&quot;HeaderHeight&quot;:1.0204081632653061,&quot;FooterHeight&quot;:1.3,&quot;SideMargin&quot;:1.0,&quot;TopMargin&quot;:1.3,&quot;BottomMargin&quot;:1.3,&quot;IntervalMargin&quot;:1.9000000000000001,&quot;SettingType&quot;:&quot;System&quot;}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fwrjlmw">
      <a:majorFont>
        <a:latin typeface="Calibri"/>
        <a:ea typeface="思源黑体 CN"/>
        <a:cs typeface=""/>
      </a:majorFont>
      <a:minorFont>
        <a:latin typeface="Calibri"/>
        <a:ea typeface="思源黑体 C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DejaVu Sans"/>
        <a:ea typeface="方正书宋_GBK"/>
        <a:cs typeface=""/>
      </a:majorFont>
      <a:minorFont>
        <a:latin typeface="DejaVu Sans"/>
        <a:ea typeface="方正书宋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8_Office 主题​​">
  <a:themeElements>
    <a:clrScheme name="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1971</Words>
  <Application>WPS 演示</Application>
  <PresentationFormat>宽屏</PresentationFormat>
  <Paragraphs>473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24</vt:i4>
      </vt:variant>
    </vt:vector>
  </HeadingPairs>
  <TitlesOfParts>
    <vt:vector size="50" baseType="lpstr">
      <vt:lpstr>Arial</vt:lpstr>
      <vt:lpstr>方正书宋_GBK</vt:lpstr>
      <vt:lpstr>Wingdings</vt:lpstr>
      <vt:lpstr>DejaVu Sans</vt:lpstr>
      <vt:lpstr>Thonburi</vt:lpstr>
      <vt:lpstr>微软雅黑</vt:lpstr>
      <vt:lpstr>汉仪旗黑</vt:lpstr>
      <vt:lpstr>等线</vt:lpstr>
      <vt:lpstr>汉仪中等线KW</vt:lpstr>
      <vt:lpstr>Arial Black</vt:lpstr>
      <vt:lpstr>汉仪锐智W</vt:lpstr>
      <vt:lpstr>苹方-简</vt:lpstr>
      <vt:lpstr>思源黑体 CN Bold</vt:lpstr>
      <vt:lpstr>汉仪细等线简</vt:lpstr>
      <vt:lpstr>微软雅黑</vt:lpstr>
      <vt:lpstr>宋体</vt:lpstr>
      <vt:lpstr>Arial Unicode MS</vt:lpstr>
      <vt:lpstr>Calibri</vt:lpstr>
      <vt:lpstr>Helvetica Neue</vt:lpstr>
      <vt:lpstr>思源黑体 CN</vt:lpstr>
      <vt:lpstr>Apple Color Emoji</vt:lpstr>
      <vt:lpstr>汉仪书宋二KW</vt:lpstr>
      <vt:lpstr>Office 主题</vt:lpstr>
      <vt:lpstr>1_Office 主题​​</vt:lpstr>
      <vt:lpstr>默认设计模板</vt:lpstr>
      <vt:lpstr>8_Office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懿懿UU</dc:creator>
  <cp:lastModifiedBy>james</cp:lastModifiedBy>
  <cp:revision>14</cp:revision>
  <dcterms:created xsi:type="dcterms:W3CDTF">2021-12-30T13:50:38Z</dcterms:created>
  <dcterms:modified xsi:type="dcterms:W3CDTF">2021-12-30T13:50:38Z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