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  <p:sldMasterId id="2147483675" r:id="rId5"/>
  </p:sldMasterIdLst>
  <p:notesMasterIdLst>
    <p:notesMasterId r:id="rId26"/>
  </p:notesMasterIdLst>
  <p:sldIdLst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ED4"/>
    <a:srgbClr val="9EB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69823" autoAdjust="0"/>
  </p:normalViewPr>
  <p:slideViewPr>
    <p:cSldViewPr snapToGrid="0">
      <p:cViewPr varScale="1">
        <p:scale>
          <a:sx n="50" d="100"/>
          <a:sy n="50" d="100"/>
        </p:scale>
        <p:origin x="36" y="612"/>
      </p:cViewPr>
      <p:guideLst>
        <p:guide orient="horz" pos="2115"/>
        <p:guide pos="3975"/>
        <p:guide orient="horz" pos="51"/>
        <p:guide orient="horz" pos="4256"/>
        <p:guide pos="72"/>
        <p:guide pos="7600"/>
        <p:guide orient="horz" pos="119"/>
        <p:guide orient="horz" pos="198"/>
        <p:guide orient="horz" pos="4200"/>
        <p:guide orient="horz" pos="4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196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EFFE3-BE40-4522-B29A-BE7D42A86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97A8-A979-44CB-9607-FA2E04020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6" Type="http://schemas.openxmlformats.org/officeDocument/2006/relationships/theme" Target="../theme/theme4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B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52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5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57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65.xml"/><Relationship Id="rId7" Type="http://schemas.openxmlformats.org/officeDocument/2006/relationships/image" Target="../media/image8.png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67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6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2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7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7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85.xml"/><Relationship Id="rId7" Type="http://schemas.openxmlformats.org/officeDocument/2006/relationships/image" Target="../media/image15.png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90.xml"/><Relationship Id="rId7" Type="http://schemas.openxmlformats.org/officeDocument/2006/relationships/image" Target="../media/image16.png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95.xml"/><Relationship Id="rId7" Type="http://schemas.openxmlformats.org/officeDocument/2006/relationships/image" Target="../media/image15.png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2.png"/><Relationship Id="rId5" Type="http://schemas.openxmlformats.org/officeDocument/2006/relationships/tags" Target="../tags/tag131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2" Type="http://schemas.openxmlformats.org/officeDocument/2006/relationships/slideLayout" Target="../slideLayouts/slideLayout43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3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150.xml"/><Relationship Id="rId6" Type="http://schemas.openxmlformats.org/officeDocument/2006/relationships/image" Target="../media/image3.png"/><Relationship Id="rId5" Type="http://schemas.openxmlformats.org/officeDocument/2006/relationships/tags" Target="../tags/tag14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2250" y="2413337"/>
            <a:ext cx="7505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等线" charset="0"/>
                <a:ea typeface="等线" charset="0"/>
              </a:rPr>
              <a:t>我的云盘</a:t>
            </a:r>
            <a:endParaRPr lang="zh-CN" altLang="en-US" sz="6000" dirty="0">
              <a:latin typeface="等线" charset="0"/>
              <a:ea typeface="等线" charset="0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5426907" y="3842581"/>
            <a:ext cx="1553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系统界面设计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760079" y="73408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注册页，登录页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265" y="1571625"/>
            <a:ext cx="5731510" cy="448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575" y="1584960"/>
            <a:ext cx="4553585" cy="46945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871079" y="75186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退出登录菜单，修改密码页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545" y="1583690"/>
            <a:ext cx="6032500" cy="4838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45" y="1583690"/>
            <a:ext cx="2514600" cy="22098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649079" y="73408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首页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315" y="1256030"/>
            <a:ext cx="7658735" cy="50234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上传文件弹窗，新建文件夹弹窗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1286510"/>
            <a:ext cx="5433060" cy="2437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715" y="3754755"/>
            <a:ext cx="7861935" cy="28194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重命名弹窗，文件详情弹窗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05" y="1286510"/>
            <a:ext cx="5994400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520" y="3648710"/>
            <a:ext cx="5491480" cy="26968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文件（夹）分享弹窗，粘贴弹窗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" y="1286510"/>
            <a:ext cx="6555740" cy="3006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310" y="4405630"/>
            <a:ext cx="4110355" cy="20110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分享管理弹窗弹窗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610" y="1450975"/>
            <a:ext cx="7887335" cy="35941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293479" y="7486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日志弹窗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610" y="1607820"/>
            <a:ext cx="6748780" cy="41179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分享管理弹窗弹窗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610" y="1450975"/>
            <a:ext cx="7887335" cy="35941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70719" y="4101168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03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33973" y="4101168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04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7522" y="1073472"/>
            <a:ext cx="750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B9ED4"/>
                </a:solidFill>
                <a:effectLst/>
                <a:uLnTx/>
                <a:uFillTx/>
                <a:latin typeface="汉仪锐智W" panose="00020600040101010101" pitchFamily="18" charset="-122"/>
                <a:ea typeface="汉仪锐智W" panose="00020600040101010101" pitchFamily="18" charset="-122"/>
                <a:cs typeface="+mn-cs"/>
              </a:rPr>
              <a:t>目录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7B9ED4"/>
              </a:solidFill>
              <a:effectLst/>
              <a:uLnTx/>
              <a:uFillTx/>
              <a:latin typeface="汉仪锐智W" panose="00020600040101010101" pitchFamily="18" charset="-122"/>
              <a:ea typeface="汉仪锐智W" panose="00020600040101010101" pitchFamily="18" charset="-122"/>
              <a:cs typeface="+mn-cs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2775166" y="29057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汉仪细等线简" panose="00020600040101010101" pitchFamily="18" charset="-122"/>
              </a:rPr>
              <a:t>功能模块划分</a:t>
            </a:r>
            <a:endParaRPr lang="zh-CN" altLang="en-US" dirty="0">
              <a:solidFill>
                <a:schemeClr val="tx1"/>
              </a:solidFill>
              <a:sym typeface="汉仪细等线简" panose="00020600040101010101" pitchFamily="18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2775166" y="473216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数据库设计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8" name="文本框 23"/>
          <p:cNvSpPr txBox="1"/>
          <p:nvPr/>
        </p:nvSpPr>
        <p:spPr>
          <a:xfrm>
            <a:off x="6871613" y="29057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系统架构设计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6854468" y="472889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系统界面设计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0719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01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397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02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983103" y="3031579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谢谢观看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功能模块划分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1947470" y="3961002"/>
            <a:ext cx="8297059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endParaRPr lang="zh-CN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926449" y="7340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功能模块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11" y="1895515"/>
            <a:ext cx="2057778" cy="3396516"/>
          </a:xfrm>
          <a:prstGeom prst="rect">
            <a:avLst/>
          </a:prstGeom>
        </p:spPr>
      </p:pic>
      <p:sp>
        <p:nvSpPr>
          <p:cNvPr id="29" name="文本框 40"/>
          <p:cNvSpPr txBox="1"/>
          <p:nvPr/>
        </p:nvSpPr>
        <p:spPr>
          <a:xfrm>
            <a:off x="1046452" y="1895515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用户管理模块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0" name="文本框 2"/>
          <p:cNvSpPr txBox="1"/>
          <p:nvPr>
            <p:custDataLst>
              <p:tags r:id="rId7"/>
            </p:custDataLst>
          </p:nvPr>
        </p:nvSpPr>
        <p:spPr>
          <a:xfrm>
            <a:off x="1023747" y="2610111"/>
            <a:ext cx="3167254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用户注册、登录、注销、修改密码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2"/>
          <p:cNvSpPr txBox="1"/>
          <p:nvPr>
            <p:custDataLst>
              <p:tags r:id="rId8"/>
            </p:custDataLst>
          </p:nvPr>
        </p:nvSpPr>
        <p:spPr>
          <a:xfrm>
            <a:off x="7623108" y="2470945"/>
            <a:ext cx="354514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包含文件上传、添加文件夹、下载、删除、重命名、移动、查看详情。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文本框 40"/>
          <p:cNvSpPr txBox="1"/>
          <p:nvPr/>
        </p:nvSpPr>
        <p:spPr>
          <a:xfrm>
            <a:off x="7622376" y="1895515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文件管理模块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7622376" y="3899990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文件共享模块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4" name="文本框 2"/>
          <p:cNvSpPr txBox="1"/>
          <p:nvPr>
            <p:custDataLst>
              <p:tags r:id="rId9"/>
            </p:custDataLst>
          </p:nvPr>
        </p:nvSpPr>
        <p:spPr>
          <a:xfrm>
            <a:off x="7622376" y="4548741"/>
            <a:ext cx="3616391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共享文件（夹）给其他用户，划分仅查看、编辑、管理员三种权限，可对已有分享进行修改，删除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40"/>
          <p:cNvSpPr txBox="1"/>
          <p:nvPr/>
        </p:nvSpPr>
        <p:spPr>
          <a:xfrm>
            <a:off x="1046316" y="3899990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日志模块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7" name="文本框 2"/>
          <p:cNvSpPr txBox="1"/>
          <p:nvPr>
            <p:custDataLst>
              <p:tags r:id="rId10"/>
            </p:custDataLst>
          </p:nvPr>
        </p:nvSpPr>
        <p:spPr>
          <a:xfrm>
            <a:off x="1046316" y="4548741"/>
            <a:ext cx="361639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记录分享的文件（夹）的操作日志，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包含被分享用户对文件（夹）的添加、删除、重命名操作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系统架构设计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1947470" y="3961002"/>
            <a:ext cx="829705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050" dirty="0"/>
          </a:p>
          <a:p>
            <a:pPr algn="ctr"/>
            <a:endParaRPr lang="zh-CN" alt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783590" y="4477385"/>
            <a:ext cx="5443855" cy="1548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926449" y="7340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系统架构设计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281" y="2465030"/>
            <a:ext cx="5695950" cy="1886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JQuery3 		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Bootstrap3		UI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font-awesome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图标库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jquery.md5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md5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加密库（密码加密）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1020932" y="1879399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前端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81" y="5149544"/>
            <a:ext cx="5695950" cy="42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ajax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格式通信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1020932" y="4650908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前后端通信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6479540" y="1879600"/>
            <a:ext cx="4887595" cy="41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3375" y="2589530"/>
            <a:ext cx="4479925" cy="38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SpringBoot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后端框架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Hibernate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持久层框架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MySQL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关系型数据库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后端代码共分为三层：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cotroller	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控制层处理前端请求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service	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服务层整合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dao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层方法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dao	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操作数据库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文本框 40"/>
          <p:cNvSpPr txBox="1"/>
          <p:nvPr/>
        </p:nvSpPr>
        <p:spPr>
          <a:xfrm>
            <a:off x="6852920" y="2003425"/>
            <a:ext cx="2341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后端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数据库设计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1947470" y="3961002"/>
            <a:ext cx="829705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4191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926449" y="73408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数据库设计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60041" y="1480910"/>
            <a:ext cx="9748753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数据库共有：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用户信息表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file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文件信息表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user_file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用户文件信息表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file_share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文件分享信息表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日志信息表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115679" y="734080"/>
            <a:ext cx="2084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数据库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图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汉仪细等线简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025" y="1256030"/>
            <a:ext cx="7727315" cy="50006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a1a128d-f84f-4b9d-93ac-c961b5bd1d3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c9adcf6-2c6f-7f9f-93ac-c96101d454a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6dec01b-528b-212c-93ac-c961a83c286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120e2a2-350d-75db-93ac-c96113b37677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91a7a39-e353-c2fb-94ac-c961534236a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1d1e36b-4746-9114-94ac-c96113b8e5d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d7bb67b-fe1a-73d9-94ac-c9616c33e4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2baf6fa-8f25-a489-94ac-c961dad246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0ea905f-4ddd-bb0b-94ac-c9618de847a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0bc6f77-3167-9ed6-94ac-c96189dee02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bc24752-d9c8-e578-94ac-c9616aac746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9f42490-c486-8f74-94ac-c96121bb39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390b2b8-7ca2-01b8-94ac-c96182c3a456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fc346b0-3ec0-3d49-94ac-c961bda8ce4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6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fd4fe3c-8d4c-4a72-94ac-c961896e6e5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ad73d99-8b20-ab8b-94ac-c961312c886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2c4884fe-2606-4fa4-94ac-c961ff565f4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dd8d1e0-c2c2-dc61-94ac-c96141d345c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b497fcf-64f2-ebb5-94ac-c96158cf5a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30cef3c-8d5e-3814-94ac-c961977fbb2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43b11fc-d51c-117d-95ac-c9616b89dad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b3ec02d-0317-8bd5-95ac-c96121a109e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8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88e5097-caf4-1893-95ac-c961731f6c17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f6567e2-213a-5e66-95ac-c96146202bc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ed164b3-16ed-761f-95ac-c9617b70603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64ac37-abeb-b5fa-95ac-c9619888e0c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9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6.xml><?xml version="1.0" encoding="utf-8"?>
<p:tagLst xmlns:p="http://schemas.openxmlformats.org/presentationml/2006/main">
  <p:tag name="ISLIDE.GUIDESSETTING" val="{&quot;Id&quot;:null,&quot;Name&quot;:&quot;无&quot;,&quot;HeaderHeight&quot;:1.0204081632653061,&quot;FooterHeight&quot;:1.3,&quot;SideMargin&quot;:1.0,&quot;TopMargin&quot;:1.3,&quot;BottomMargin&quot;:1.3,&quot;IntervalMargin&quot;:1.9000000000000001,&quot;SettingType&quot;:&quot;System&quot;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fwrjlmw">
      <a:majorFont>
        <a:latin typeface="Calibri"/>
        <a:ea typeface="思源黑体 CN"/>
        <a:cs typeface=""/>
      </a:majorFont>
      <a:minorFont>
        <a:latin typeface="Calibri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136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51" baseType="lpstr">
      <vt:lpstr>Arial</vt:lpstr>
      <vt:lpstr>方正书宋_GBK</vt:lpstr>
      <vt:lpstr>Wingdings</vt:lpstr>
      <vt:lpstr>汉仪锐智W</vt:lpstr>
      <vt:lpstr>苹方-简</vt:lpstr>
      <vt:lpstr>Arial Black</vt:lpstr>
      <vt:lpstr>思源黑体 CN Bold</vt:lpstr>
      <vt:lpstr>汉仪细等线简</vt:lpstr>
      <vt:lpstr>微软雅黑</vt:lpstr>
      <vt:lpstr>思源黑体 CN Light</vt:lpstr>
      <vt:lpstr>汉仪旗黑</vt:lpstr>
      <vt:lpstr>Calibri</vt:lpstr>
      <vt:lpstr>Helvetica Neue</vt:lpstr>
      <vt:lpstr>宋体</vt:lpstr>
      <vt:lpstr>Arial Unicode MS</vt:lpstr>
      <vt:lpstr>等线</vt:lpstr>
      <vt:lpstr>汉仪中等线KW</vt:lpstr>
      <vt:lpstr>思源黑体 CN</vt:lpstr>
      <vt:lpstr>冬青黑体简体中文</vt:lpstr>
      <vt:lpstr>微软雅黑</vt:lpstr>
      <vt:lpstr>汉仪书宋二KW</vt:lpstr>
      <vt:lpstr>思源黑体 CN Bold</vt:lpstr>
      <vt:lpstr>思源黑体 CN Light</vt:lpstr>
      <vt:lpstr>汉仪锐智W</vt:lpstr>
      <vt:lpstr>標楷體</vt:lpstr>
      <vt:lpstr>DejaVu Sans</vt:lpstr>
      <vt:lpstr>Thonburi</vt:lpstr>
      <vt:lpstr>Office 主题</vt:lpstr>
      <vt:lpstr>1_Office 主题​​</vt:lpstr>
      <vt:lpstr>默认设计模板</vt:lpstr>
      <vt:lpstr>8_Office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懿懿UU</dc:creator>
  <cp:lastModifiedBy>james</cp:lastModifiedBy>
  <cp:revision>12</cp:revision>
  <dcterms:created xsi:type="dcterms:W3CDTF">2021-12-27T12:08:26Z</dcterms:created>
  <dcterms:modified xsi:type="dcterms:W3CDTF">2021-12-27T12:08:26Z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