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2"/>
  </p:notesMasterIdLst>
  <p:handoutMasterIdLst>
    <p:handoutMasterId r:id="rId33"/>
  </p:handoutMasterIdLst>
  <p:sldIdLst>
    <p:sldId id="893" r:id="rId2"/>
    <p:sldId id="860" r:id="rId3"/>
    <p:sldId id="820" r:id="rId4"/>
    <p:sldId id="929" r:id="rId5"/>
    <p:sldId id="859" r:id="rId6"/>
    <p:sldId id="823" r:id="rId7"/>
    <p:sldId id="825" r:id="rId8"/>
    <p:sldId id="826" r:id="rId9"/>
    <p:sldId id="931" r:id="rId10"/>
    <p:sldId id="894" r:id="rId11"/>
    <p:sldId id="896" r:id="rId12"/>
    <p:sldId id="830" r:id="rId13"/>
    <p:sldId id="899" r:id="rId14"/>
    <p:sldId id="864" r:id="rId15"/>
    <p:sldId id="917" r:id="rId16"/>
    <p:sldId id="901" r:id="rId17"/>
    <p:sldId id="968" r:id="rId18"/>
    <p:sldId id="923" r:id="rId19"/>
    <p:sldId id="926" r:id="rId20"/>
    <p:sldId id="971" r:id="rId21"/>
    <p:sldId id="972" r:id="rId22"/>
    <p:sldId id="975" r:id="rId23"/>
    <p:sldId id="977" r:id="rId24"/>
    <p:sldId id="978" r:id="rId25"/>
    <p:sldId id="995" r:id="rId26"/>
    <p:sldId id="996" r:id="rId27"/>
    <p:sldId id="997" r:id="rId28"/>
    <p:sldId id="998" r:id="rId29"/>
    <p:sldId id="1007" r:id="rId30"/>
    <p:sldId id="1006" r:id="rId31"/>
  </p:sldIdLst>
  <p:sldSz cx="12192000" cy="6858000"/>
  <p:notesSz cx="7099300" cy="10234613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008000"/>
    <a:srgbClr val="8FAAFF"/>
    <a:srgbClr val="7F2727"/>
    <a:srgbClr val="0066FF"/>
    <a:srgbClr val="B8EAC0"/>
    <a:srgbClr val="A3FFCD"/>
    <a:srgbClr val="A50021"/>
    <a:srgbClr val="7DFF00"/>
    <a:srgbClr val="B9F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36" autoAdjust="0"/>
  </p:normalViewPr>
  <p:slideViewPr>
    <p:cSldViewPr>
      <p:cViewPr varScale="1">
        <p:scale>
          <a:sx n="132" d="100"/>
          <a:sy n="132" d="100"/>
        </p:scale>
        <p:origin x="-10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370EF009-23CE-4081-AF56-082D82CEF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905" y="4862233"/>
            <a:ext cx="5677492" cy="460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72CC9163-7EC6-4747-8782-88871FDBE1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9A4D5-BA7F-4965-9F32-D31D11C0DA9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FB0DC0F6-EF13-4C52-ACF2-48065D1392E1}" type="slidenum">
              <a:rPr lang="en-US"/>
              <a:pPr defTabSz="988101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[Note:</a:t>
            </a:r>
            <a:r>
              <a:rPr lang="en-US" baseline="0" dirty="0" smtClean="0"/>
              <a:t> this demo doesn’t show anything in action, just pops up V and Q values.]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1.png"/><Relationship Id="rId10" Type="http://schemas.openxmlformats.org/officeDocument/2006/relationships/image" Target="../media/image35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9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4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11.jpe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-27870" y="1371600"/>
            <a:ext cx="12192000" cy="126367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Chapter 5: Markov </a:t>
            </a:r>
            <a:r>
              <a:rPr lang="en-US" sz="4800" dirty="0" smtClean="0"/>
              <a:t>Decision Processes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267200" y="3733800"/>
            <a:ext cx="3962400" cy="116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/>
              <a:t>Hankui Zhuo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smtClean="0"/>
              <a:t>March 22, 2019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Racing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379200" cy="4729164"/>
          </a:xfrm>
        </p:spPr>
        <p:txBody>
          <a:bodyPr/>
          <a:lstStyle/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A robot car wants to travel far, quickly</a:t>
            </a: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Three states: </a:t>
            </a:r>
            <a:r>
              <a:rPr lang="en-US" sz="2000" dirty="0" smtClean="0">
                <a:solidFill>
                  <a:srgbClr val="00B0F0"/>
                </a:solidFill>
                <a:latin typeface="Calibri"/>
                <a:cs typeface="Calibri"/>
              </a:rPr>
              <a:t>Cool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2000" dirty="0" smtClean="0">
                <a:solidFill>
                  <a:srgbClr val="7F2727"/>
                </a:solidFill>
                <a:latin typeface="Calibri"/>
                <a:cs typeface="Calibri"/>
              </a:rPr>
              <a:t>Warm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, Overheated</a:t>
            </a: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Two actions: </a:t>
            </a:r>
            <a:r>
              <a:rPr lang="en-US" sz="2000" i="1" dirty="0" smtClean="0">
                <a:latin typeface="Calibri"/>
                <a:cs typeface="Calibri"/>
              </a:rPr>
              <a:t>Slow</a:t>
            </a: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2000" i="1" dirty="0" smtClean="0">
                <a:solidFill>
                  <a:srgbClr val="C00000"/>
                </a:solidFill>
                <a:latin typeface="Calibri"/>
                <a:cs typeface="Calibri"/>
              </a:rPr>
              <a:t>Fast</a:t>
            </a:r>
            <a:endParaRPr lang="en-US" sz="2000" i="1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>
              <a:buClrTx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</a:rPr>
              <a:t>Going faster gets double reward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8200" y="2286000"/>
            <a:ext cx="11044696" cy="3962400"/>
            <a:chOff x="838200" y="2286000"/>
            <a:chExt cx="11044696" cy="39624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83518" y="3950732"/>
              <a:ext cx="2433764" cy="1600200"/>
            </a:xfrm>
            <a:prstGeom prst="rect">
              <a:avLst/>
            </a:prstGeom>
            <a:noFill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6913" y="2731532"/>
              <a:ext cx="2660373" cy="1676400"/>
            </a:xfrm>
            <a:prstGeom prst="rect">
              <a:avLst/>
            </a:prstGeom>
            <a:noFill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00704" y="3798332"/>
              <a:ext cx="2582192" cy="18288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057400" y="534144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B0F0"/>
                  </a:solidFill>
                  <a:latin typeface="Calibri"/>
                  <a:cs typeface="Calibri"/>
                </a:rPr>
                <a:t>Cool</a:t>
              </a:r>
              <a:endParaRPr lang="en-US" sz="2000" dirty="0">
                <a:solidFill>
                  <a:srgbClr val="00B0F0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416022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F2727"/>
                  </a:solidFill>
                  <a:latin typeface="Calibri"/>
                  <a:cs typeface="Calibri"/>
                </a:rPr>
                <a:t>Warm</a:t>
              </a:r>
              <a:endParaRPr lang="en-US" sz="2000" dirty="0">
                <a:solidFill>
                  <a:srgbClr val="7F2727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96400" y="545562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Overheated</a:t>
              </a:r>
              <a:endParaRPr lang="en-US" sz="2000" dirty="0">
                <a:latin typeface="Calibri"/>
                <a:cs typeface="Calibri"/>
              </a:endParaRPr>
            </a:p>
          </p:txBody>
        </p:sp>
        <p:cxnSp>
          <p:nvCxnSpPr>
            <p:cNvPr id="13" name="Curved Connector 12"/>
            <p:cNvCxnSpPr>
              <a:stCxn id="14338" idx="3"/>
              <a:endCxn id="8" idx="2"/>
            </p:cNvCxnSpPr>
            <p:nvPr/>
          </p:nvCxnSpPr>
          <p:spPr>
            <a:xfrm flipH="1">
              <a:off x="3200400" y="4750832"/>
              <a:ext cx="1219200" cy="990720"/>
            </a:xfrm>
            <a:prstGeom prst="curvedConnector4">
              <a:avLst>
                <a:gd name="adj1" fmla="val -18750"/>
                <a:gd name="adj2" fmla="val 153572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2"/>
            <p:cNvCxnSpPr>
              <a:stCxn id="14338" idx="3"/>
              <a:endCxn id="9" idx="2"/>
            </p:cNvCxnSpPr>
            <p:nvPr/>
          </p:nvCxnSpPr>
          <p:spPr>
            <a:xfrm flipV="1">
              <a:off x="4419600" y="4560332"/>
              <a:ext cx="2667000" cy="190500"/>
            </a:xfrm>
            <a:prstGeom prst="curvedConnector2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24400" y="47889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  <a:latin typeface="Calibri"/>
                  <a:cs typeface="Calibri"/>
                </a:rPr>
                <a:t>Fast</a:t>
              </a:r>
              <a:endParaRPr lang="en-US" i="1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9" name="Curved Connector 12"/>
            <p:cNvCxnSpPr>
              <a:stCxn id="6" idx="0"/>
            </p:cNvCxnSpPr>
            <p:nvPr/>
          </p:nvCxnSpPr>
          <p:spPr>
            <a:xfrm rot="16200000" flipH="1">
              <a:off x="8096250" y="1912382"/>
              <a:ext cx="1447800" cy="3086100"/>
            </a:xfrm>
            <a:prstGeom prst="curvedConnector4">
              <a:avLst>
                <a:gd name="adj1" fmla="val -15789"/>
                <a:gd name="adj2" fmla="val 105099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144000" y="27315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  <a:latin typeface="Calibri"/>
                  <a:cs typeface="Calibri"/>
                </a:rPr>
                <a:t>Fast</a:t>
              </a:r>
              <a:endParaRPr lang="en-US" i="1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23" name="Curved Connector 12"/>
            <p:cNvCxnSpPr>
              <a:stCxn id="14338" idx="1"/>
            </p:cNvCxnSpPr>
            <p:nvPr/>
          </p:nvCxnSpPr>
          <p:spPr>
            <a:xfrm rot="10800000" flipH="1" flipV="1">
              <a:off x="1981200" y="4750832"/>
              <a:ext cx="152400" cy="190500"/>
            </a:xfrm>
            <a:prstGeom prst="curvedConnector4">
              <a:avLst>
                <a:gd name="adj1" fmla="val -635217"/>
                <a:gd name="adj2" fmla="val 482610"/>
              </a:avLst>
            </a:prstGeom>
            <a:ln w="762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2"/>
            <p:cNvCxnSpPr>
              <a:stCxn id="6" idx="1"/>
              <a:endCxn id="14338" idx="0"/>
            </p:cNvCxnSpPr>
            <p:nvPr/>
          </p:nvCxnSpPr>
          <p:spPr>
            <a:xfrm rot="10800000" flipV="1">
              <a:off x="3200400" y="3569732"/>
              <a:ext cx="2743200" cy="381000"/>
            </a:xfrm>
            <a:prstGeom prst="curvedConnector2">
              <a:avLst/>
            </a:prstGeom>
            <a:ln w="762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0600" y="43317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6"/>
                  </a:solidFill>
                  <a:latin typeface="Calibri"/>
                  <a:cs typeface="Calibri"/>
                </a:rPr>
                <a:t>Slow</a:t>
              </a:r>
              <a:endParaRPr lang="en-US" i="1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95800" y="31125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6"/>
                  </a:solidFill>
                  <a:latin typeface="Calibri"/>
                  <a:cs typeface="Calibri"/>
                </a:rPr>
                <a:t>Slow</a:t>
              </a:r>
              <a:endParaRPr lang="en-US" i="1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cxnSp>
          <p:nvCxnSpPr>
            <p:cNvPr id="60" name="Curved Connector 12"/>
            <p:cNvCxnSpPr/>
            <p:nvPr/>
          </p:nvCxnSpPr>
          <p:spPr>
            <a:xfrm rot="-5400000" flipH="1" flipV="1">
              <a:off x="5962650" y="3398282"/>
              <a:ext cx="152400" cy="190500"/>
            </a:xfrm>
            <a:prstGeom prst="curvedConnector4">
              <a:avLst>
                <a:gd name="adj1" fmla="val -635217"/>
                <a:gd name="adj2" fmla="val 482610"/>
              </a:avLst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72000" y="36459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006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24400" y="5334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67400" y="47889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0.5 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8200" y="56271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bri"/>
                  <a:cs typeface="Calibri"/>
                </a:rPr>
                <a:t>1.0 </a:t>
              </a:r>
              <a:endParaRPr lang="en-US" dirty="0">
                <a:solidFill>
                  <a:schemeClr val="accent6"/>
                </a:solidFill>
                <a:latin typeface="Calibri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210800" y="25791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alibri"/>
                  <a:cs typeface="Calibri"/>
                </a:rPr>
                <a:t>1.0 </a:t>
              </a:r>
              <a:endParaRPr lang="en-US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05000" y="5486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81400" y="32882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436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8200" y="58790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+2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77000" y="478841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+2 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0" y="3124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Calibri"/>
                  <a:cs typeface="Calibri"/>
                </a:rPr>
                <a:t>-10</a:t>
              </a:r>
              <a:endParaRPr lang="en-US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Racing Search Tree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3362" y="1295400"/>
            <a:ext cx="928190" cy="61028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4642" y="3124200"/>
            <a:ext cx="1014614" cy="639346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4561" y="4941332"/>
            <a:ext cx="984797" cy="697468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1770678" y="220980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90478" y="220980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9" idx="1"/>
          </p:cNvCxnSpPr>
          <p:nvPr/>
        </p:nvCxnSpPr>
        <p:spPr>
          <a:xfrm>
            <a:off x="5207457" y="1905685"/>
            <a:ext cx="2627658" cy="3487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7"/>
          </p:cNvCxnSpPr>
          <p:nvPr/>
        </p:nvCxnSpPr>
        <p:spPr>
          <a:xfrm flipH="1">
            <a:off x="2030841" y="1905685"/>
            <a:ext cx="3176616" cy="3487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004" y="3124200"/>
            <a:ext cx="928190" cy="610285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9" idx="4"/>
            <a:endCxn id="16" idx="0"/>
          </p:cNvCxnSpPr>
          <p:nvPr/>
        </p:nvCxnSpPr>
        <p:spPr>
          <a:xfrm flipH="1">
            <a:off x="6030099" y="2514600"/>
            <a:ext cx="1912779" cy="60960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4"/>
            <a:endCxn id="6" idx="0"/>
          </p:cNvCxnSpPr>
          <p:nvPr/>
        </p:nvCxnSpPr>
        <p:spPr>
          <a:xfrm>
            <a:off x="7942878" y="2514600"/>
            <a:ext cx="2219072" cy="60960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204" y="3123515"/>
            <a:ext cx="928190" cy="610285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>
            <a:stCxn id="8" idx="4"/>
            <a:endCxn id="25" idx="0"/>
          </p:cNvCxnSpPr>
          <p:nvPr/>
        </p:nvCxnSpPr>
        <p:spPr>
          <a:xfrm flipH="1">
            <a:off x="1915299" y="2514600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2842" y="5029200"/>
            <a:ext cx="1014614" cy="639346"/>
          </a:xfrm>
          <a:prstGeom prst="rect">
            <a:avLst/>
          </a:prstGeom>
          <a:noFill/>
        </p:spPr>
      </p:pic>
      <p:sp>
        <p:nvSpPr>
          <p:cNvPr id="30" name="Oval 29"/>
          <p:cNvSpPr/>
          <p:nvPr/>
        </p:nvSpPr>
        <p:spPr>
          <a:xfrm>
            <a:off x="76452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8004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5" idx="2"/>
            <a:endCxn id="31" idx="1"/>
          </p:cNvCxnSpPr>
          <p:nvPr/>
        </p:nvCxnSpPr>
        <p:spPr>
          <a:xfrm>
            <a:off x="1915299" y="3733800"/>
            <a:ext cx="909378" cy="42495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2"/>
            <a:endCxn id="30" idx="7"/>
          </p:cNvCxnSpPr>
          <p:nvPr/>
        </p:nvCxnSpPr>
        <p:spPr>
          <a:xfrm flipH="1">
            <a:off x="1024683" y="3733800"/>
            <a:ext cx="890616" cy="4249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804" y="5029200"/>
            <a:ext cx="928190" cy="610285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stCxn id="31" idx="4"/>
            <a:endCxn id="34" idx="0"/>
          </p:cNvCxnSpPr>
          <p:nvPr/>
        </p:nvCxnSpPr>
        <p:spPr>
          <a:xfrm flipH="1">
            <a:off x="2524899" y="4418915"/>
            <a:ext cx="407541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29" idx="0"/>
          </p:cNvCxnSpPr>
          <p:nvPr/>
        </p:nvCxnSpPr>
        <p:spPr>
          <a:xfrm>
            <a:off x="2932440" y="4418915"/>
            <a:ext cx="447710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604" y="5027830"/>
            <a:ext cx="928190" cy="610285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>
            <a:stCxn id="30" idx="4"/>
            <a:endCxn id="37" idx="0"/>
          </p:cNvCxnSpPr>
          <p:nvPr/>
        </p:nvCxnSpPr>
        <p:spPr>
          <a:xfrm>
            <a:off x="916920" y="4418915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863762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3" idx="7"/>
          </p:cNvCxnSpPr>
          <p:nvPr/>
        </p:nvCxnSpPr>
        <p:spPr>
          <a:xfrm flipH="1">
            <a:off x="5123925" y="3733800"/>
            <a:ext cx="890616" cy="42495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9846" y="5027830"/>
            <a:ext cx="928190" cy="610285"/>
          </a:xfrm>
          <a:prstGeom prst="rect">
            <a:avLst/>
          </a:prstGeom>
          <a:noFill/>
        </p:spPr>
      </p:pic>
      <p:cxnSp>
        <p:nvCxnSpPr>
          <p:cNvPr id="61" name="Straight Arrow Connector 60"/>
          <p:cNvCxnSpPr>
            <a:stCxn id="53" idx="4"/>
            <a:endCxn id="60" idx="0"/>
          </p:cNvCxnSpPr>
          <p:nvPr/>
        </p:nvCxnSpPr>
        <p:spPr>
          <a:xfrm>
            <a:off x="5016162" y="4418915"/>
            <a:ext cx="7779" cy="608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7642" y="5029200"/>
            <a:ext cx="1014614" cy="639346"/>
          </a:xfrm>
          <a:prstGeom prst="rect">
            <a:avLst/>
          </a:prstGeom>
          <a:noFill/>
        </p:spPr>
      </p:pic>
      <p:sp>
        <p:nvSpPr>
          <p:cNvPr id="65" name="Oval 64"/>
          <p:cNvSpPr/>
          <p:nvPr/>
        </p:nvSpPr>
        <p:spPr>
          <a:xfrm>
            <a:off x="6894840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16" idx="2"/>
            <a:endCxn id="65" idx="1"/>
          </p:cNvCxnSpPr>
          <p:nvPr/>
        </p:nvCxnSpPr>
        <p:spPr>
          <a:xfrm>
            <a:off x="6030099" y="3734485"/>
            <a:ext cx="909378" cy="42426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604" y="5029200"/>
            <a:ext cx="928190" cy="610285"/>
          </a:xfrm>
          <a:prstGeom prst="rect">
            <a:avLst/>
          </a:prstGeom>
          <a:noFill/>
        </p:spPr>
      </p:pic>
      <p:cxnSp>
        <p:nvCxnSpPr>
          <p:cNvPr id="68" name="Straight Arrow Connector 67"/>
          <p:cNvCxnSpPr>
            <a:stCxn id="65" idx="4"/>
            <a:endCxn id="67" idx="0"/>
          </p:cNvCxnSpPr>
          <p:nvPr/>
        </p:nvCxnSpPr>
        <p:spPr>
          <a:xfrm flipH="1">
            <a:off x="6639699" y="4418915"/>
            <a:ext cx="407541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4"/>
            <a:endCxn id="64" idx="0"/>
          </p:cNvCxnSpPr>
          <p:nvPr/>
        </p:nvCxnSpPr>
        <p:spPr>
          <a:xfrm>
            <a:off x="7047240" y="4418915"/>
            <a:ext cx="447710" cy="61028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5042" y="5028515"/>
            <a:ext cx="1014614" cy="639346"/>
          </a:xfrm>
          <a:prstGeom prst="rect">
            <a:avLst/>
          </a:prstGeom>
          <a:noFill/>
        </p:spPr>
      </p:pic>
      <p:sp>
        <p:nvSpPr>
          <p:cNvPr id="72" name="Oval 71"/>
          <p:cNvSpPr/>
          <p:nvPr/>
        </p:nvSpPr>
        <p:spPr>
          <a:xfrm>
            <a:off x="8952240" y="4113430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" idx="2"/>
            <a:endCxn id="72" idx="7"/>
          </p:cNvCxnSpPr>
          <p:nvPr/>
        </p:nvCxnSpPr>
        <p:spPr>
          <a:xfrm flipH="1">
            <a:off x="9212403" y="3763546"/>
            <a:ext cx="949547" cy="39452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004" y="5028515"/>
            <a:ext cx="928190" cy="610285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>
            <a:stCxn id="72" idx="4"/>
            <a:endCxn id="74" idx="0"/>
          </p:cNvCxnSpPr>
          <p:nvPr/>
        </p:nvCxnSpPr>
        <p:spPr>
          <a:xfrm flipH="1">
            <a:off x="8697099" y="4418230"/>
            <a:ext cx="407541" cy="61028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4"/>
            <a:endCxn id="71" idx="0"/>
          </p:cNvCxnSpPr>
          <p:nvPr/>
        </p:nvCxnSpPr>
        <p:spPr>
          <a:xfrm>
            <a:off x="9104640" y="4418230"/>
            <a:ext cx="447710" cy="61028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119941" y="4114115"/>
            <a:ext cx="304800" cy="304800"/>
          </a:xfrm>
          <a:prstGeom prst="ellipse">
            <a:avLst/>
          </a:prstGeom>
          <a:solidFill>
            <a:srgbClr val="B8EAC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" idx="2"/>
            <a:endCxn id="79" idx="1"/>
          </p:cNvCxnSpPr>
          <p:nvPr/>
        </p:nvCxnSpPr>
        <p:spPr>
          <a:xfrm>
            <a:off x="10161950" y="3763546"/>
            <a:ext cx="1002628" cy="39520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4"/>
          </p:cNvCxnSpPr>
          <p:nvPr/>
        </p:nvCxnSpPr>
        <p:spPr>
          <a:xfrm>
            <a:off x="11272341" y="4418915"/>
            <a:ext cx="7779" cy="60891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0" grpId="0" animBg="1"/>
      <p:bldP spid="31" grpId="0" animBg="1"/>
      <p:bldP spid="53" grpId="0" animBg="1"/>
      <p:bldP spid="65" grpId="0" animBg="1"/>
      <p:bldP spid="72" grpId="0" animBg="1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MDP Search Trees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5237"/>
            <a:ext cx="112014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Each MDP state projects an </a:t>
            </a:r>
            <a:r>
              <a:rPr lang="en-US" sz="2400" dirty="0" err="1" smtClean="0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-like search tree</a:t>
            </a:r>
          </a:p>
        </p:txBody>
      </p:sp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5486400" y="2133600"/>
            <a:ext cx="457200" cy="365125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5334000" y="5121275"/>
            <a:ext cx="457200" cy="365125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3886200" y="2514600"/>
            <a:ext cx="3733800" cy="10668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4876800" y="3581400"/>
            <a:ext cx="381000" cy="38100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3505200" y="3962400"/>
            <a:ext cx="3124200" cy="114300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5410200" y="2833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5943600" y="2133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5791200" y="5105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5257800" y="3581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3733800" y="5486400"/>
            <a:ext cx="3733800" cy="53340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5486400" y="4167188"/>
            <a:ext cx="2133600" cy="404812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4" name="Text Box 27"/>
          <p:cNvSpPr txBox="1">
            <a:spLocks noChangeArrowheads="1"/>
          </p:cNvSpPr>
          <p:nvPr/>
        </p:nvSpPr>
        <p:spPr bwMode="auto">
          <a:xfrm>
            <a:off x="7772400" y="3962400"/>
            <a:ext cx="2819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s,a,s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 called a </a:t>
            </a:r>
            <a:r>
              <a:rPr lang="en-US" altLang="ja-JP" i="1" dirty="0">
                <a:solidFill>
                  <a:srgbClr val="C00000"/>
                </a:solidFill>
                <a:latin typeface="Calibri"/>
                <a:cs typeface="Calibri"/>
              </a:rPr>
              <a:t>transition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T(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s,a,s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 = P(s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|</a:t>
            </a:r>
            <a:r>
              <a:rPr lang="en-US" altLang="ja-JP" dirty="0" err="1">
                <a:solidFill>
                  <a:srgbClr val="C00000"/>
                </a:solidFill>
                <a:latin typeface="Calibri"/>
                <a:cs typeface="Calibri"/>
              </a:rPr>
              <a:t>s,a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R(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s,a,s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4495800" y="4419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6332538" y="2301875"/>
            <a:ext cx="2201862" cy="60325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8610600" y="2100262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3048000" y="3733800"/>
            <a:ext cx="1676400" cy="7620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752600" y="34290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743429"/>
            <a:ext cx="3017838" cy="2259698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4600" y="4345616"/>
            <a:ext cx="1844538" cy="1595768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0" y="1448716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252200" cy="4729164"/>
          </a:xfrm>
        </p:spPr>
        <p:txBody>
          <a:bodyPr/>
          <a:lstStyle/>
          <a:p>
            <a:r>
              <a:rPr lang="en-US" sz="2800" dirty="0" smtClean="0"/>
              <a:t>It’s reasonable to maximize the sum of rewards</a:t>
            </a:r>
          </a:p>
          <a:p>
            <a:r>
              <a:rPr lang="en-US" sz="2800" dirty="0" smtClean="0"/>
              <a:t>It’s also reasonable to prefer rewards now to rewards later</a:t>
            </a:r>
          </a:p>
          <a:p>
            <a:r>
              <a:rPr lang="en-US" sz="2800" dirty="0" smtClean="0"/>
              <a:t>One solution: values of rewards decay exponentially</a:t>
            </a:r>
            <a:endParaRPr lang="en-US" sz="2800" dirty="0"/>
          </a:p>
        </p:txBody>
      </p:sp>
      <p:pic>
        <p:nvPicPr>
          <p:cNvPr id="71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5" cstate="print"/>
          <a:srcRect l="73764" t="76543" r="1569"/>
          <a:stretch>
            <a:fillRect/>
          </a:stretch>
        </p:blipFill>
        <p:spPr bwMode="auto">
          <a:xfrm>
            <a:off x="8003286" y="3276600"/>
            <a:ext cx="2283714" cy="1447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822143"/>
            <a:ext cx="2283714" cy="1975713"/>
          </a:xfrm>
          <a:prstGeom prst="rect">
            <a:avLst/>
          </a:prstGeom>
          <a:noFill/>
        </p:spPr>
      </p:pic>
      <p:pic>
        <p:nvPicPr>
          <p:cNvPr id="8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5" cstate="print"/>
          <a:srcRect l="73764" t="38272" r="1569" b="35802"/>
          <a:stretch>
            <a:fillRect/>
          </a:stretch>
        </p:blipFill>
        <p:spPr bwMode="auto">
          <a:xfrm>
            <a:off x="4802886" y="3048000"/>
            <a:ext cx="2283714" cy="16002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447800" y="541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Worth Now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5410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Worth Next Step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5410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Worth In Two Steps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62200" y="4752676"/>
            <a:ext cx="211138" cy="351897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791200" y="4853716"/>
            <a:ext cx="280688" cy="32700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915165" y="4648200"/>
            <a:ext cx="514651" cy="5609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Discounting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4648200" cy="4525963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How to discount?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Each time we descend a level, we multiply in the discount once</a:t>
            </a: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Why discount?</a:t>
            </a:r>
            <a:endParaRPr lang="en-US" sz="2400" dirty="0" smtClean="0">
              <a:ea typeface="ＭＳ Ｐゴシック" pitchFamily="34" charset="-128"/>
              <a:sym typeface="Symbol" pitchFamily="18" charset="2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Sooner rewards probably do have higher utility than later rewards</a:t>
            </a:r>
          </a:p>
          <a:p>
            <a:pPr lvl="1"/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  <a:p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Example: discount of 0.5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U([1,2,3]) = 1*1 + 0.5*2 + 0.25*3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U([1,2,3]) &lt; U([3,2,1])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8304213" y="1371600"/>
            <a:ext cx="2135187" cy="4875213"/>
            <a:chOff x="4085" y="960"/>
            <a:chExt cx="1345" cy="3071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02"/>
              <a:chOff x="2400" y="1401"/>
              <a:chExt cx="1392" cy="1296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01"/>
              <a:chOff x="2400" y="1401"/>
              <a:chExt cx="1392" cy="1296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02"/>
              <a:chOff x="2400" y="1401"/>
              <a:chExt cx="1392" cy="1296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7772400" y="3505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7772400" y="1981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7772400" y="50292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162800" y="2312690"/>
            <a:ext cx="211138" cy="351897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137699" y="3856766"/>
            <a:ext cx="280688" cy="32700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056372" y="5225060"/>
            <a:ext cx="514651" cy="560927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9" cstate="print"/>
          <a:srcRect l="73764" t="76543" r="1569"/>
          <a:stretch>
            <a:fillRect/>
          </a:stretch>
        </p:blipFill>
        <p:spPr bwMode="auto">
          <a:xfrm>
            <a:off x="5486400" y="5181600"/>
            <a:ext cx="1562540" cy="99060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676400"/>
            <a:ext cx="1761584" cy="1524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9" cstate="print"/>
          <a:srcRect l="73764" t="38272" r="1569" b="35802"/>
          <a:stretch>
            <a:fillRect/>
          </a:stretch>
        </p:blipFill>
        <p:spPr bwMode="auto">
          <a:xfrm>
            <a:off x="5562600" y="3429000"/>
            <a:ext cx="1566128" cy="1097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Quantities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from state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optimal action from state </a:t>
            </a: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Calibri"/>
                <a:cs typeface="Calibri"/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  <a:latin typeface="Calibri"/>
                <a:cs typeface="Calibri"/>
              </a:rPr>
              <a:t>(s,a,s’) is a </a:t>
            </a:r>
            <a:br>
              <a:rPr lang="en-US" sz="200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2000" i="1">
                <a:solidFill>
                  <a:srgbClr val="C00000"/>
                </a:solidFill>
                <a:latin typeface="Calibri"/>
                <a:cs typeface="Calibri"/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sz="2000" i="1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867400" y="6488112"/>
            <a:ext cx="632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[Demo – </a:t>
            </a:r>
            <a:r>
              <a:rPr lang="en-US" dirty="0" err="1" smtClean="0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 values (L8D4)]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Fundamental operation: compute the (</a:t>
            </a:r>
            <a:r>
              <a:rPr lang="en-US" sz="2800" dirty="0" err="1" smtClean="0"/>
              <a:t>expectimax</a:t>
            </a:r>
            <a:r>
              <a:rPr lang="en-US" sz="2800" dirty="0" smtClean="0"/>
              <a:t>) value of a state</a:t>
            </a:r>
          </a:p>
          <a:p>
            <a:pPr lvl="1"/>
            <a:r>
              <a:rPr lang="en-US" sz="2400" dirty="0" smtClean="0"/>
              <a:t>Expected utility under optimal </a:t>
            </a:r>
            <a:r>
              <a:rPr lang="en-US" sz="2400" dirty="0" smtClean="0"/>
              <a:t>action</a:t>
            </a:r>
            <a:r>
              <a:rPr lang="en-US" altLang="zh-CN" sz="2400" dirty="0" smtClean="0"/>
              <a:t>s</a:t>
            </a:r>
            <a:endParaRPr lang="en-US" sz="2400" dirty="0" smtClean="0"/>
          </a:p>
          <a:p>
            <a:pPr lvl="1"/>
            <a:r>
              <a:rPr lang="en-US" sz="2400" dirty="0" smtClean="0"/>
              <a:t>Average sum of (discounted) rewards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Recursive definition of value:</a:t>
            </a:r>
            <a:endParaRPr lang="en-US" sz="2800" dirty="0"/>
          </a:p>
        </p:txBody>
      </p:sp>
      <p:pic>
        <p:nvPicPr>
          <p:cNvPr id="52" name="Picture 5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0835" y="4343400"/>
            <a:ext cx="3078105" cy="405370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371443" y="5727700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7" name="Picture 4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8073" y="4986337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229600" y="2133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/>
                <a:t>s,a,s</a:t>
              </a:r>
              <a:r>
                <a:rPr lang="ja-JP" altLang="en-US" sz="2400"/>
                <a:t>’</a:t>
              </a:r>
              <a:endParaRPr lang="en-US" sz="2400" dirty="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/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</a:rPr>
                <a:t>’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8686800" y="5181600"/>
            <a:ext cx="32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Calibri"/>
                <a:cs typeface="Calibri"/>
              </a:rPr>
              <a:t>These are the </a:t>
            </a:r>
            <a:r>
              <a:rPr lang="en-US" altLang="ja-JP" dirty="0">
                <a:solidFill>
                  <a:srgbClr val="FF0000"/>
                </a:solidFill>
                <a:latin typeface="Calibri"/>
                <a:cs typeface="Calibri"/>
              </a:rPr>
              <a:t>Bellman equations</a:t>
            </a:r>
            <a:r>
              <a:rPr lang="en-US" altLang="ja-JP" dirty="0">
                <a:latin typeface="Calibri"/>
                <a:cs typeface="Calibri"/>
              </a:rPr>
              <a:t>, and they characterize optimal values in a way we’ll use over and over</a:t>
            </a:r>
            <a:endParaRPr lang="en-US" altLang="zh-CN" sz="105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800" dirty="0" smtClean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Value iteration is just a fixed point solution method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1600" y="43434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 smtClean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3" y="2286000"/>
            <a:ext cx="6950388" cy="69080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4548910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Start with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V</a:t>
            </a:r>
            <a:r>
              <a:rPr lang="en-US" sz="24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(s) = 0</a:t>
            </a:r>
            <a:r>
              <a:rPr lang="en-US" sz="2400" dirty="0" smtClean="0">
                <a:ea typeface="ＭＳ Ｐゴシック" pitchFamily="34" charset="-128"/>
              </a:rPr>
              <a:t>: </a:t>
            </a: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no </a:t>
            </a:r>
            <a:r>
              <a:rPr lang="en-US" sz="2000" dirty="0" smtClean="0">
                <a:ea typeface="ＭＳ Ｐゴシック" pitchFamily="34" charset="-128"/>
              </a:rPr>
              <a:t>time steps left means an expected reward sum of zero</a:t>
            </a:r>
          </a:p>
          <a:p>
            <a:pPr lvl="2">
              <a:lnSpc>
                <a:spcPct val="80000"/>
              </a:lnSpc>
            </a:pPr>
            <a:endParaRPr lang="en-US" sz="16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Given vector of </a:t>
            </a:r>
            <a:r>
              <a:rPr lang="en-US" sz="2400" dirty="0" err="1" smtClean="0">
                <a:ea typeface="ＭＳ Ｐゴシック" pitchFamily="34" charset="-128"/>
              </a:rPr>
              <a:t>V</a:t>
            </a:r>
            <a:r>
              <a:rPr lang="en-US" sz="2400" baseline="-25000" dirty="0" err="1" smtClean="0">
                <a:ea typeface="ＭＳ Ｐゴシック" pitchFamily="34" charset="-128"/>
              </a:rPr>
              <a:t>k</a:t>
            </a:r>
            <a:r>
              <a:rPr lang="en-US" sz="2400" dirty="0" smtClean="0">
                <a:ea typeface="ＭＳ Ｐゴシック" pitchFamily="34" charset="-128"/>
              </a:rPr>
              <a:t>(s) values, do one ply of </a:t>
            </a:r>
            <a:r>
              <a:rPr lang="en-US" sz="2400" dirty="0" err="1" smtClean="0">
                <a:ea typeface="ＭＳ Ｐゴシック" pitchFamily="34" charset="-128"/>
              </a:rPr>
              <a:t>expectimax</a:t>
            </a:r>
            <a:r>
              <a:rPr lang="en-US" sz="2400" dirty="0" smtClean="0">
                <a:ea typeface="ＭＳ Ｐゴシック" pitchFamily="34" charset="-128"/>
              </a:rPr>
              <a:t> from each state: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Repeat until convergence</a:t>
            </a:r>
          </a:p>
          <a:p>
            <a:pPr marL="457176" lvl="1" indent="0">
              <a:lnSpc>
                <a:spcPct val="80000"/>
              </a:lnSpc>
              <a:buNone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Complexity of each iteration: O(S</a:t>
            </a:r>
            <a:r>
              <a:rPr lang="en-US" sz="2400" baseline="30000" dirty="0" smtClean="0">
                <a:solidFill>
                  <a:srgbClr val="FF0000"/>
                </a:solidFill>
                <a:ea typeface="ＭＳ Ｐゴシック" pitchFamily="34" charset="-128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A)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Theorem: will converge to unique optimal </a:t>
            </a:r>
            <a:r>
              <a:rPr lang="en-US" sz="2400" dirty="0" smtClean="0">
                <a:ea typeface="ＭＳ Ｐゴシック" pitchFamily="34" charset="-128"/>
              </a:rPr>
              <a:t>values </a:t>
            </a:r>
            <a:r>
              <a:rPr lang="zh-CN" altLang="en-US" sz="2400" dirty="0" smtClean="0">
                <a:ea typeface="ＭＳ Ｐゴシック" pitchFamily="34" charset="-128"/>
              </a:rPr>
              <a:t>（</a:t>
            </a:r>
            <a:r>
              <a:rPr lang="en-US" altLang="zh-CN" sz="2400" u="sng" dirty="0" smtClean="0">
                <a:solidFill>
                  <a:srgbClr val="FF0000"/>
                </a:solidFill>
                <a:ea typeface="ＭＳ Ｐゴシック" pitchFamily="34" charset="-128"/>
              </a:rPr>
              <a:t>Homework</a:t>
            </a:r>
            <a:r>
              <a:rPr lang="zh-CN" altLang="en-US" sz="2400" u="sng" dirty="0" smtClean="0">
                <a:solidFill>
                  <a:srgbClr val="FF0000"/>
                </a:solidFill>
                <a:ea typeface="ＭＳ Ｐゴシック" pitchFamily="34" charset="-128"/>
              </a:rPr>
              <a:t>：</a:t>
            </a:r>
            <a:r>
              <a:rPr lang="en-US" altLang="zh-CN" sz="2400" u="sng" dirty="0" smtClean="0">
                <a:solidFill>
                  <a:srgbClr val="FF0000"/>
                </a:solidFill>
                <a:ea typeface="ＭＳ Ｐゴシック" pitchFamily="34" charset="-128"/>
              </a:rPr>
              <a:t> Proof</a:t>
            </a:r>
            <a:r>
              <a:rPr lang="zh-CN" altLang="en-US" sz="2400" dirty="0" smtClean="0">
                <a:ea typeface="ＭＳ Ｐゴシック" pitchFamily="34" charset="-128"/>
              </a:rPr>
              <a:t>）</a:t>
            </a: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Basic idea: approximations get refined towards optimal values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143000" y="29718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9220200" y="2286000"/>
            <a:ext cx="2286000" cy="2122488"/>
            <a:chOff x="2400" y="1401"/>
            <a:chExt cx="1440" cy="1337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216" y="140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lang="en-US" baseline="-25000" dirty="0" smtClean="0">
                  <a:solidFill>
                    <a:srgbClr val="0000FF"/>
                  </a:solidFill>
                  <a:latin typeface="Calibri"/>
                  <a:cs typeface="Calibri"/>
                </a:rPr>
                <a:t>k+1</a:t>
              </a: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(s)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789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err="1" smtClean="0">
                  <a:solidFill>
                    <a:srgbClr val="0000FF"/>
                  </a:solidFill>
                  <a:latin typeface="Calibri"/>
                  <a:cs typeface="Calibri"/>
                </a:rPr>
                <a:t>V</a:t>
              </a:r>
              <a:r>
                <a:rPr lang="en-US" baseline="-25000" dirty="0" err="1" smtClean="0">
                  <a:solidFill>
                    <a:srgbClr val="0000FF"/>
                  </a:solidFill>
                  <a:latin typeface="Calibri"/>
                  <a:cs typeface="Calibri"/>
                </a:rPr>
                <a:t>k</a:t>
              </a:r>
              <a:r>
                <a:rPr lang="en-US" dirty="0" smtClean="0">
                  <a:solidFill>
                    <a:srgbClr val="0000FF"/>
                  </a:solidFill>
                  <a:latin typeface="Calibri"/>
                  <a:cs typeface="Calibri"/>
                </a:rPr>
                <a:t>(s’</a:t>
              </a:r>
              <a:r>
                <a:rPr lang="en-US" altLang="ja-JP" dirty="0" smtClean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4958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Example: Value Iteration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9" name="Content Placeholder 38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85800" y="5231592"/>
            <a:ext cx="254808" cy="254808"/>
          </a:xfrm>
          <a:noFill/>
          <a:ln>
            <a:noFill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191" y="1644596"/>
            <a:ext cx="668678" cy="439656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7315" y="1600200"/>
            <a:ext cx="709457" cy="502463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6907" y="1636019"/>
            <a:ext cx="730937" cy="460591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1219200" y="4937098"/>
            <a:ext cx="3657600" cy="854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19200" y="3565498"/>
            <a:ext cx="3657600" cy="8541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19200" y="2209800"/>
            <a:ext cx="36576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41" name="Picture 4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8540" y="3875895"/>
            <a:ext cx="229327" cy="255317"/>
          </a:xfrm>
          <a:prstGeom prst="rect">
            <a:avLst/>
          </a:prstGeom>
          <a:noFill/>
          <a:ln/>
          <a:effectLst/>
        </p:spPr>
      </p:pic>
      <p:pic>
        <p:nvPicPr>
          <p:cNvPr id="43" name="Picture 4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72805" y="2504295"/>
            <a:ext cx="255317" cy="255317"/>
          </a:xfrm>
          <a:prstGeom prst="rect">
            <a:avLst/>
          </a:prstGeom>
          <a:noFill/>
          <a:ln/>
          <a:effectLst/>
        </p:spPr>
      </p:pic>
      <p:sp>
        <p:nvSpPr>
          <p:cNvPr id="76" name="TextBox 75"/>
          <p:cNvSpPr txBox="1"/>
          <p:nvPr/>
        </p:nvSpPr>
        <p:spPr>
          <a:xfrm>
            <a:off x="1447800" y="5105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0             0             0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47800" y="3733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2             1             0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47800" y="2362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  3.5          2.5          0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62800" y="457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libri"/>
                <a:cs typeface="Calibri"/>
              </a:rPr>
              <a:t>Assume no discount!</a:t>
            </a:r>
            <a:endParaRPr lang="en-US" i="1" dirty="0">
              <a:latin typeface="Calibri"/>
              <a:cs typeface="Calibri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1" y="1876171"/>
            <a:ext cx="6428219" cy="234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715000" y="5334000"/>
            <a:ext cx="5971533" cy="56776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Non-Deterministic Search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95" y="1219200"/>
            <a:ext cx="6150138" cy="5327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Fixed Policies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 smtClean="0">
                <a:latin typeface="Calibri"/>
                <a:cs typeface="Calibri"/>
              </a:rPr>
              <a:t>Expectimax</a:t>
            </a:r>
            <a:r>
              <a:rPr lang="en-US" sz="2400" dirty="0" smtClean="0">
                <a:latin typeface="Calibri"/>
                <a:cs typeface="Calibri"/>
              </a:rPr>
              <a:t> trees max over all actions to compute the optimal values</a:t>
            </a:r>
          </a:p>
          <a:p>
            <a:pPr lvl="5"/>
            <a:endParaRPr lang="en-US" sz="8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If we fixed some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(s</a:t>
            </a:r>
            <a:r>
              <a:rPr lang="en-US" sz="2400" dirty="0" smtClean="0">
                <a:latin typeface="Calibri"/>
                <a:cs typeface="Calibri"/>
              </a:rPr>
              <a:t>), then the tree would be simpler – only one action per state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… though the tree’s value would depend on which policy we fixed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the optimal action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/>
                <a:cs typeface="Calibri"/>
              </a:rPr>
              <a:t>Do what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 says to do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27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Another basic operation: 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compute </a:t>
            </a:r>
            <a:r>
              <a:rPr lang="en-US" sz="2000" dirty="0" smtClean="0">
                <a:latin typeface="Calibri"/>
                <a:cs typeface="Calibri"/>
              </a:rPr>
              <a:t>the utility of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a state s under a fixed (generally non-optimal) policy</a:t>
            </a: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Define the utility of a state s, under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cs typeface="Calibri"/>
              </a:rPr>
              <a:t>V</a:t>
            </a:r>
            <a:r>
              <a:rPr lang="en-US" sz="2000" baseline="300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000" dirty="0" smtClean="0">
                <a:latin typeface="Calibri"/>
                <a:cs typeface="Calibri"/>
              </a:rPr>
              <a:t>(s) = expected total discounted rewards starting in s and following </a:t>
            </a:r>
            <a:r>
              <a:rPr lang="en-US" sz="2000" dirty="0" smtClean="0">
                <a:latin typeface="Calibri"/>
                <a:cs typeface="Calibri"/>
                <a:sym typeface="Symbol" pitchFamily="18" charset="2"/>
              </a:rPr>
              <a:t></a:t>
            </a:r>
            <a:endParaRPr lang="en-US" sz="2000" dirty="0" smtClean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66800" y="5334000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70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How do we calculate the </a:t>
            </a:r>
            <a:r>
              <a:rPr lang="en-US" altLang="zh-CN" sz="2400" dirty="0" smtClean="0">
                <a:latin typeface="Calibri"/>
                <a:cs typeface="Calibri"/>
              </a:rPr>
              <a:t>value </a:t>
            </a:r>
            <a:r>
              <a:rPr lang="en-US" sz="2400" dirty="0" smtClean="0">
                <a:latin typeface="Calibri"/>
                <a:cs typeface="Calibri"/>
              </a:rPr>
              <a:t>V </a:t>
            </a:r>
            <a:r>
              <a:rPr lang="en-US" sz="2400" dirty="0" smtClean="0">
                <a:latin typeface="Calibri"/>
                <a:cs typeface="Calibri"/>
              </a:rPr>
              <a:t>for a fixed policy </a:t>
            </a:r>
            <a:r>
              <a:rPr lang="en-US" sz="2400" dirty="0" smtClean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Efficiency: O(S</a:t>
            </a:r>
            <a:r>
              <a:rPr lang="en-US" sz="2400" baseline="30000" dirty="0" smtClean="0">
                <a:latin typeface="Calibri"/>
                <a:cs typeface="Calibri"/>
              </a:rPr>
              <a:t>2</a:t>
            </a:r>
            <a:r>
              <a:rPr lang="en-US" sz="2400" dirty="0" smtClean="0">
                <a:latin typeface="Calibri"/>
                <a:cs typeface="Calibri"/>
              </a:rPr>
              <a:t>) per iteration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Idea 2: Without the maxes, the Bellman equations are just a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linear</a:t>
            </a:r>
            <a:r>
              <a:rPr lang="en-US" sz="2400" dirty="0" smtClean="0">
                <a:latin typeface="Calibri"/>
                <a:cs typeface="Calibri"/>
              </a:rPr>
              <a:t> system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00125" y="392613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0016" y="331653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 smtClean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  <a:endParaRPr lang="en-US" sz="2400" dirty="0">
                <a:solidFill>
                  <a:srgbClr val="008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/>
                  <a:cs typeface="Calibri"/>
                </a:rPr>
                <a:t>s,</a:t>
              </a:r>
              <a:r>
                <a:rPr lang="en-US" sz="2400" dirty="0" smtClean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 smtClean="0">
                  <a:latin typeface="Calibri"/>
                  <a:cs typeface="Calibri"/>
                </a:rPr>
                <a:t>),s</a:t>
              </a:r>
              <a:r>
                <a:rPr lang="ja-JP" altLang="en-US" sz="2400" smtClean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96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imagine we have the optimal values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It’s not obvious!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We need to do a mini-</a:t>
            </a:r>
            <a:r>
              <a:rPr lang="en-US" sz="2800" dirty="0" err="1" smtClean="0"/>
              <a:t>expectimax</a:t>
            </a:r>
            <a:r>
              <a:rPr lang="en-US" sz="2800" dirty="0" smtClean="0"/>
              <a:t> (one step)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800" dirty="0" smtClean="0"/>
              <a:t>This is called </a:t>
            </a:r>
            <a:r>
              <a:rPr lang="en-US" sz="2800" dirty="0" smtClean="0">
                <a:solidFill>
                  <a:srgbClr val="C00000"/>
                </a:solidFill>
              </a:rPr>
              <a:t>policy extraction</a:t>
            </a:r>
            <a:r>
              <a:rPr lang="en-US" sz="2800" dirty="0" smtClean="0"/>
              <a:t>, since it gets the policy implied by the values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110533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imagine we have the optimal q-values:</a:t>
            </a:r>
          </a:p>
          <a:p>
            <a:endParaRPr lang="en-US" sz="2800" dirty="0" smtClean="0"/>
          </a:p>
          <a:p>
            <a:r>
              <a:rPr lang="en-US" sz="2800" dirty="0" smtClean="0"/>
              <a:t>How should we act?</a:t>
            </a:r>
          </a:p>
          <a:p>
            <a:pPr lvl="1"/>
            <a:r>
              <a:rPr lang="en-US" sz="2400" dirty="0" smtClean="0"/>
              <a:t>Completely trivial to decide!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Important lesson: actions are easier to select from </a:t>
            </a:r>
            <a:r>
              <a:rPr lang="en-US" sz="2800" dirty="0" smtClean="0">
                <a:solidFill>
                  <a:srgbClr val="FF0000"/>
                </a:solidFill>
              </a:rPr>
              <a:t>q-values </a:t>
            </a:r>
            <a:r>
              <a:rPr lang="en-US" sz="2800" dirty="0" smtClean="0"/>
              <a:t>than values!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200400" y="3733800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13955" y="3768968"/>
            <a:ext cx="1195552" cy="33475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929991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Alternative approach for optimal values: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1: Policy evaluation: </a:t>
            </a:r>
            <a:r>
              <a:rPr lang="en-US" sz="2400" dirty="0" smtClean="0"/>
              <a:t>calculate utilities for some fixed policy (not optimal utilities!) until convergence</a:t>
            </a:r>
          </a:p>
          <a:p>
            <a:pPr lvl="1"/>
            <a:r>
              <a:rPr lang="en-US" sz="2400" dirty="0" smtClean="0">
                <a:solidFill>
                  <a:srgbClr val="CC0000"/>
                </a:solidFill>
              </a:rPr>
              <a:t>Step 2: Policy improvement: </a:t>
            </a:r>
            <a:r>
              <a:rPr lang="en-US" sz="2400" dirty="0" smtClean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 smtClean="0"/>
              <a:t>Repeat steps until policy converges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This is </a:t>
            </a:r>
            <a:r>
              <a:rPr lang="en-US" sz="2800" dirty="0" smtClean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 smtClean="0"/>
              <a:t>It’s still optimal!</a:t>
            </a:r>
          </a:p>
          <a:p>
            <a:pPr lvl="1"/>
            <a:r>
              <a:rPr lang="en-US" sz="2400" dirty="0" smtClean="0"/>
              <a:t>Can converge (much) faster under some conditions</a:t>
            </a:r>
          </a:p>
        </p:txBody>
      </p:sp>
    </p:spTree>
    <p:extLst>
      <p:ext uri="{BB962C8B-B14F-4D97-AF65-F5344CB8AC3E}">
        <p14:creationId xmlns:p14="http://schemas.microsoft.com/office/powerpoint/2010/main" val="306629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 smtClean="0"/>
          </a:p>
          <a:p>
            <a:r>
              <a:rPr lang="en-US" sz="2400" dirty="0" smtClean="0"/>
              <a:t>Evaluation: For fixed current policy </a:t>
            </a:r>
            <a:r>
              <a:rPr lang="en-US" sz="2400" dirty="0" smtClean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Iterate until values converge:</a:t>
            </a: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r>
              <a:rPr lang="en-US" sz="2400" dirty="0" smtClean="0"/>
              <a:t>Improvement: For fixed values, get a better policy using policy extraction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One-step</a:t>
            </a:r>
            <a:r>
              <a:rPr lang="en-US" sz="2000" dirty="0" smtClean="0"/>
              <a:t> look-ahead:</a:t>
            </a:r>
          </a:p>
          <a:p>
            <a:endParaRPr lang="en-US" sz="2400" dirty="0" smtClean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98007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 smtClean="0"/>
              <a:t>Both value iteration and policy iteration compute the same thing (all optimal values)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value iteration:</a:t>
            </a:r>
          </a:p>
          <a:p>
            <a:pPr lvl="1"/>
            <a:r>
              <a:rPr lang="en-US" sz="2200" dirty="0" smtClean="0"/>
              <a:t>Every iteration updates both the values and (implicitly) the policy</a:t>
            </a:r>
          </a:p>
          <a:p>
            <a:pPr lvl="1"/>
            <a:r>
              <a:rPr lang="en-US" sz="2200" dirty="0" smtClean="0"/>
              <a:t>We don’t track the policy, but taking the max over actions implicitly </a:t>
            </a:r>
            <a:r>
              <a:rPr lang="en-US" sz="2200" dirty="0" err="1" smtClean="0"/>
              <a:t>recomputes</a:t>
            </a:r>
            <a:r>
              <a:rPr lang="en-US" sz="2200" dirty="0" smtClean="0"/>
              <a:t> it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In policy iteration:</a:t>
            </a:r>
          </a:p>
          <a:p>
            <a:pPr lvl="1"/>
            <a:r>
              <a:rPr lang="en-US" sz="2200" dirty="0" smtClean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 smtClean="0"/>
              <a:t>After the policy is evaluated, a new policy is chosen (slow like a value iteration pass)</a:t>
            </a:r>
          </a:p>
          <a:p>
            <a:pPr lvl="1"/>
            <a:r>
              <a:rPr lang="en-US" sz="2200" dirty="0" smtClean="0"/>
              <a:t>The new policy will be better (or we’re done)</a:t>
            </a:r>
          </a:p>
          <a:p>
            <a:pPr lvl="4"/>
            <a:endParaRPr lang="en-US" sz="12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Both are dynamic programs for solving MDPs</a:t>
            </a:r>
          </a:p>
        </p:txBody>
      </p:sp>
    </p:spTree>
    <p:extLst>
      <p:ext uri="{BB962C8B-B14F-4D97-AF65-F5344CB8AC3E}">
        <p14:creationId xmlns:p14="http://schemas.microsoft.com/office/powerpoint/2010/main" val="406777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MDP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you want to….</a:t>
            </a:r>
          </a:p>
          <a:p>
            <a:pPr lvl="1"/>
            <a:r>
              <a:rPr lang="en-US" sz="2400" dirty="0" smtClean="0"/>
              <a:t>Compute optimal values: use value iteration or policy iteration</a:t>
            </a:r>
          </a:p>
          <a:p>
            <a:pPr lvl="1"/>
            <a:r>
              <a:rPr lang="en-US" sz="2400" dirty="0" smtClean="0"/>
              <a:t>Compute values for a particular policy: use policy evaluation</a:t>
            </a:r>
          </a:p>
          <a:p>
            <a:pPr lvl="1"/>
            <a:r>
              <a:rPr lang="en-US" sz="2400" dirty="0" smtClean="0"/>
              <a:t>Turn your values into a policy: use policy extraction (one-step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These all look the same!</a:t>
            </a:r>
          </a:p>
          <a:p>
            <a:pPr lvl="1"/>
            <a:r>
              <a:rPr lang="en-US" sz="2400" dirty="0" smtClean="0"/>
              <a:t>They basically are – they are all variations of Bellman updates</a:t>
            </a:r>
          </a:p>
          <a:p>
            <a:pPr lvl="1"/>
            <a:r>
              <a:rPr lang="en-US" sz="2400" dirty="0" smtClean="0"/>
              <a:t>They all use one-step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</a:t>
            </a:r>
            <a:r>
              <a:rPr lang="en-US" sz="2400" dirty="0" err="1" smtClean="0"/>
              <a:t>expectimax</a:t>
            </a:r>
            <a:r>
              <a:rPr lang="en-US" sz="2400" dirty="0" smtClean="0"/>
              <a:t> fragments</a:t>
            </a:r>
          </a:p>
          <a:p>
            <a:pPr lvl="1"/>
            <a:r>
              <a:rPr lang="en-US" sz="2400" dirty="0" smtClean="0"/>
              <a:t>They differ only in whether we plug in a fixed policy or max over actions</a:t>
            </a:r>
          </a:p>
        </p:txBody>
      </p:sp>
    </p:spTree>
    <p:extLst>
      <p:ext uri="{BB962C8B-B14F-4D97-AF65-F5344CB8AC3E}">
        <p14:creationId xmlns:p14="http://schemas.microsoft.com/office/powerpoint/2010/main" val="36674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11734800" cy="4729164"/>
          </a:xfrm>
        </p:spPr>
        <p:txBody>
          <a:bodyPr/>
          <a:lstStyle/>
          <a:p>
            <a:r>
              <a:rPr kumimoji="1" lang="en-US" altLang="zh-CN" dirty="0" smtClean="0"/>
              <a:t>1.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Thinking</a:t>
            </a:r>
            <a:r>
              <a:rPr kumimoji="1" lang="en-US" altLang="zh-CN" dirty="0" smtClean="0"/>
              <a:t>: Please prove the convergence property of the value iteration algorithm!  --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March 29, 2019</a:t>
            </a:r>
          </a:p>
          <a:p>
            <a:r>
              <a:rPr kumimoji="1" lang="en-US" altLang="zh-CN" dirty="0" smtClean="0"/>
              <a:t>2.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Coding:</a:t>
            </a:r>
            <a:r>
              <a:rPr kumimoji="1" lang="en-US" altLang="zh-CN" dirty="0" smtClean="0"/>
              <a:t> Please implement the value iteration and policy iteration algorithms to compute the optimal policy!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April 12, 2019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0200" y="6248400"/>
            <a:ext cx="3826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atin typeface="Calibri" pitchFamily="34" charset="0"/>
              </a:rPr>
              <a:t>R</a:t>
            </a:r>
            <a:r>
              <a:rPr lang="en-US" altLang="zh-CN" dirty="0">
                <a:latin typeface="Calibri" pitchFamily="34" charset="0"/>
              </a:rPr>
              <a:t>(s, a, s</a:t>
            </a:r>
            <a:r>
              <a:rPr lang="en-US" altLang="ja-JP" dirty="0">
                <a:latin typeface="Calibri" pitchFamily="34" charset="0"/>
              </a:rPr>
              <a:t>’) = -0.03 for all non-terminals s</a:t>
            </a:r>
            <a:endParaRPr lang="en-US" altLang="zh-CN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r="1050"/>
          <a:stretch>
            <a:fillRect/>
          </a:stretch>
        </p:blipFill>
        <p:spPr bwMode="auto">
          <a:xfrm>
            <a:off x="9144000" y="3657600"/>
            <a:ext cx="27662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876800" y="3733800"/>
            <a:ext cx="39624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dirty="0">
                <a:latin typeface="Calibri" pitchFamily="34" charset="0"/>
              </a:rPr>
              <a:t>80% of the time, the action North takes the agent North </a:t>
            </a:r>
            <a:br>
              <a:rPr lang="en-US" altLang="zh-CN" dirty="0">
                <a:latin typeface="Calibri" pitchFamily="34" charset="0"/>
              </a:rPr>
            </a:br>
            <a:r>
              <a:rPr lang="en-US" altLang="zh-CN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dirty="0">
                <a:latin typeface="Calibri" pitchFamily="34" charset="0"/>
              </a:rPr>
              <a:t>10% of the time, North takes the agent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West</a:t>
            </a:r>
            <a:r>
              <a:rPr lang="en-US" altLang="zh-CN" dirty="0">
                <a:latin typeface="Calibri" pitchFamily="34" charset="0"/>
              </a:rPr>
              <a:t>; 10%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dirty="0">
                <a:latin typeface="Calibri" pitchFamily="34" charset="0"/>
              </a:rPr>
              <a:t>If there is a wall in the direction the agent would have been taken, the agent stays put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00824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402523"/>
            <a:ext cx="4439265" cy="3197001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4865" y="5925773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81866" y="5915424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1465" y="4924824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85487" y="5610624"/>
            <a:ext cx="815578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00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705600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>
                <a:latin typeface="Calibri" pitchFamily="34" charset="0"/>
              </a:rPr>
              <a:t>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</a:t>
            </a:r>
            <a:r>
              <a:rPr lang="en-US" dirty="0" smtClean="0">
                <a:latin typeface="Calibri" pitchFamily="34" charset="0"/>
              </a:rPr>
              <a:t>agent’</a:t>
            </a:r>
            <a:r>
              <a:rPr lang="en-US" altLang="ja-JP" dirty="0" smtClean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actions do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not always go as </a:t>
            </a:r>
            <a:r>
              <a:rPr lang="en-US" altLang="ja-JP" sz="2000" dirty="0" smtClean="0">
                <a:solidFill>
                  <a:schemeClr val="accent2"/>
                </a:solidFill>
                <a:latin typeface="Calibri" pitchFamily="34" charset="0"/>
              </a:rPr>
              <a:t>planned</a:t>
            </a:r>
            <a:endParaRPr lang="en-US" altLang="ja-JP" sz="2000" dirty="0">
              <a:solidFill>
                <a:schemeClr val="accent2"/>
              </a:solidFill>
              <a:latin typeface="Calibri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West</a:t>
            </a:r>
            <a:r>
              <a:rPr lang="en-US" dirty="0">
                <a:latin typeface="Calibri" pitchFamily="34" charset="0"/>
              </a:rPr>
              <a:t>; 10%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</a:t>
            </a:r>
            <a:r>
              <a:rPr lang="en-US" dirty="0" smtClean="0">
                <a:latin typeface="Calibri" pitchFamily="34" charset="0"/>
              </a:rPr>
              <a:t>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</a:rPr>
              <a:t>Small </a:t>
            </a:r>
            <a:r>
              <a:rPr lang="en-US" altLang="ja-JP" dirty="0" smtClean="0">
                <a:latin typeface="Calibri" pitchFamily="34" charset="0"/>
              </a:rPr>
              <a:t>“living” </a:t>
            </a:r>
            <a:r>
              <a:rPr lang="en-US" altLang="ja-JP" dirty="0">
                <a:latin typeface="Calibri" pitchFamily="34" charset="0"/>
              </a:rPr>
              <a:t>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</a:t>
            </a:r>
            <a:r>
              <a:rPr lang="en-US" dirty="0" smtClean="0">
                <a:latin typeface="Calibri" pitchFamily="34" charset="0"/>
              </a:rPr>
              <a:t>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rewards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867" y="2895600"/>
            <a:ext cx="12192000" cy="1143000"/>
          </a:xfrm>
        </p:spPr>
        <p:txBody>
          <a:bodyPr/>
          <a:lstStyle/>
          <a:p>
            <a:r>
              <a:rPr lang="en-US" altLang="zh-CN" dirty="0" smtClean="0"/>
              <a:t>The End</a:t>
            </a:r>
            <a:r>
              <a:rPr lang="zh-CN" altLang="en-US" dirty="0" smtClean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06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World Actions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08" y="1728787"/>
            <a:ext cx="2067596" cy="311355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0953" y="1805405"/>
            <a:ext cx="6607647" cy="451877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214735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Deterministic 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1214735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Stochastic 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171700" y="3924301"/>
            <a:ext cx="5181600" cy="76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877716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Markov Decision Processes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93838"/>
            <a:ext cx="65532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An MDP is defined by: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set of states s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set of actions 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 A</a:t>
            </a:r>
            <a:endParaRPr lang="en-US" sz="2000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transition function T(s, a, s</a:t>
            </a:r>
            <a:r>
              <a:rPr lang="en-US" altLang="ja-JP" sz="2000" dirty="0" smtClean="0">
                <a:solidFill>
                  <a:srgbClr val="CC0000"/>
                </a:solidFill>
                <a:ea typeface="ＭＳ Ｐゴシック" pitchFamily="34" charset="-128"/>
              </a:rPr>
              <a:t>’)</a:t>
            </a:r>
            <a:endParaRPr lang="en-US" altLang="ja-JP" sz="2000" dirty="0" smtClean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Probability that a from s leads to s’, i.e., P(s</a:t>
            </a:r>
            <a:r>
              <a:rPr lang="en-US" altLang="ja-JP" sz="1800" dirty="0" smtClean="0">
                <a:ea typeface="ＭＳ Ｐゴシック" pitchFamily="34" charset="-128"/>
              </a:rPr>
              <a:t>’| s, a)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>
                <a:ea typeface="ＭＳ Ｐゴシック" pitchFamily="34" charset="-128"/>
              </a:rPr>
              <a:t>Also called the model or the dynamics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reward function R(s, a, s</a:t>
            </a:r>
            <a:r>
              <a:rPr lang="en-US" altLang="ja-JP" sz="2000" dirty="0" smtClean="0">
                <a:solidFill>
                  <a:srgbClr val="CC0000"/>
                </a:solidFill>
                <a:ea typeface="ＭＳ Ｐゴシック" pitchFamily="34" charset="-128"/>
              </a:rPr>
              <a:t>’)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start state</a:t>
            </a:r>
            <a:endParaRPr lang="en-US" sz="2000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A </a:t>
            </a:r>
            <a:r>
              <a:rPr lang="en-US" sz="2000" dirty="0" smtClean="0">
                <a:solidFill>
                  <a:srgbClr val="CC0000"/>
                </a:solidFill>
                <a:ea typeface="ＭＳ Ｐゴシック" pitchFamily="34" charset="-128"/>
              </a:rPr>
              <a:t>terminal state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ea typeface="ＭＳ Ｐゴシック" pitchFamily="34" charset="-128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What is Markov about MDPs?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525963"/>
          </a:xfrm>
        </p:spPr>
        <p:txBody>
          <a:bodyPr/>
          <a:lstStyle/>
          <a:p>
            <a:r>
              <a:rPr lang="en-US" altLang="ja-JP" sz="2400" dirty="0" smtClean="0">
                <a:ea typeface="ＭＳ Ｐゴシック" pitchFamily="34" charset="-128"/>
              </a:rPr>
              <a:t>“Markov” generally means that given the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present</a:t>
            </a:r>
            <a:r>
              <a:rPr lang="en-US" altLang="ja-JP" sz="2400" dirty="0" smtClean="0">
                <a:ea typeface="ＭＳ Ｐゴシック" pitchFamily="34" charset="-128"/>
              </a:rPr>
              <a:t> state, the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future</a:t>
            </a:r>
            <a:r>
              <a:rPr lang="en-US" altLang="ja-JP" sz="2400" dirty="0" smtClean="0">
                <a:ea typeface="ＭＳ Ｐゴシック" pitchFamily="34" charset="-128"/>
              </a:rPr>
              <a:t> and the </a:t>
            </a:r>
            <a:r>
              <a:rPr lang="en-US" altLang="ja-JP" sz="2400" dirty="0" smtClean="0">
                <a:solidFill>
                  <a:srgbClr val="FF0000"/>
                </a:solidFill>
                <a:ea typeface="ＭＳ Ｐゴシック" pitchFamily="34" charset="-128"/>
              </a:rPr>
              <a:t>past</a:t>
            </a:r>
            <a:r>
              <a:rPr lang="en-US" altLang="ja-JP" sz="2400" dirty="0" smtClean="0">
                <a:ea typeface="ＭＳ Ｐゴシック" pitchFamily="34" charset="-128"/>
              </a:rPr>
              <a:t> are independent</a:t>
            </a:r>
          </a:p>
          <a:p>
            <a:pPr lvl="2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For Markov decision processes, </a:t>
            </a:r>
            <a:r>
              <a:rPr lang="en-US" altLang="ja-JP" sz="2400" dirty="0" smtClean="0">
                <a:ea typeface="ＭＳ Ｐゴシック" pitchFamily="34" charset="-128"/>
              </a:rPr>
              <a:t>“Markov” means action outcomes depend only on the current state</a:t>
            </a:r>
          </a:p>
          <a:p>
            <a:endParaRPr lang="en-US" altLang="ja-JP" sz="2400" dirty="0" smtClean="0">
              <a:ea typeface="ＭＳ Ｐゴシック" pitchFamily="34" charset="-128"/>
            </a:endParaRPr>
          </a:p>
          <a:p>
            <a:endParaRPr lang="en-US" altLang="ja-JP" sz="2400" dirty="0" smtClean="0">
              <a:ea typeface="ＭＳ Ｐゴシック" pitchFamily="34" charset="-128"/>
            </a:endParaRPr>
          </a:p>
          <a:p>
            <a:endParaRPr lang="en-US" altLang="ja-JP" sz="2000" dirty="0" smtClean="0">
              <a:ea typeface="ＭＳ Ｐゴシック" pitchFamily="34" charset="-128"/>
            </a:endParaRPr>
          </a:p>
          <a:p>
            <a:endParaRPr lang="en-US" altLang="ja-JP" sz="2000" dirty="0" smtClean="0">
              <a:ea typeface="ＭＳ Ｐゴシック" pitchFamily="34" charset="-128"/>
            </a:endParaRPr>
          </a:p>
          <a:p>
            <a:endParaRPr lang="en-US" altLang="ja-JP" sz="20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pic>
        <p:nvPicPr>
          <p:cNvPr id="24579" name="Picture 2" descr="\\.host\Shared Folders\Shared with PC\images\Marko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6400" y="1447800"/>
            <a:ext cx="21431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4191000"/>
            <a:ext cx="193675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4613" y="3581400"/>
            <a:ext cx="718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4114800"/>
            <a:ext cx="3497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448800" y="4334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Andrey</a:t>
            </a:r>
            <a:r>
              <a:rPr lang="en-US" dirty="0" smtClean="0">
                <a:latin typeface="Calibri" pitchFamily="34" charset="0"/>
              </a:rPr>
              <a:t> Markov (1856-1922)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95400" y="51816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90800" y="51816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/>
          <p:cNvCxnSpPr>
            <a:stCxn id="2" idx="6"/>
            <a:endCxn id="10" idx="2"/>
          </p:cNvCxnSpPr>
          <p:nvPr/>
        </p:nvCxnSpPr>
        <p:spPr>
          <a:xfrm>
            <a:off x="1676400" y="5372100"/>
            <a:ext cx="9144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05000" y="495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0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954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0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908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1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2971800" y="5410200"/>
            <a:ext cx="9144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886200" y="51816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862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2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1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6019800" y="5410200"/>
            <a:ext cx="9144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958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2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4267200" y="5410200"/>
            <a:ext cx="9144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34000" y="5105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i="1" dirty="0" smtClean="0">
                <a:latin typeface="Calibri"/>
                <a:cs typeface="Calibri"/>
              </a:rPr>
              <a:t>…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484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t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38800" y="52578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6388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err="1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err="1" smtClean="0">
                <a:latin typeface="Calibri"/>
                <a:cs typeface="Calibri"/>
              </a:rPr>
              <a:t>t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342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t+1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934200" y="52578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>
            <a:stCxn id="10" idx="5"/>
          </p:cNvCxnSpPr>
          <p:nvPr/>
        </p:nvCxnSpPr>
        <p:spPr>
          <a:xfrm>
            <a:off x="2916004" y="5506804"/>
            <a:ext cx="589196" cy="5129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24578" idx="2"/>
          </p:cNvCxnSpPr>
          <p:nvPr/>
        </p:nvCxnSpPr>
        <p:spPr>
          <a:xfrm>
            <a:off x="4191000" y="5486400"/>
            <a:ext cx="571500" cy="4873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5943600" y="5562600"/>
            <a:ext cx="533400" cy="457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Policies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524000"/>
            <a:ext cx="4013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629400" y="4724400"/>
            <a:ext cx="510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Optimal policy when R(s, a, </a:t>
            </a:r>
            <a:r>
              <a:rPr lang="en-US" sz="2400" dirty="0" smtClean="0">
                <a:latin typeface="Calibri" pitchFamily="34" charset="0"/>
              </a:rPr>
              <a:t>s</a:t>
            </a:r>
            <a:r>
              <a:rPr lang="en-US" altLang="ja-JP" sz="2400" dirty="0" smtClean="0">
                <a:latin typeface="Calibri" pitchFamily="34" charset="0"/>
              </a:rPr>
              <a:t>’) </a:t>
            </a:r>
            <a:r>
              <a:rPr lang="en-US" altLang="ja-JP" sz="2400" dirty="0">
                <a:latin typeface="Calibri" pitchFamily="34" charset="0"/>
              </a:rPr>
              <a:t>= -0.03 for all non-terminals 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1295742"/>
            <a:ext cx="5410200" cy="3162994"/>
          </a:xfrm>
          <a:prstGeom prst="rect">
            <a:avLst/>
          </a:prstGeom>
          <a:noFill/>
        </p:spPr>
      </p:pic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400800" cy="4525963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In </a:t>
            </a: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deterministic</a:t>
            </a:r>
            <a:r>
              <a:rPr lang="en-US" sz="2400" dirty="0" smtClean="0">
                <a:ea typeface="ＭＳ Ｐゴシック" pitchFamily="34" charset="-128"/>
              </a:rPr>
              <a:t> single-agent search problems, we wanted an optimal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plan</a:t>
            </a:r>
            <a:r>
              <a:rPr lang="en-US" sz="2400" dirty="0" smtClean="0">
                <a:ea typeface="ＭＳ Ｐゴシック" pitchFamily="34" charset="-128"/>
              </a:rPr>
              <a:t>, or sequence of actions, from start to a goal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For MDPs, we want an optimal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policy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*: S → A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A policy  gives an action for each state</a:t>
            </a:r>
          </a:p>
          <a:p>
            <a:pPr lvl="1"/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An optimal policy is one that </a:t>
            </a:r>
            <a:r>
              <a:rPr lang="en-US" sz="2000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maximizes</a:t>
            </a:r>
            <a:r>
              <a:rPr lang="en-US" sz="2000" dirty="0" smtClean="0">
                <a:ea typeface="ＭＳ Ｐゴシック" pitchFamily="34" charset="-128"/>
                <a:sym typeface="Symbol" pitchFamily="18" charset="2"/>
              </a:rPr>
              <a:t>        expected utility </a:t>
            </a:r>
          </a:p>
          <a:p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  <a:p>
            <a:pPr lvl="1"/>
            <a:endParaRPr lang="en-US" sz="2000" dirty="0" smtClean="0">
              <a:ea typeface="ＭＳ Ｐゴシック" pitchFamily="34" charset="-128"/>
              <a:sym typeface="Symbol" pitchFamily="18" charset="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00200" y="31242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0200" y="3048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s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0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34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g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43400" y="3124200"/>
            <a:ext cx="381000" cy="381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86000" y="3124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>
                <a:latin typeface="Calibri"/>
                <a:cs typeface="Calibri"/>
              </a:rPr>
              <a:t>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1</a:t>
            </a:r>
            <a:r>
              <a:rPr kumimoji="1" lang="en-US" altLang="zh-CN" i="1" dirty="0" smtClean="0">
                <a:latin typeface="Calibri"/>
                <a:cs typeface="Calibri"/>
              </a:rPr>
              <a:t>  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2</a:t>
            </a:r>
            <a:r>
              <a:rPr kumimoji="1" lang="en-US" altLang="zh-CN" i="1" dirty="0" smtClean="0">
                <a:latin typeface="Calibri"/>
                <a:cs typeface="Calibri"/>
              </a:rPr>
              <a:t>    </a:t>
            </a:r>
            <a:r>
              <a:rPr kumimoji="1" lang="mr-IN" altLang="zh-CN" i="1" dirty="0" smtClean="0">
                <a:latin typeface="Calibri"/>
                <a:cs typeface="Calibri"/>
              </a:rPr>
              <a:t>……</a:t>
            </a:r>
            <a:r>
              <a:rPr kumimoji="1" lang="en-US" altLang="zh-CN" i="1" dirty="0" smtClean="0">
                <a:latin typeface="Calibri"/>
                <a:cs typeface="Calibri"/>
              </a:rPr>
              <a:t>      a</a:t>
            </a:r>
            <a:r>
              <a:rPr kumimoji="1" lang="en-US" altLang="zh-CN" i="1" baseline="-25000" dirty="0" smtClean="0">
                <a:latin typeface="Calibri"/>
                <a:cs typeface="Calibri"/>
              </a:rPr>
              <a:t>n</a:t>
            </a:r>
            <a:endParaRPr kumimoji="1" lang="zh-CN" altLang="en-US" i="1" baseline="-250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  <a:sym typeface="Symbol" pitchFamily="18" charset="2"/>
              </a:rPr>
              <a:t>Optimal Policies</a:t>
            </a:r>
          </a:p>
        </p:txBody>
      </p:sp>
      <p:pic>
        <p:nvPicPr>
          <p:cNvPr id="1723396" name="Picture 4"/>
          <p:cNvPicPr>
            <a:picLocks noChangeAspect="1" noChangeArrowheads="1"/>
          </p:cNvPicPr>
          <p:nvPr/>
        </p:nvPicPr>
        <p:blipFill>
          <a:blip r:embed="rId3" cstate="print"/>
          <a:srcRect r="1050"/>
          <a:stretch>
            <a:fillRect/>
          </a:stretch>
        </p:blipFill>
        <p:spPr bwMode="auto">
          <a:xfrm>
            <a:off x="7239000" y="1360487"/>
            <a:ext cx="27662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360487"/>
            <a:ext cx="2795588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8" name="Picture 6"/>
          <p:cNvPicPr>
            <a:picLocks noChangeAspect="1" noChangeArrowheads="1"/>
          </p:cNvPicPr>
          <p:nvPr/>
        </p:nvPicPr>
        <p:blipFill>
          <a:blip r:embed="rId5" cstate="print"/>
          <a:srcRect r="1141"/>
          <a:stretch>
            <a:fillRect/>
          </a:stretch>
        </p:blipFill>
        <p:spPr bwMode="auto">
          <a:xfrm>
            <a:off x="2233613" y="4165599"/>
            <a:ext cx="2763689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23399" name="Picture 7"/>
          <p:cNvPicPr>
            <a:picLocks noChangeAspect="1" noChangeArrowheads="1"/>
          </p:cNvPicPr>
          <p:nvPr/>
        </p:nvPicPr>
        <p:blipFill>
          <a:blip r:embed="rId6" cstate="print"/>
          <a:srcRect r="1521"/>
          <a:stretch>
            <a:fillRect/>
          </a:stretch>
        </p:blipFill>
        <p:spPr bwMode="auto">
          <a:xfrm>
            <a:off x="7262813" y="4165599"/>
            <a:ext cx="275305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8024813" y="6313487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R(s) = -2.0</a:t>
            </a: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3048000" y="6299199"/>
            <a:ext cx="134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-0.4</a:t>
            </a:r>
          </a:p>
        </p:txBody>
      </p:sp>
      <p:sp>
        <p:nvSpPr>
          <p:cNvPr id="1723402" name="Text Box 10"/>
          <p:cNvSpPr txBox="1">
            <a:spLocks noChangeArrowheads="1"/>
          </p:cNvSpPr>
          <p:nvPr/>
        </p:nvSpPr>
        <p:spPr bwMode="auto">
          <a:xfrm>
            <a:off x="7977188" y="3494087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R(s) = -0.03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2947988" y="3494087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R(s) = -0.01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3400" grpId="0"/>
      <p:bldP spid="1723401" grpId="0"/>
      <p:bldP spid="17234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Racing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6681" y="1353401"/>
            <a:ext cx="9418638" cy="5047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0  template TPT1  env TPENV1  fore 0  back 16777215  eqnno 1"/>
  <p:tag name="FILENAME" val="TP_tmp"/>
  <p:tag name="ORIGWIDTH" val="10"/>
  <p:tag name="PICTUREFILESIZE" val="13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1  template TPT1  env TPENV1  fore 0  back 16777215  eqnno 1"/>
  <p:tag name="FILENAME" val="TP_tmp"/>
  <p:tag name="ORIGWIDTH" val="9"/>
  <p:tag name="PICTUREFILESIZE" val="115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2  template TPT1  env TPENV1  fore 0  back 16777215  eqnno 1"/>
  <p:tag name="FILENAME" val="TP_tmp"/>
  <p:tag name="ORIGWIDTH" val="10"/>
  <p:tag name="PICTUREFILESIZE" val="13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 template TPT1  env TPENV1  fore 0  back 16777215  eqnno 1"/>
  <p:tag name="FILENAME" val="TP_tmp"/>
  <p:tag name="ORIGWIDTH" val="7"/>
  <p:tag name="PICTUREFILESIZE" val="16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, S_{t-1}=s_{t-1},A_{t-1}, \ldots S_0 = s_0)  template TPT1  env TPENV1  fore 0  back 16777215  eqnno 1"/>
  <p:tag name="FILENAME" val="TP_tmp"/>
  <p:tag name="ORIGWIDTH" val="259"/>
  <p:tag name="PICTUREFILESIZE" val="82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)  template TPT1  env TPENV1  fore 0  back 16777215  eqnno 1"/>
  <p:tag name="FILENAME" val="TP_tmp"/>
  <p:tag name="ORIGWIDTH" val="126"/>
  <p:tag name="PICTUREFILESIZE" val="47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51242</TotalTime>
  <Words>1673</Words>
  <Application>Microsoft Macintosh PowerPoint</Application>
  <PresentationFormat>自定义</PresentationFormat>
  <Paragraphs>332</Paragraphs>
  <Slides>30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dan-berkeley-nlp-v1</vt:lpstr>
      <vt:lpstr>PowerPoint 演示文稿</vt:lpstr>
      <vt:lpstr>Non-Deterministic Search</vt:lpstr>
      <vt:lpstr>Example: Grid World</vt:lpstr>
      <vt:lpstr>Grid World Actions</vt:lpstr>
      <vt:lpstr>Markov Decision Processes</vt:lpstr>
      <vt:lpstr>What is Markov about MDPs?</vt:lpstr>
      <vt:lpstr>Policies</vt:lpstr>
      <vt:lpstr>Optimal Policies</vt:lpstr>
      <vt:lpstr>Example: Racing</vt:lpstr>
      <vt:lpstr>Example: Racing</vt:lpstr>
      <vt:lpstr>Racing Search Tree</vt:lpstr>
      <vt:lpstr>MDP Search Trees</vt:lpstr>
      <vt:lpstr>Discounting</vt:lpstr>
      <vt:lpstr>Discounting</vt:lpstr>
      <vt:lpstr>Optimal Quantities</vt:lpstr>
      <vt:lpstr>Values of States</vt:lpstr>
      <vt:lpstr>Value Iteration</vt:lpstr>
      <vt:lpstr>Value Iteration</vt:lpstr>
      <vt:lpstr>Example: Value Iteration</vt:lpstr>
      <vt:lpstr>Fixed Policies</vt:lpstr>
      <vt:lpstr>Utilities for a Fixed Policy</vt:lpstr>
      <vt:lpstr>Policy Evaluation</vt:lpstr>
      <vt:lpstr>Computing Actions from Values</vt:lpstr>
      <vt:lpstr>Computing Actions from Q-Values</vt:lpstr>
      <vt:lpstr>Policy Iteration</vt:lpstr>
      <vt:lpstr>Policy Iteration</vt:lpstr>
      <vt:lpstr>Comparison</vt:lpstr>
      <vt:lpstr>Summary: MDP Algorithms</vt:lpstr>
      <vt:lpstr>Homework</vt:lpstr>
      <vt:lpstr>The End！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Hankz Hankui Zhuo</cp:lastModifiedBy>
  <cp:revision>2767</cp:revision>
  <cp:lastPrinted>2014-02-13T17:51:45Z</cp:lastPrinted>
  <dcterms:created xsi:type="dcterms:W3CDTF">2004-08-27T04:16:05Z</dcterms:created>
  <dcterms:modified xsi:type="dcterms:W3CDTF">2019-03-22T06:03:38Z</dcterms:modified>
</cp:coreProperties>
</file>