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2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38" autoAdjust="0"/>
    <p:restoredTop sz="94660"/>
  </p:normalViewPr>
  <p:slideViewPr>
    <p:cSldViewPr snapToGrid="0" snapToObjects="1">
      <p:cViewPr varScale="1">
        <p:scale>
          <a:sx n="149" d="100"/>
          <a:sy n="149" d="100"/>
        </p:scale>
        <p:origin x="-120" y="-6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D3AE0-E607-1E44-B085-03483F692E6B}" type="datetimeFigureOut">
              <a:rPr kumimoji="1" lang="zh-CN" altLang="en-US" smtClean="0"/>
              <a:t>19/5/10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5E8E-B928-1E48-9D3F-53AAFA6212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8076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D3AE0-E607-1E44-B085-03483F692E6B}" type="datetimeFigureOut">
              <a:rPr kumimoji="1" lang="zh-CN" altLang="en-US" smtClean="0"/>
              <a:t>19/5/10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5E8E-B928-1E48-9D3F-53AAFA6212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1034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D3AE0-E607-1E44-B085-03483F692E6B}" type="datetimeFigureOut">
              <a:rPr kumimoji="1" lang="zh-CN" altLang="en-US" smtClean="0"/>
              <a:t>19/5/10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5E8E-B928-1E48-9D3F-53AAFA6212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1201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D3AE0-E607-1E44-B085-03483F692E6B}" type="datetimeFigureOut">
              <a:rPr kumimoji="1" lang="zh-CN" altLang="en-US" smtClean="0"/>
              <a:t>19/5/10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5E8E-B928-1E48-9D3F-53AAFA6212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120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D3AE0-E607-1E44-B085-03483F692E6B}" type="datetimeFigureOut">
              <a:rPr kumimoji="1" lang="zh-CN" altLang="en-US" smtClean="0"/>
              <a:t>19/5/10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5E8E-B928-1E48-9D3F-53AAFA6212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6912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D3AE0-E607-1E44-B085-03483F692E6B}" type="datetimeFigureOut">
              <a:rPr kumimoji="1" lang="zh-CN" altLang="en-US" smtClean="0"/>
              <a:t>19/5/10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5E8E-B928-1E48-9D3F-53AAFA6212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536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D3AE0-E607-1E44-B085-03483F692E6B}" type="datetimeFigureOut">
              <a:rPr kumimoji="1" lang="zh-CN" altLang="en-US" smtClean="0"/>
              <a:t>19/5/10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5E8E-B928-1E48-9D3F-53AAFA6212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0927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D3AE0-E607-1E44-B085-03483F692E6B}" type="datetimeFigureOut">
              <a:rPr kumimoji="1" lang="zh-CN" altLang="en-US" smtClean="0"/>
              <a:t>19/5/10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5E8E-B928-1E48-9D3F-53AAFA6212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9150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D3AE0-E607-1E44-B085-03483F692E6B}" type="datetimeFigureOut">
              <a:rPr kumimoji="1" lang="zh-CN" altLang="en-US" smtClean="0"/>
              <a:t>19/5/10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5E8E-B928-1E48-9D3F-53AAFA6212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6479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D3AE0-E607-1E44-B085-03483F692E6B}" type="datetimeFigureOut">
              <a:rPr kumimoji="1" lang="zh-CN" altLang="en-US" smtClean="0"/>
              <a:t>19/5/10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5E8E-B928-1E48-9D3F-53AAFA6212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134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D3AE0-E607-1E44-B085-03483F692E6B}" type="datetimeFigureOut">
              <a:rPr kumimoji="1" lang="zh-CN" altLang="en-US" smtClean="0"/>
              <a:t>19/5/10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5E8E-B928-1E48-9D3F-53AAFA6212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3636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D3AE0-E607-1E44-B085-03483F692E6B}" type="datetimeFigureOut">
              <a:rPr kumimoji="1" lang="zh-CN" altLang="en-US" smtClean="0"/>
              <a:t>19/5/10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35E8E-B928-1E48-9D3F-53AAFA6212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800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xplan-lab.or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/>
                <a:cs typeface="Times New Roman"/>
              </a:rPr>
              <a:t>Deep </a:t>
            </a:r>
            <a:r>
              <a:rPr kumimoji="1" lang="en-US" altLang="zh-CN" dirty="0" err="1" smtClean="0">
                <a:latin typeface="Times New Roman"/>
                <a:cs typeface="Times New Roman"/>
              </a:rPr>
              <a:t>Feedforward</a:t>
            </a:r>
            <a:r>
              <a:rPr kumimoji="1" lang="en-US" altLang="zh-CN" dirty="0" smtClean="0">
                <a:latin typeface="Times New Roman"/>
                <a:cs typeface="Times New Roman"/>
              </a:rPr>
              <a:t> Networks</a:t>
            </a:r>
            <a:endParaRPr kumimoji="1" lang="zh-CN" altLang="en-US" dirty="0">
              <a:latin typeface="Times New Roman"/>
              <a:cs typeface="Times New Roman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/>
                <a:cs typeface="Times New Roman"/>
              </a:rPr>
              <a:t>Hankz Hankui Zhuo</a:t>
            </a:r>
          </a:p>
          <a:p>
            <a:r>
              <a:rPr kumimoji="1" lang="en-US" altLang="zh-CN" dirty="0" smtClean="0">
                <a:latin typeface="Times New Roman"/>
                <a:cs typeface="Times New Roman"/>
              </a:rPr>
              <a:t>May 10, 2019</a:t>
            </a:r>
          </a:p>
          <a:p>
            <a:r>
              <a:rPr kumimoji="1" lang="en-US" altLang="zh-CN" dirty="0" smtClean="0">
                <a:latin typeface="Times New Roman"/>
                <a:cs typeface="Times New Roman"/>
                <a:hlinkClick r:id="rId2"/>
              </a:rPr>
              <a:t>http://xplan-lab.org</a:t>
            </a:r>
            <a:endParaRPr kumimoji="1" lang="en-US" altLang="zh-CN" dirty="0" smtClean="0">
              <a:latin typeface="Times New Roman"/>
              <a:cs typeface="Times New Roman"/>
            </a:endParaRPr>
          </a:p>
          <a:p>
            <a:endParaRPr kumimoji="1" lang="zh-CN" alt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80051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 solution to XOR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124" y="1266825"/>
            <a:ext cx="9032875" cy="4525963"/>
          </a:xfrm>
        </p:spPr>
        <p:txBody>
          <a:bodyPr/>
          <a:lstStyle/>
          <a:p>
            <a:r>
              <a:rPr kumimoji="1" lang="en-US" altLang="zh-CN" dirty="0" smtClean="0"/>
              <a:t>A solution as show below:</a:t>
            </a:r>
            <a:endParaRPr kumimoji="1" lang="zh-CN" altLang="en-US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We can walk through the way the model processes based on f(</a:t>
            </a:r>
            <a:r>
              <a:rPr kumimoji="1" lang="en-US" altLang="zh-CN" dirty="0" err="1" smtClean="0"/>
              <a:t>x;W,c,w,b</a:t>
            </a:r>
            <a:r>
              <a:rPr kumimoji="1" lang="en-US" altLang="zh-CN" dirty="0" smtClean="0"/>
              <a:t>)=</a:t>
            </a:r>
            <a:r>
              <a:rPr kumimoji="1" lang="en-US" altLang="zh-CN" dirty="0" err="1" smtClean="0"/>
              <a:t>w</a:t>
            </a:r>
            <a:r>
              <a:rPr kumimoji="1" lang="en-US" altLang="zh-CN" baseline="30000" dirty="0" err="1" smtClean="0"/>
              <a:t>T</a:t>
            </a:r>
            <a:r>
              <a:rPr kumimoji="1" lang="en-US" altLang="zh-CN" dirty="0" err="1" smtClean="0"/>
              <a:t>max</a:t>
            </a:r>
            <a:r>
              <a:rPr kumimoji="1" lang="en-US" altLang="zh-CN" dirty="0" smtClean="0"/>
              <a:t>{0,W</a:t>
            </a:r>
            <a:r>
              <a:rPr kumimoji="1" lang="en-US" altLang="zh-CN" baseline="30000" dirty="0" smtClean="0"/>
              <a:t>T</a:t>
            </a:r>
            <a:r>
              <a:rPr kumimoji="1" lang="en-US" altLang="zh-CN" dirty="0" smtClean="0"/>
              <a:t>x+c}+b</a:t>
            </a: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226" y="2019985"/>
            <a:ext cx="1584183" cy="138237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374" y="2019985"/>
            <a:ext cx="1194059" cy="67490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875" y="2890075"/>
            <a:ext cx="801686" cy="4329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600" y="4933602"/>
            <a:ext cx="1305688" cy="107989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0432" y="4988640"/>
            <a:ext cx="1569165" cy="10427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6741" y="4988641"/>
            <a:ext cx="966113" cy="98524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3840" y="4988640"/>
            <a:ext cx="730426" cy="97390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55149" y="4988641"/>
            <a:ext cx="496315" cy="973901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323635" y="6013494"/>
            <a:ext cx="70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add c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846180" y="5962541"/>
            <a:ext cx="708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apply </a:t>
            </a:r>
            <a:r>
              <a:rPr kumimoji="1" lang="en-US" altLang="zh-CN" dirty="0" err="1" smtClean="0"/>
              <a:t>ReLU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049736" y="6039791"/>
            <a:ext cx="1228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multiply w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0697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Gradient-Based Learning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37114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difference between the linear models </a:t>
            </a:r>
            <a:r>
              <a:rPr lang="en-US" altLang="zh-CN" dirty="0" smtClean="0"/>
              <a:t>and </a:t>
            </a:r>
            <a:r>
              <a:rPr lang="en-US" altLang="zh-CN" dirty="0"/>
              <a:t>neural networks is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nonlinearity of a neural network causes most interesting loss functions to become non-</a:t>
            </a:r>
            <a:r>
              <a:rPr lang="en-US" altLang="zh-CN" dirty="0" smtClean="0"/>
              <a:t>convex</a:t>
            </a:r>
            <a:endParaRPr lang="en-US" altLang="zh-CN" dirty="0"/>
          </a:p>
          <a:p>
            <a:pPr lvl="1"/>
            <a:r>
              <a:rPr lang="en-US" altLang="zh-CN" dirty="0"/>
              <a:t>This means that neural networks are usually trained by using iterative, gradient-based optimizers that merely drive the cost function to a very low value, rather than the linear equation solvers used to train linear regression models or the convex optimization algorithms with global </a:t>
            </a:r>
            <a:r>
              <a:rPr lang="en-US" altLang="zh-CN" dirty="0" smtClean="0"/>
              <a:t>convergence </a:t>
            </a:r>
            <a:r>
              <a:rPr lang="en-US" altLang="zh-CN" dirty="0"/>
              <a:t>guarantees </a:t>
            </a:r>
            <a:endParaRPr lang="en-US" altLang="zh-CN" dirty="0"/>
          </a:p>
          <a:p>
            <a:pPr lvl="1"/>
            <a:r>
              <a:rPr lang="en-US" altLang="zh-CN" dirty="0"/>
              <a:t>Stochastic gradient descent applied to non-convex loss functions has </a:t>
            </a:r>
            <a:r>
              <a:rPr lang="en-US" altLang="zh-CN" dirty="0">
                <a:solidFill>
                  <a:srgbClr val="FF0000"/>
                </a:solidFill>
              </a:rPr>
              <a:t>no such convergence guarantee</a:t>
            </a:r>
            <a:r>
              <a:rPr lang="en-US" altLang="zh-CN" dirty="0"/>
              <a:t>, and is sensitive to the values of the initial parameters. </a:t>
            </a:r>
            <a:endParaRPr lang="en-US" altLang="zh-CN" dirty="0"/>
          </a:p>
          <a:p>
            <a:pPr lvl="1"/>
            <a:r>
              <a:rPr lang="en-US" altLang="zh-CN" dirty="0"/>
              <a:t>For </a:t>
            </a:r>
            <a:r>
              <a:rPr lang="en-US" altLang="zh-CN" dirty="0" err="1"/>
              <a:t>feedforward</a:t>
            </a:r>
            <a:r>
              <a:rPr lang="en-US" altLang="zh-CN" dirty="0"/>
              <a:t> neural networks, it is important to initialize all weights to small random values. 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1092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Gradient-Based Learning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The biases may be initialized to zero or to small positive values. </a:t>
            </a:r>
            <a:endParaRPr lang="en-US" altLang="zh-CN" dirty="0"/>
          </a:p>
          <a:p>
            <a:r>
              <a:rPr lang="en-US" altLang="zh-CN" dirty="0"/>
              <a:t>For the moment, it suffices to understand that the training algorithm is almost always based on using the gradient to descend the cost function in one way or another. </a:t>
            </a:r>
            <a:endParaRPr lang="en-US" altLang="zh-CN" dirty="0"/>
          </a:p>
          <a:p>
            <a:r>
              <a:rPr lang="en-US" altLang="zh-CN" dirty="0"/>
              <a:t>The specific algorithms are improvements and refinements on the ideas of gradient descent </a:t>
            </a:r>
            <a:endParaRPr lang="en-US" altLang="zh-CN" dirty="0"/>
          </a:p>
          <a:p>
            <a:r>
              <a:rPr lang="en-US" altLang="zh-CN" dirty="0"/>
              <a:t>Computing the gradient is slightly more complicated for a neural network, but can still be done efficiently and exactly 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9213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/>
                <a:cs typeface="Times New Roman"/>
              </a:rPr>
              <a:t>Cost Function</a:t>
            </a:r>
            <a:endParaRPr kumimoji="1" lang="zh-CN" altLang="en-US" dirty="0">
              <a:latin typeface="Times New Roman"/>
              <a:cs typeface="Times New Roman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4160"/>
          </a:xfrm>
        </p:spPr>
        <p:txBody>
          <a:bodyPr>
            <a:normAutofit/>
          </a:bodyPr>
          <a:lstStyle/>
          <a:p>
            <a:r>
              <a:rPr kumimoji="1" lang="en-US" altLang="zh-CN" dirty="0" smtClean="0">
                <a:latin typeface="Times New Roman"/>
                <a:cs typeface="Times New Roman"/>
              </a:rPr>
              <a:t>Cross-entropy between training data and the model distribution</a:t>
            </a:r>
          </a:p>
          <a:p>
            <a:pPr marL="0" indent="0">
              <a:buNone/>
            </a:pPr>
            <a:endParaRPr kumimoji="1" lang="en-US" altLang="zh-CN" dirty="0" smtClean="0">
              <a:latin typeface="Times New Roman"/>
              <a:cs typeface="Times New Roman"/>
            </a:endParaRPr>
          </a:p>
          <a:p>
            <a:r>
              <a:rPr lang="en-US" altLang="zh-CN" dirty="0">
                <a:latin typeface="Times New Roman"/>
                <a:cs typeface="Times New Roman"/>
              </a:rPr>
              <a:t>The specific form of the cost function changes from model to model, depending on the specific form of </a:t>
            </a:r>
            <a:r>
              <a:rPr lang="en-US" altLang="zh-CN" dirty="0" err="1" smtClean="0">
                <a:latin typeface="Times New Roman"/>
                <a:cs typeface="Times New Roman"/>
              </a:rPr>
              <a:t>log</a:t>
            </a:r>
            <a:r>
              <a:rPr lang="en-US" altLang="zh-CN" i="1" dirty="0" err="1" smtClean="0">
                <a:latin typeface="Times New Roman"/>
                <a:cs typeface="Times New Roman"/>
              </a:rPr>
              <a:t>p</a:t>
            </a:r>
            <a:r>
              <a:rPr lang="en-US" altLang="zh-CN" baseline="-25000" dirty="0" err="1" smtClean="0">
                <a:latin typeface="Times New Roman"/>
                <a:cs typeface="Times New Roman"/>
              </a:rPr>
              <a:t>model</a:t>
            </a:r>
            <a:r>
              <a:rPr lang="en-US" altLang="zh-CN" dirty="0" smtClean="0">
                <a:latin typeface="Times New Roman"/>
                <a:cs typeface="Times New Roman"/>
              </a:rPr>
              <a:t> </a:t>
            </a:r>
            <a:endParaRPr lang="en-US" altLang="zh-CN" dirty="0">
              <a:latin typeface="Times New Roman"/>
              <a:cs typeface="Times New Roman"/>
            </a:endParaRPr>
          </a:p>
          <a:p>
            <a:r>
              <a:rPr kumimoji="1" lang="en-US" altLang="zh-CN" dirty="0" smtClean="0">
                <a:latin typeface="Times New Roman"/>
                <a:cs typeface="Times New Roman"/>
              </a:rPr>
              <a:t>For </a:t>
            </a:r>
          </a:p>
          <a:p>
            <a:r>
              <a:rPr kumimoji="1" lang="en-US" altLang="zh-CN" dirty="0" smtClean="0">
                <a:latin typeface="Times New Roman"/>
                <a:cs typeface="Times New Roman"/>
              </a:rPr>
              <a:t>We have </a:t>
            </a:r>
          </a:p>
          <a:p>
            <a:pPr marL="0" indent="0">
              <a:buNone/>
            </a:pPr>
            <a:endParaRPr kumimoji="1" lang="zh-CN" altLang="en-US" dirty="0">
              <a:latin typeface="Times New Roman"/>
              <a:cs typeface="Times New Roman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254" y="2626354"/>
            <a:ext cx="5811104" cy="6166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112" y="4913497"/>
            <a:ext cx="4773377" cy="4111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0161" y="5837497"/>
            <a:ext cx="5421193" cy="76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795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Output Units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suppose that the </a:t>
            </a:r>
            <a:r>
              <a:rPr lang="en-US" altLang="zh-CN" dirty="0" err="1"/>
              <a:t>feedforward</a:t>
            </a:r>
            <a:r>
              <a:rPr lang="en-US" altLang="zh-CN" dirty="0"/>
              <a:t> network provides a set of hidden features defined by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 </a:t>
            </a:r>
            <a:r>
              <a:rPr lang="en-US" altLang="zh-CN" dirty="0"/>
              <a:t>= f(</a:t>
            </a:r>
            <a:r>
              <a:rPr lang="en-US" altLang="zh-CN" dirty="0" err="1"/>
              <a:t>x;θ</a:t>
            </a:r>
            <a:r>
              <a:rPr lang="en-US" altLang="zh-CN" dirty="0"/>
              <a:t>) 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Linear </a:t>
            </a:r>
            <a:r>
              <a:rPr lang="en-US" altLang="zh-CN" dirty="0">
                <a:solidFill>
                  <a:srgbClr val="FF0000"/>
                </a:solidFill>
              </a:rPr>
              <a:t>Units for Gaussian Output Distributions</a:t>
            </a:r>
            <a:r>
              <a:rPr lang="en-US" altLang="zh-CN" dirty="0"/>
              <a:t> </a:t>
            </a:r>
            <a:endParaRPr lang="en-US" altLang="zh-CN" dirty="0"/>
          </a:p>
          <a:p>
            <a:endParaRPr kumimoji="1" lang="en-US" altLang="zh-CN" dirty="0" smtClean="0"/>
          </a:p>
          <a:p>
            <a:r>
              <a:rPr lang="en-US" altLang="zh-CN" dirty="0"/>
              <a:t>Maximizing the log-likelihood is then equivalent to minimizing the mean squared error </a:t>
            </a:r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981" y="3785514"/>
            <a:ext cx="3486201" cy="61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60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Output </a:t>
            </a:r>
            <a:r>
              <a:rPr kumimoji="1" lang="en-US" altLang="zh-CN" dirty="0" smtClean="0"/>
              <a:t>Units (continued)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75834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Sigmoid Units </a:t>
            </a:r>
            <a:r>
              <a:rPr lang="en-US" altLang="zh-CN" dirty="0"/>
              <a:t>for Bernoulli Output Distributions </a:t>
            </a:r>
            <a:endParaRPr lang="en-US" altLang="zh-CN" dirty="0"/>
          </a:p>
          <a:p>
            <a:r>
              <a:rPr lang="en-US" altLang="zh-CN" dirty="0"/>
              <a:t>Suppose we were to use a linear unit, and threshold its value to obtain a valid probability </a:t>
            </a:r>
            <a:endParaRPr lang="en-US" altLang="zh-CN" dirty="0"/>
          </a:p>
          <a:p>
            <a:endParaRPr kumimoji="1" lang="en-US" altLang="zh-CN" dirty="0" smtClean="0"/>
          </a:p>
          <a:p>
            <a:r>
              <a:rPr lang="en-US" altLang="zh-CN" dirty="0"/>
              <a:t>A sigmoid output unit is defined by </a:t>
            </a:r>
            <a:endParaRPr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lang="en-US" altLang="zh-CN" dirty="0"/>
              <a:t>logistic sigmoid</a:t>
            </a:r>
            <a:br>
              <a:rPr lang="en-US" altLang="zh-CN" dirty="0"/>
            </a:br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399" y="3384892"/>
            <a:ext cx="6007210" cy="65504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173" y="4358097"/>
            <a:ext cx="2802175" cy="88216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2173" y="5412163"/>
            <a:ext cx="3082090" cy="96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845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Output Units (continued)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</a:t>
            </a:r>
            <a:r>
              <a:rPr lang="en-US" altLang="zh-CN" dirty="0"/>
              <a:t>sigmoid output unit as having two components </a:t>
            </a:r>
            <a:endParaRPr lang="en-US" altLang="zh-CN" dirty="0" smtClean="0"/>
          </a:p>
          <a:p>
            <a:r>
              <a:rPr lang="en-US" altLang="zh-CN" dirty="0"/>
              <a:t>First, it uses a linear layer to compute </a:t>
            </a:r>
            <a:r>
              <a:rPr lang="en-US" altLang="zh-CN" dirty="0" smtClean="0"/>
              <a:t>z=</a:t>
            </a:r>
            <a:r>
              <a:rPr lang="en-US" altLang="zh-CN" dirty="0" err="1" smtClean="0"/>
              <a:t>w</a:t>
            </a:r>
            <a:r>
              <a:rPr lang="en-US" altLang="zh-CN" baseline="30000" dirty="0" err="1" smtClean="0"/>
              <a:t>T</a:t>
            </a:r>
            <a:r>
              <a:rPr lang="en-US" altLang="zh-CN" dirty="0" err="1" smtClean="0"/>
              <a:t>h+b</a:t>
            </a:r>
            <a:endParaRPr lang="en-US" altLang="zh-CN" dirty="0"/>
          </a:p>
          <a:p>
            <a:r>
              <a:rPr lang="en-US" altLang="zh-CN" dirty="0"/>
              <a:t>Next, it uses the sigmoid activation function to convert z into a </a:t>
            </a:r>
            <a:r>
              <a:rPr lang="en-US" altLang="zh-CN" dirty="0" smtClean="0"/>
              <a:t>probability</a:t>
            </a:r>
            <a:endParaRPr lang="en-US" altLang="zh-CN" dirty="0"/>
          </a:p>
          <a:p>
            <a:r>
              <a:rPr lang="en-US" altLang="zh-CN" dirty="0"/>
              <a:t>We omit the dependence on x for the moment to discuss how to define a probability distribution over y using the value z 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50834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Output Units (continued)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107" y="1139946"/>
            <a:ext cx="6360952" cy="4860404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omit the dependence on x for the moment to discuss how to define a </a:t>
            </a:r>
            <a:r>
              <a:rPr lang="en-US" altLang="zh-CN" dirty="0" smtClean="0"/>
              <a:t>probability distribution </a:t>
            </a:r>
            <a:r>
              <a:rPr lang="en-US" altLang="zh-CN" dirty="0"/>
              <a:t>over y using the value z </a:t>
            </a:r>
            <a:endParaRPr lang="en-US" altLang="zh-CN" dirty="0"/>
          </a:p>
          <a:p>
            <a:r>
              <a:rPr lang="en-US" altLang="zh-CN" dirty="0"/>
              <a:t>The sigmoid can be motivated by constructing an </a:t>
            </a:r>
            <a:r>
              <a:rPr lang="en-US" altLang="zh-CN" dirty="0" err="1"/>
              <a:t>unnormalized</a:t>
            </a:r>
            <a:r>
              <a:rPr lang="en-US" altLang="zh-CN" dirty="0"/>
              <a:t> probability distribution </a:t>
            </a:r>
            <a:endParaRPr lang="en-US" altLang="zh-CN" dirty="0"/>
          </a:p>
          <a:p>
            <a:r>
              <a:rPr lang="en-US" altLang="zh-CN" dirty="0"/>
              <a:t>We then normalize to see that this yields a Bernoulli distribution controlled by a sigmoidal transformation of z </a:t>
            </a:r>
            <a:endParaRPr lang="en-US" altLang="zh-CN" dirty="0"/>
          </a:p>
          <a:p>
            <a:r>
              <a:rPr lang="en-US" altLang="zh-CN" dirty="0"/>
              <a:t>The loss function for maximum likelihood learning of a Bernoulli </a:t>
            </a:r>
            <a:r>
              <a:rPr lang="en-US" altLang="zh-CN" dirty="0" err="1"/>
              <a:t>parametrized</a:t>
            </a:r>
            <a:r>
              <a:rPr lang="en-US" altLang="zh-CN" dirty="0"/>
              <a:t> by a sigmoid is </a:t>
            </a:r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211" y="3273644"/>
            <a:ext cx="495343" cy="3503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059" y="3803690"/>
            <a:ext cx="2580607" cy="16704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6211" y="5474125"/>
            <a:ext cx="2463391" cy="108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729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6117781"/>
          </a:xfrm>
        </p:spPr>
        <p:txBody>
          <a:bodyPr/>
          <a:lstStyle/>
          <a:p>
            <a:r>
              <a:rPr kumimoji="1" lang="en-US" altLang="zh-CN" dirty="0" smtClean="0"/>
              <a:t>To be continued!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4472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>
                <a:latin typeface="Times New Roman"/>
                <a:cs typeface="Times New Roman"/>
              </a:rPr>
              <a:t>What’s DFN</a:t>
            </a:r>
            <a:endParaRPr kumimoji="1" lang="zh-CN" altLang="en-US" dirty="0">
              <a:latin typeface="Times New Roman"/>
              <a:cs typeface="Times New Roman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>
                <a:latin typeface="Times New Roman"/>
                <a:cs typeface="Times New Roman"/>
              </a:rPr>
              <a:t>Information </a:t>
            </a:r>
            <a:r>
              <a:rPr lang="en-US" altLang="zh-CN" sz="2800" dirty="0">
                <a:solidFill>
                  <a:srgbClr val="0000FF"/>
                </a:solidFill>
                <a:latin typeface="Times New Roman"/>
                <a:cs typeface="Times New Roman"/>
              </a:rPr>
              <a:t>flows through</a:t>
            </a:r>
            <a:r>
              <a:rPr lang="en-US" altLang="zh-CN" sz="2800" dirty="0">
                <a:latin typeface="Times New Roman"/>
                <a:cs typeface="Times New Roman"/>
              </a:rPr>
              <a:t> the function being evaluated from </a:t>
            </a:r>
            <a:r>
              <a:rPr lang="en-US" altLang="zh-CN" sz="2800" dirty="0">
                <a:solidFill>
                  <a:srgbClr val="0000FF"/>
                </a:solidFill>
                <a:latin typeface="Times New Roman"/>
                <a:cs typeface="Times New Roman"/>
              </a:rPr>
              <a:t>x</a:t>
            </a:r>
            <a:r>
              <a:rPr lang="en-US" altLang="zh-CN" sz="2800" dirty="0">
                <a:latin typeface="Times New Roman"/>
                <a:cs typeface="Times New Roman"/>
              </a:rPr>
              <a:t>, through the intermediate computations used to define </a:t>
            </a:r>
            <a:r>
              <a:rPr lang="en-US" altLang="zh-CN" sz="2800" dirty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lang="en-US" altLang="zh-CN" sz="2800" dirty="0">
                <a:latin typeface="Times New Roman"/>
                <a:cs typeface="Times New Roman"/>
              </a:rPr>
              <a:t>, and finally to the output </a:t>
            </a:r>
            <a:r>
              <a:rPr lang="en-US" altLang="zh-CN" sz="2800" dirty="0">
                <a:solidFill>
                  <a:srgbClr val="0000FF"/>
                </a:solidFill>
                <a:latin typeface="Times New Roman"/>
                <a:cs typeface="Times New Roman"/>
              </a:rPr>
              <a:t>y</a:t>
            </a:r>
            <a:r>
              <a:rPr lang="en-US" altLang="zh-CN" sz="2800" dirty="0">
                <a:latin typeface="Times New Roman"/>
                <a:cs typeface="Times New Roman"/>
              </a:rPr>
              <a:t> </a:t>
            </a:r>
            <a:endParaRPr lang="en-US" altLang="zh-CN" sz="2800" dirty="0" smtClean="0">
              <a:latin typeface="Times New Roman"/>
              <a:cs typeface="Times New Roman"/>
            </a:endParaRPr>
          </a:p>
          <a:p>
            <a:pPr lvl="1"/>
            <a:r>
              <a:rPr lang="en-US" altLang="zh-CN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No </a:t>
            </a:r>
            <a:r>
              <a:rPr lang="en-US" altLang="zh-CN" sz="2400" dirty="0">
                <a:solidFill>
                  <a:srgbClr val="0000FF"/>
                </a:solidFill>
                <a:latin typeface="Times New Roman"/>
                <a:cs typeface="Times New Roman"/>
              </a:rPr>
              <a:t>feedback 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connections</a:t>
            </a:r>
            <a:endParaRPr lang="en-US" altLang="zh-CN" sz="2400" dirty="0" smtClean="0">
              <a:effectLst/>
              <a:latin typeface="Times New Roman"/>
              <a:cs typeface="Times New Roman"/>
            </a:endParaRPr>
          </a:p>
          <a:p>
            <a:r>
              <a:rPr lang="en-US" altLang="zh-CN" sz="2800" dirty="0" smtClean="0">
                <a:latin typeface="Times New Roman"/>
                <a:cs typeface="Times New Roman"/>
              </a:rPr>
              <a:t>Extended </a:t>
            </a:r>
            <a:r>
              <a:rPr lang="en-US" altLang="zh-CN" sz="2800" dirty="0">
                <a:latin typeface="Times New Roman"/>
                <a:cs typeface="Times New Roman"/>
              </a:rPr>
              <a:t>to include feedback </a:t>
            </a:r>
            <a:r>
              <a:rPr lang="en-US" altLang="zh-CN" sz="2800" dirty="0" smtClean="0">
                <a:latin typeface="Times New Roman"/>
                <a:cs typeface="Times New Roman"/>
              </a:rPr>
              <a:t>connections </a:t>
            </a:r>
          </a:p>
          <a:p>
            <a:pPr lvl="1"/>
            <a:r>
              <a:rPr lang="en-US" altLang="zh-CN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Recurrent</a:t>
            </a:r>
            <a:r>
              <a:rPr lang="en-US" altLang="zh-CN" sz="2400" dirty="0" smtClean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latin typeface="Times New Roman"/>
                <a:cs typeface="Times New Roman"/>
              </a:rPr>
              <a:t>Neural Networks </a:t>
            </a:r>
            <a:endParaRPr lang="en-US" altLang="zh-CN" sz="2400" dirty="0">
              <a:latin typeface="Times New Roman"/>
              <a:cs typeface="Times New Roman"/>
            </a:endParaRPr>
          </a:p>
          <a:p>
            <a:r>
              <a:rPr lang="en-US" altLang="zh-CN" sz="2800" dirty="0" smtClean="0">
                <a:effectLst/>
                <a:latin typeface="Times New Roman"/>
                <a:cs typeface="Times New Roman"/>
              </a:rPr>
              <a:t>Also called </a:t>
            </a:r>
            <a:r>
              <a:rPr lang="en-US" altLang="zh-CN" sz="2800" dirty="0" err="1" smtClean="0">
                <a:solidFill>
                  <a:srgbClr val="008000"/>
                </a:solidFill>
                <a:effectLst/>
                <a:latin typeface="Times New Roman"/>
                <a:cs typeface="Times New Roman"/>
              </a:rPr>
              <a:t>feedforward</a:t>
            </a:r>
            <a:r>
              <a:rPr lang="en-US" altLang="zh-CN" sz="2800" dirty="0" smtClean="0">
                <a:solidFill>
                  <a:srgbClr val="008000"/>
                </a:solidFill>
                <a:effectLst/>
                <a:latin typeface="Times New Roman"/>
                <a:cs typeface="Times New Roman"/>
              </a:rPr>
              <a:t> neural networks</a:t>
            </a:r>
          </a:p>
          <a:p>
            <a:r>
              <a:rPr lang="en-US" altLang="zh-CN" sz="2800" dirty="0" smtClean="0">
                <a:latin typeface="Times New Roman"/>
                <a:cs typeface="Times New Roman"/>
              </a:rPr>
              <a:t>Or </a:t>
            </a:r>
            <a:r>
              <a:rPr lang="en-US" altLang="zh-CN" sz="2800" dirty="0" smtClean="0">
                <a:solidFill>
                  <a:srgbClr val="008000"/>
                </a:solidFill>
                <a:latin typeface="Times New Roman"/>
                <a:cs typeface="Times New Roman"/>
              </a:rPr>
              <a:t>multilayer perceptions (MLPs)</a:t>
            </a:r>
            <a:endParaRPr lang="en-US" altLang="zh-CN" sz="2800" dirty="0" smtClean="0">
              <a:solidFill>
                <a:srgbClr val="008000"/>
              </a:solidFill>
              <a:effectLst/>
              <a:latin typeface="Times New Roman"/>
              <a:cs typeface="Times New Roman"/>
            </a:endParaRPr>
          </a:p>
          <a:p>
            <a:endParaRPr kumimoji="1" lang="zh-CN" alt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31331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6492"/>
            <a:ext cx="8229600" cy="1143000"/>
          </a:xfrm>
        </p:spPr>
        <p:txBody>
          <a:bodyPr/>
          <a:lstStyle/>
          <a:p>
            <a:r>
              <a:rPr kumimoji="1" lang="en-US" altLang="zh-CN" dirty="0" smtClean="0">
                <a:latin typeface="Times New Roman"/>
                <a:cs typeface="Times New Roman"/>
              </a:rPr>
              <a:t>Structure</a:t>
            </a:r>
            <a:endParaRPr kumimoji="1" lang="zh-CN" altLang="en-US" dirty="0">
              <a:latin typeface="Times New Roman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7200" y="1369261"/>
            <a:ext cx="8322221" cy="4955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kumimoji="1" lang="en-US" altLang="zh-CN" sz="2800" dirty="0" smtClean="0">
                <a:latin typeface="Times New Roman"/>
                <a:cs typeface="Times New Roman"/>
              </a:rPr>
              <a:t>Chain structures:</a:t>
            </a:r>
          </a:p>
          <a:p>
            <a:pPr lvl="1"/>
            <a:endParaRPr kumimoji="1" lang="en-US" altLang="zh-CN" sz="2400" dirty="0" smtClean="0">
              <a:latin typeface="Times New Roman"/>
              <a:cs typeface="Times New Roman"/>
            </a:endParaRPr>
          </a:p>
          <a:p>
            <a:pPr marL="800100" lvl="1" indent="-342900">
              <a:buFont typeface="Symbol" charset="2"/>
              <a:buChar char="-"/>
            </a:pPr>
            <a:r>
              <a:rPr kumimoji="1" lang="en-US" altLang="zh-CN" sz="2400" dirty="0" smtClean="0">
                <a:latin typeface="Times New Roman"/>
                <a:cs typeface="Times New Roman"/>
              </a:rPr>
              <a:t>three layers: f(x) = f</a:t>
            </a:r>
            <a:r>
              <a:rPr kumimoji="1" lang="en-US" altLang="zh-CN" sz="2400" baseline="30000" dirty="0" smtClean="0">
                <a:latin typeface="Times New Roman"/>
                <a:cs typeface="Times New Roman"/>
              </a:rPr>
              <a:t>3</a:t>
            </a:r>
            <a:r>
              <a:rPr kumimoji="1" lang="en-US" altLang="zh-CN" sz="2400" dirty="0" smtClean="0">
                <a:latin typeface="Times New Roman"/>
                <a:cs typeface="Times New Roman"/>
              </a:rPr>
              <a:t>(f</a:t>
            </a:r>
            <a:r>
              <a:rPr kumimoji="1" lang="en-US" altLang="zh-CN" sz="2400" baseline="30000" dirty="0" smtClean="0">
                <a:latin typeface="Times New Roman"/>
                <a:cs typeface="Times New Roman"/>
              </a:rPr>
              <a:t>2</a:t>
            </a:r>
            <a:r>
              <a:rPr kumimoji="1" lang="en-US" altLang="zh-CN" sz="2400" dirty="0" smtClean="0">
                <a:latin typeface="Times New Roman"/>
                <a:cs typeface="Times New Roman"/>
              </a:rPr>
              <a:t>(f</a:t>
            </a:r>
            <a:r>
              <a:rPr kumimoji="1" lang="en-US" altLang="zh-CN" sz="2400" baseline="30000" dirty="0" smtClean="0">
                <a:latin typeface="Times New Roman"/>
                <a:cs typeface="Times New Roman"/>
              </a:rPr>
              <a:t>1</a:t>
            </a:r>
            <a:r>
              <a:rPr kumimoji="1" lang="en-US" altLang="zh-CN" sz="2400" dirty="0" smtClean="0">
                <a:latin typeface="Times New Roman"/>
                <a:cs typeface="Times New Roman"/>
              </a:rPr>
              <a:t>(</a:t>
            </a:r>
            <a:r>
              <a:rPr kumimoji="1" lang="en-US" altLang="zh-CN" sz="2400" i="1" dirty="0" smtClean="0">
                <a:latin typeface="Times New Roman"/>
                <a:cs typeface="Times New Roman"/>
              </a:rPr>
              <a:t>x</a:t>
            </a:r>
            <a:r>
              <a:rPr kumimoji="1" lang="en-US" altLang="zh-CN" sz="2400" dirty="0" smtClean="0">
                <a:latin typeface="Times New Roman"/>
                <a:cs typeface="Times New Roman"/>
              </a:rPr>
              <a:t>)))</a:t>
            </a:r>
          </a:p>
          <a:p>
            <a:pPr lvl="1"/>
            <a:endParaRPr kumimoji="1" lang="en-US" altLang="zh-CN" sz="2400" dirty="0" smtClean="0">
              <a:latin typeface="Times New Roman"/>
              <a:cs typeface="Times New Roman"/>
            </a:endParaRPr>
          </a:p>
          <a:p>
            <a:pPr marL="800100" lvl="1" indent="-342900">
              <a:buFont typeface="Symbol" charset="2"/>
              <a:buChar char="-"/>
            </a:pPr>
            <a:r>
              <a:rPr kumimoji="1" lang="en-US" altLang="zh-CN" sz="2400" dirty="0" smtClean="0">
                <a:latin typeface="Times New Roman"/>
                <a:cs typeface="Times New Roman"/>
              </a:rPr>
              <a:t>“three” is the </a:t>
            </a:r>
            <a:r>
              <a:rPr kumimoji="1" lang="en-US" altLang="zh-CN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depth</a:t>
            </a:r>
            <a:r>
              <a:rPr kumimoji="1" lang="en-US" altLang="zh-CN" sz="2400" dirty="0" smtClean="0">
                <a:latin typeface="Times New Roman"/>
                <a:cs typeface="Times New Roman"/>
              </a:rPr>
              <a:t> of the model</a:t>
            </a:r>
          </a:p>
          <a:p>
            <a:pPr lvl="1"/>
            <a:endParaRPr lang="en-US" altLang="zh-CN" sz="2400" dirty="0" smtClean="0"/>
          </a:p>
          <a:p>
            <a:pPr marL="800100" lvl="1" indent="-342900">
              <a:buFont typeface="Symbol" charset="2"/>
              <a:buChar char="-"/>
            </a:pPr>
            <a:r>
              <a:rPr lang="en-US" altLang="zh-CN" sz="2400" dirty="0" smtClean="0">
                <a:solidFill>
                  <a:srgbClr val="0000FF"/>
                </a:solidFill>
              </a:rPr>
              <a:t>Output layer</a:t>
            </a:r>
            <a:r>
              <a:rPr lang="en-US" altLang="zh-CN" sz="2400" dirty="0" smtClean="0"/>
              <a:t>: the desired output is specified in the training data</a:t>
            </a:r>
          </a:p>
          <a:p>
            <a:pPr marL="800100" lvl="1" indent="-342900">
              <a:buFont typeface="Symbol" charset="2"/>
              <a:buChar char="-"/>
            </a:pPr>
            <a:endParaRPr lang="en-US" altLang="zh-CN" sz="2400" dirty="0"/>
          </a:p>
          <a:p>
            <a:pPr marL="800100" lvl="1" indent="-342900">
              <a:buFont typeface="Symbol" charset="2"/>
              <a:buChar char="-"/>
            </a:pPr>
            <a:r>
              <a:rPr lang="en-US" altLang="zh-CN" sz="2400" dirty="0" smtClean="0">
                <a:solidFill>
                  <a:srgbClr val="0000FF"/>
                </a:solidFill>
              </a:rPr>
              <a:t>Hidden layers</a:t>
            </a:r>
            <a:r>
              <a:rPr lang="en-US" altLang="zh-CN" sz="2400" dirty="0" smtClean="0"/>
              <a:t>: the desired output is not specified in the training data</a:t>
            </a:r>
          </a:p>
          <a:p>
            <a:pPr marL="800100" lvl="1" indent="-342900">
              <a:buFont typeface="Symbol" charset="2"/>
              <a:buChar char="-"/>
            </a:pPr>
            <a:endParaRPr lang="en-US" altLang="zh-CN" sz="2400" dirty="0"/>
          </a:p>
          <a:p>
            <a:pPr marL="800100" lvl="1" indent="-342900">
              <a:buFont typeface="Symbol" charset="2"/>
              <a:buChar char="-"/>
            </a:pPr>
            <a:r>
              <a:rPr lang="en-US" altLang="zh-CN" sz="2400" dirty="0" smtClean="0">
                <a:solidFill>
                  <a:srgbClr val="0000FF"/>
                </a:solidFill>
              </a:rPr>
              <a:t>Width of the model</a:t>
            </a:r>
            <a:r>
              <a:rPr lang="en-US" altLang="zh-CN" sz="2400" dirty="0" smtClean="0"/>
              <a:t>: the dimensionality of hidden layers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20163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34340"/>
            <a:ext cx="8229600" cy="1143000"/>
          </a:xfrm>
        </p:spPr>
        <p:txBody>
          <a:bodyPr/>
          <a:lstStyle/>
          <a:p>
            <a:r>
              <a:rPr kumimoji="1" lang="en-US" altLang="zh-CN" dirty="0" smtClean="0">
                <a:latin typeface="Times New Roman"/>
                <a:cs typeface="Times New Roman"/>
              </a:rPr>
              <a:t>Mapping of input</a:t>
            </a:r>
            <a:endParaRPr kumimoji="1" lang="zh-CN" altLang="en-US" dirty="0">
              <a:latin typeface="Times New Roman"/>
              <a:cs typeface="Times New Roman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148" y="1181460"/>
            <a:ext cx="8536353" cy="5272260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 smtClean="0">
                <a:latin typeface="Times New Roman"/>
                <a:cs typeface="Times New Roman"/>
              </a:rPr>
              <a:t>Linear model of input x</a:t>
            </a:r>
          </a:p>
          <a:p>
            <a:pPr lvl="1"/>
            <a:r>
              <a:rPr kumimoji="1" lang="en-US" altLang="zh-CN" dirty="0">
                <a:solidFill>
                  <a:srgbClr val="0000FF"/>
                </a:solidFill>
                <a:latin typeface="Times New Roman"/>
                <a:cs typeface="Times New Roman"/>
              </a:rPr>
              <a:t>y</a:t>
            </a:r>
            <a:r>
              <a:rPr kumimoji="1" lang="en-US" altLang="zh-CN" dirty="0" smtClean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kumimoji="1" lang="en-US" altLang="zh-CN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w</a:t>
            </a:r>
            <a:r>
              <a:rPr kumimoji="1" lang="en-US" altLang="zh-CN" baseline="30000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kumimoji="1" lang="en-US" altLang="zh-CN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x</a:t>
            </a:r>
            <a:endParaRPr kumimoji="1" lang="en-US" altLang="zh-CN" dirty="0" smtClean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r>
              <a:rPr kumimoji="1" lang="en-US" altLang="zh-CN" dirty="0" smtClean="0">
                <a:latin typeface="Times New Roman"/>
                <a:cs typeface="Times New Roman"/>
              </a:rPr>
              <a:t>Nonlinear model</a:t>
            </a:r>
          </a:p>
          <a:p>
            <a:pPr lvl="1"/>
            <a:r>
              <a:rPr kumimoji="1" lang="en-US" altLang="zh-CN" dirty="0" smtClean="0">
                <a:latin typeface="Times New Roman"/>
                <a:cs typeface="Times New Roman"/>
              </a:rPr>
              <a:t>Introducing mapping </a:t>
            </a:r>
            <a:r>
              <a:rPr kumimoji="1" lang="en-US" altLang="zh-CN" i="1" dirty="0" err="1" smtClean="0">
                <a:latin typeface="Times New Roman"/>
                <a:ea typeface="Lucida Grande"/>
                <a:cs typeface="Times New Roman"/>
              </a:rPr>
              <a:t>ϕ</a:t>
            </a:r>
            <a:endParaRPr kumimoji="1" lang="en-US" altLang="zh-CN" dirty="0" smtClean="0">
              <a:latin typeface="Times New Roman"/>
              <a:cs typeface="Times New Roman"/>
            </a:endParaRPr>
          </a:p>
          <a:p>
            <a:pPr lvl="1"/>
            <a:r>
              <a:rPr kumimoji="1" lang="en-US" altLang="zh-CN" i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y=</a:t>
            </a:r>
            <a:r>
              <a:rPr kumimoji="1" lang="en-US" altLang="zh-CN" i="1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w</a:t>
            </a:r>
            <a:r>
              <a:rPr kumimoji="1" lang="en-US" altLang="zh-CN" i="1" baseline="30000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kumimoji="1" lang="en-US" altLang="zh-CN" i="1" dirty="0" err="1" smtClean="0">
                <a:solidFill>
                  <a:srgbClr val="0000FF"/>
                </a:solidFill>
                <a:latin typeface="Times New Roman"/>
                <a:ea typeface="Lucida Grande"/>
                <a:cs typeface="Times New Roman"/>
              </a:rPr>
              <a:t>ϕ</a:t>
            </a:r>
            <a:r>
              <a:rPr kumimoji="1" lang="en-US" altLang="zh-CN" dirty="0" smtClean="0">
                <a:solidFill>
                  <a:srgbClr val="0000FF"/>
                </a:solidFill>
                <a:latin typeface="Times New Roman"/>
                <a:ea typeface="Lucida Grande"/>
                <a:cs typeface="Times New Roman"/>
              </a:rPr>
              <a:t>(</a:t>
            </a:r>
            <a:r>
              <a:rPr kumimoji="1" lang="en-US" altLang="zh-CN" i="1" dirty="0" smtClean="0">
                <a:solidFill>
                  <a:srgbClr val="0000FF"/>
                </a:solidFill>
                <a:latin typeface="Times New Roman"/>
                <a:ea typeface="Lucida Grande"/>
                <a:cs typeface="Times New Roman"/>
              </a:rPr>
              <a:t>x</a:t>
            </a:r>
            <a:r>
              <a:rPr kumimoji="1" lang="en-US" altLang="zh-CN" dirty="0" smtClean="0">
                <a:solidFill>
                  <a:srgbClr val="0000FF"/>
                </a:solidFill>
                <a:latin typeface="Times New Roman"/>
                <a:ea typeface="Lucida Grande"/>
                <a:cs typeface="Times New Roman"/>
              </a:rPr>
              <a:t>)</a:t>
            </a:r>
          </a:p>
          <a:p>
            <a:r>
              <a:rPr kumimoji="1" lang="en-US" altLang="zh-CN" dirty="0" smtClean="0">
                <a:latin typeface="Times New Roman"/>
                <a:ea typeface="Lucida Grande"/>
                <a:cs typeface="Times New Roman"/>
              </a:rPr>
              <a:t>How to choose </a:t>
            </a:r>
            <a:r>
              <a:rPr kumimoji="1" lang="en-US" altLang="zh-CN" i="1" dirty="0" err="1" smtClean="0">
                <a:latin typeface="Times New Roman"/>
                <a:ea typeface="Lucida Grande"/>
                <a:cs typeface="Times New Roman"/>
              </a:rPr>
              <a:t>ϕ</a:t>
            </a:r>
            <a:r>
              <a:rPr kumimoji="1" lang="en-US" altLang="zh-CN" i="1" dirty="0" smtClean="0">
                <a:latin typeface="Times New Roman"/>
                <a:ea typeface="Lucida Grande"/>
                <a:cs typeface="Times New Roman"/>
              </a:rPr>
              <a:t>?</a:t>
            </a:r>
          </a:p>
          <a:p>
            <a:pPr lvl="1"/>
            <a:r>
              <a:rPr lang="en-US" altLang="zh-CN" dirty="0" smtClean="0">
                <a:latin typeface="Times New Roman"/>
                <a:cs typeface="Times New Roman"/>
              </a:rPr>
              <a:t>1. use </a:t>
            </a:r>
            <a:r>
              <a:rPr lang="en-US" altLang="zh-CN" dirty="0">
                <a:latin typeface="Times New Roman"/>
                <a:cs typeface="Times New Roman"/>
              </a:rPr>
              <a:t>a very generic </a:t>
            </a:r>
            <a:r>
              <a:rPr kumimoji="1" lang="en-US" altLang="zh-CN" i="1" dirty="0" err="1" smtClean="0">
                <a:latin typeface="Times New Roman"/>
                <a:ea typeface="Lucida Grande"/>
                <a:cs typeface="Times New Roman"/>
              </a:rPr>
              <a:t>ϕ</a:t>
            </a:r>
            <a:r>
              <a:rPr kumimoji="1" lang="en-US" altLang="zh-CN" dirty="0" smtClean="0">
                <a:latin typeface="Times New Roman"/>
                <a:ea typeface="Lucida Grande"/>
                <a:cs typeface="Times New Roman"/>
              </a:rPr>
              <a:t>: </a:t>
            </a:r>
          </a:p>
          <a:p>
            <a:pPr lvl="2"/>
            <a:r>
              <a:rPr kumimoji="1" lang="en-US" altLang="zh-CN" dirty="0" smtClean="0">
                <a:latin typeface="Times New Roman"/>
                <a:ea typeface="Lucida Grande"/>
                <a:cs typeface="Times New Roman"/>
              </a:rPr>
              <a:t>kernel machines, e.g., RBF kernel</a:t>
            </a:r>
          </a:p>
          <a:p>
            <a:pPr lvl="2"/>
            <a:r>
              <a:rPr lang="en-US" altLang="zh-CN" dirty="0" smtClean="0">
                <a:effectLst/>
                <a:latin typeface="Times New Roman"/>
                <a:cs typeface="Times New Roman"/>
              </a:rPr>
              <a:t>If </a:t>
            </a:r>
            <a:r>
              <a:rPr kumimoji="1" lang="en-US" altLang="zh-CN" i="1" dirty="0" err="1" smtClean="0">
                <a:latin typeface="Times New Roman"/>
                <a:ea typeface="Lucida Grande"/>
                <a:cs typeface="Times New Roman"/>
              </a:rPr>
              <a:t>ϕ</a:t>
            </a:r>
            <a:r>
              <a:rPr kumimoji="1" lang="en-US" altLang="zh-CN" i="1" dirty="0" smtClean="0">
                <a:latin typeface="Times New Roman"/>
                <a:ea typeface="Lucida Grande"/>
                <a:cs typeface="Times New Roman"/>
              </a:rPr>
              <a:t> </a:t>
            </a:r>
            <a:r>
              <a:rPr lang="en-US" altLang="zh-CN" dirty="0" smtClean="0">
                <a:effectLst/>
                <a:latin typeface="Times New Roman"/>
                <a:cs typeface="Times New Roman"/>
              </a:rPr>
              <a:t>(x) is of high enough dimension, we can always have enough capacity to fit the training set</a:t>
            </a:r>
          </a:p>
          <a:p>
            <a:pPr lvl="1"/>
            <a:r>
              <a:rPr lang="en-US" altLang="zh-CN" dirty="0" smtClean="0">
                <a:latin typeface="Times New Roman"/>
                <a:cs typeface="Times New Roman"/>
              </a:rPr>
              <a:t>2. manually engineer </a:t>
            </a:r>
            <a:r>
              <a:rPr kumimoji="1" lang="en-US" altLang="zh-CN" i="1" dirty="0" err="1" smtClean="0">
                <a:latin typeface="Times New Roman"/>
                <a:ea typeface="Lucida Grande"/>
                <a:cs typeface="Times New Roman"/>
              </a:rPr>
              <a:t>ϕ</a:t>
            </a:r>
            <a:endParaRPr lang="en-US" altLang="zh-CN" dirty="0" smtClean="0">
              <a:effectLst/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75814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/>
                <a:cs typeface="Times New Roman"/>
              </a:rPr>
              <a:t>Mapping of input</a:t>
            </a:r>
            <a:endParaRPr kumimoji="1" lang="zh-CN" altLang="en-US" dirty="0">
              <a:latin typeface="Times New Roman"/>
              <a:cs typeface="Times New Roman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34511"/>
          </a:xfrm>
        </p:spPr>
        <p:txBody>
          <a:bodyPr/>
          <a:lstStyle/>
          <a:p>
            <a:pPr lvl="1"/>
            <a:r>
              <a:rPr lang="en-US" altLang="zh-CN" dirty="0" smtClean="0">
                <a:latin typeface="Times New Roman"/>
                <a:cs typeface="Times New Roman"/>
              </a:rPr>
              <a:t>3. The </a:t>
            </a:r>
            <a:r>
              <a:rPr lang="en-US" altLang="zh-CN" dirty="0">
                <a:latin typeface="Times New Roman"/>
                <a:cs typeface="Times New Roman"/>
              </a:rPr>
              <a:t>strategy of deep learning is to learn </a:t>
            </a:r>
            <a:r>
              <a:rPr kumimoji="1" lang="en-US" altLang="zh-CN" i="1" dirty="0" err="1" smtClean="0">
                <a:latin typeface="Times New Roman"/>
                <a:ea typeface="Lucida Grande"/>
                <a:cs typeface="Times New Roman"/>
              </a:rPr>
              <a:t>ϕ</a:t>
            </a:r>
            <a:endParaRPr kumimoji="1" lang="en-US" altLang="zh-CN" i="1" dirty="0" smtClean="0">
              <a:latin typeface="Times New Roman"/>
              <a:ea typeface="Lucida Grande"/>
              <a:cs typeface="Times New Roman"/>
            </a:endParaRPr>
          </a:p>
          <a:p>
            <a:pPr lvl="2"/>
            <a:r>
              <a:rPr lang="en-US" altLang="zh-CN" dirty="0" smtClean="0">
                <a:latin typeface="Times New Roman"/>
                <a:cs typeface="Times New Roman"/>
              </a:rPr>
              <a:t>y=f(</a:t>
            </a:r>
            <a:r>
              <a:rPr lang="en-US" altLang="zh-CN" dirty="0" err="1" smtClean="0">
                <a:latin typeface="Times New Roman"/>
                <a:cs typeface="Times New Roman"/>
              </a:rPr>
              <a:t>x;θ,w</a:t>
            </a:r>
            <a:r>
              <a:rPr lang="en-US" altLang="zh-CN" dirty="0" smtClean="0">
                <a:latin typeface="Times New Roman"/>
                <a:cs typeface="Times New Roman"/>
              </a:rPr>
              <a:t>)=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/>
                <a:ea typeface="Lucida Grande"/>
                <a:cs typeface="Times New Roman"/>
              </a:rPr>
              <a:t>ϕ</a:t>
            </a:r>
            <a:r>
              <a:rPr lang="en-US" altLang="zh-CN" dirty="0" smtClean="0">
                <a:solidFill>
                  <a:srgbClr val="0000FF"/>
                </a:solidFill>
                <a:latin typeface="Times New Roman"/>
                <a:cs typeface="Times New Roman"/>
              </a:rPr>
              <a:t>(x; 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θ</a:t>
            </a:r>
            <a:r>
              <a:rPr lang="en-US" altLang="zh-CN" dirty="0" smtClean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r>
              <a:rPr lang="en-US" altLang="zh-CN" baseline="30000" dirty="0" smtClean="0">
                <a:latin typeface="Times New Roman"/>
                <a:cs typeface="Times New Roman"/>
              </a:rPr>
              <a:t>T</a:t>
            </a:r>
            <a:r>
              <a:rPr lang="en-US" altLang="zh-CN" dirty="0" smtClean="0">
                <a:latin typeface="Times New Roman"/>
                <a:cs typeface="Times New Roman"/>
              </a:rPr>
              <a:t>w</a:t>
            </a:r>
          </a:p>
          <a:p>
            <a:pPr lvl="2"/>
            <a:r>
              <a:rPr lang="en-US" altLang="zh-CN" dirty="0" smtClean="0">
                <a:latin typeface="Times New Roman"/>
                <a:cs typeface="Times New Roman"/>
              </a:rPr>
              <a:t>This </a:t>
            </a:r>
            <a:r>
              <a:rPr lang="en-US" altLang="zh-CN" dirty="0">
                <a:latin typeface="Times New Roman"/>
                <a:cs typeface="Times New Roman"/>
              </a:rPr>
              <a:t>approach can capture the benefit of the first approach by being highly </a:t>
            </a:r>
            <a:r>
              <a:rPr lang="en-US" altLang="zh-CN" dirty="0" smtClean="0">
                <a:latin typeface="Times New Roman"/>
                <a:cs typeface="Times New Roman"/>
              </a:rPr>
              <a:t>generic</a:t>
            </a:r>
          </a:p>
          <a:p>
            <a:pPr lvl="3"/>
            <a:r>
              <a:rPr lang="en-US" altLang="zh-CN" dirty="0" smtClean="0">
                <a:latin typeface="Times New Roman"/>
                <a:cs typeface="Times New Roman"/>
              </a:rPr>
              <a:t>we </a:t>
            </a:r>
            <a:r>
              <a:rPr lang="en-US" altLang="zh-CN" dirty="0">
                <a:latin typeface="Times New Roman"/>
                <a:cs typeface="Times New Roman"/>
              </a:rPr>
              <a:t>do so by using a very broad family </a:t>
            </a:r>
            <a:r>
              <a:rPr lang="en-US" altLang="zh-CN" dirty="0" err="1">
                <a:latin typeface="Times New Roman"/>
                <a:cs typeface="Times New Roman"/>
              </a:rPr>
              <a:t>φ</a:t>
            </a:r>
            <a:r>
              <a:rPr lang="en-US" altLang="zh-CN" dirty="0">
                <a:latin typeface="Times New Roman"/>
                <a:cs typeface="Times New Roman"/>
              </a:rPr>
              <a:t>(</a:t>
            </a:r>
            <a:r>
              <a:rPr lang="en-US" altLang="zh-CN" dirty="0" err="1">
                <a:latin typeface="Times New Roman"/>
                <a:cs typeface="Times New Roman"/>
              </a:rPr>
              <a:t>x;θ</a:t>
            </a:r>
            <a:r>
              <a:rPr lang="en-US" altLang="zh-CN" dirty="0">
                <a:latin typeface="Times New Roman"/>
                <a:cs typeface="Times New Roman"/>
              </a:rPr>
              <a:t>). </a:t>
            </a:r>
            <a:endParaRPr lang="en-US" altLang="zh-CN" dirty="0" smtClean="0">
              <a:effectLst/>
              <a:latin typeface="Times New Roman"/>
              <a:cs typeface="Times New Roman"/>
            </a:endParaRPr>
          </a:p>
          <a:p>
            <a:pPr lvl="2"/>
            <a:r>
              <a:rPr lang="en-US" altLang="zh-CN" dirty="0" smtClean="0">
                <a:latin typeface="Times New Roman"/>
                <a:cs typeface="Times New Roman"/>
              </a:rPr>
              <a:t>Can </a:t>
            </a:r>
            <a:r>
              <a:rPr lang="en-US" altLang="zh-CN" dirty="0">
                <a:latin typeface="Times New Roman"/>
                <a:cs typeface="Times New Roman"/>
              </a:rPr>
              <a:t>also capture the benefit of the second </a:t>
            </a:r>
            <a:r>
              <a:rPr lang="en-US" altLang="zh-CN" dirty="0" smtClean="0">
                <a:latin typeface="Times New Roman"/>
                <a:cs typeface="Times New Roman"/>
              </a:rPr>
              <a:t>approach</a:t>
            </a:r>
          </a:p>
          <a:p>
            <a:pPr lvl="3"/>
            <a:r>
              <a:rPr lang="en-US" altLang="zh-CN" dirty="0" smtClean="0">
                <a:latin typeface="Times New Roman"/>
                <a:cs typeface="Times New Roman"/>
              </a:rPr>
              <a:t>Human </a:t>
            </a:r>
            <a:r>
              <a:rPr lang="en-US" altLang="zh-CN" dirty="0">
                <a:latin typeface="Times New Roman"/>
                <a:cs typeface="Times New Roman"/>
              </a:rPr>
              <a:t>practitioners can encode their knowledge to help generalization by designing families </a:t>
            </a:r>
            <a:r>
              <a:rPr lang="en-US" altLang="zh-CN" dirty="0" err="1">
                <a:latin typeface="Times New Roman"/>
                <a:cs typeface="Times New Roman"/>
              </a:rPr>
              <a:t>φ</a:t>
            </a:r>
            <a:r>
              <a:rPr lang="en-US" altLang="zh-CN" dirty="0">
                <a:latin typeface="Times New Roman"/>
                <a:cs typeface="Times New Roman"/>
              </a:rPr>
              <a:t>(x; </a:t>
            </a:r>
            <a:r>
              <a:rPr lang="en-US" altLang="zh-CN" dirty="0" err="1">
                <a:latin typeface="Times New Roman"/>
                <a:cs typeface="Times New Roman"/>
              </a:rPr>
              <a:t>θ</a:t>
            </a:r>
            <a:r>
              <a:rPr lang="en-US" altLang="zh-CN" dirty="0">
                <a:latin typeface="Times New Roman"/>
                <a:cs typeface="Times New Roman"/>
              </a:rPr>
              <a:t>) that they expect will perform well. </a:t>
            </a:r>
            <a:endParaRPr lang="en-US" altLang="zh-CN" dirty="0" smtClean="0">
              <a:effectLst/>
              <a:latin typeface="Times New Roman"/>
              <a:cs typeface="Times New Roman"/>
            </a:endParaRPr>
          </a:p>
          <a:p>
            <a:pPr lvl="1"/>
            <a:endParaRPr lang="en-US" altLang="zh-CN" dirty="0" smtClean="0">
              <a:effectLst/>
              <a:latin typeface="Times New Roman"/>
              <a:cs typeface="Times New Roman"/>
            </a:endParaRPr>
          </a:p>
          <a:p>
            <a:endParaRPr kumimoji="1" lang="zh-CN" alt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96027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/>
                <a:cs typeface="Times New Roman"/>
              </a:rPr>
              <a:t>Example: Learning XOR</a:t>
            </a:r>
            <a:endParaRPr kumimoji="1" lang="zh-CN" altLang="en-US" dirty="0">
              <a:latin typeface="Times New Roman"/>
              <a:cs typeface="Times New Roman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323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>
                <a:latin typeface="Times New Roman"/>
                <a:cs typeface="Times New Roman"/>
              </a:rPr>
              <a:t>XOR is </a:t>
            </a:r>
            <a:r>
              <a:rPr lang="en-US" altLang="zh-CN" dirty="0">
                <a:latin typeface="Times New Roman"/>
                <a:cs typeface="Times New Roman"/>
              </a:rPr>
              <a:t>an operation on two binary values </a:t>
            </a:r>
            <a:endParaRPr lang="en-US" altLang="zh-CN" dirty="0" smtClean="0">
              <a:latin typeface="Times New Roman"/>
              <a:cs typeface="Times New Roman"/>
            </a:endParaRPr>
          </a:p>
          <a:p>
            <a:r>
              <a:rPr lang="en-US" altLang="zh-CN" dirty="0" smtClean="0">
                <a:latin typeface="Times New Roman"/>
                <a:cs typeface="Times New Roman"/>
              </a:rPr>
              <a:t>When </a:t>
            </a:r>
            <a:r>
              <a:rPr lang="en-US" altLang="zh-CN" dirty="0">
                <a:latin typeface="Times New Roman"/>
                <a:cs typeface="Times New Roman"/>
              </a:rPr>
              <a:t>exactly one of these binary values is equal to 1, the XOR function </a:t>
            </a:r>
            <a:r>
              <a:rPr lang="en-US" altLang="zh-CN" dirty="0" smtClean="0">
                <a:latin typeface="Times New Roman"/>
                <a:cs typeface="Times New Roman"/>
              </a:rPr>
              <a:t>returns </a:t>
            </a:r>
            <a:r>
              <a:rPr lang="en-US" altLang="zh-CN" dirty="0">
                <a:latin typeface="Times New Roman"/>
                <a:cs typeface="Times New Roman"/>
              </a:rPr>
              <a:t>1 </a:t>
            </a:r>
            <a:endParaRPr lang="en-US" altLang="zh-CN" dirty="0" smtClean="0">
              <a:effectLst/>
              <a:latin typeface="Times New Roman"/>
              <a:cs typeface="Times New Roman"/>
            </a:endParaRPr>
          </a:p>
          <a:p>
            <a:r>
              <a:rPr kumimoji="1" lang="en-US" altLang="zh-CN" dirty="0" smtClean="0">
                <a:latin typeface="Times New Roman"/>
                <a:cs typeface="Times New Roman"/>
              </a:rPr>
              <a:t>Training data with four points</a:t>
            </a:r>
          </a:p>
          <a:p>
            <a:pPr lvl="1"/>
            <a:r>
              <a:rPr kumimoji="1" lang="en-US" altLang="zh-CN" dirty="0" smtClean="0">
                <a:solidFill>
                  <a:srgbClr val="0000FF"/>
                </a:solidFill>
                <a:latin typeface="Times New Roman"/>
                <a:cs typeface="Times New Roman"/>
              </a:rPr>
              <a:t>X={[0,0],[0,1],[1,0],[1,1]}</a:t>
            </a:r>
          </a:p>
          <a:p>
            <a:r>
              <a:rPr kumimoji="1" lang="en-US" altLang="zh-CN" dirty="0" smtClean="0">
                <a:latin typeface="Times New Roman"/>
                <a:cs typeface="Times New Roman"/>
              </a:rPr>
              <a:t>MSE (mean squared error) loss function:</a:t>
            </a:r>
          </a:p>
          <a:p>
            <a:pPr lvl="1"/>
            <a:r>
              <a:rPr kumimoji="1" lang="en-US" altLang="zh-CN" dirty="0" smtClean="0">
                <a:solidFill>
                  <a:srgbClr val="0000FF"/>
                </a:solidFill>
                <a:latin typeface="Times New Roman"/>
                <a:cs typeface="Times New Roman"/>
              </a:rPr>
              <a:t>J(</a:t>
            </a:r>
            <a:r>
              <a:rPr kumimoji="1" lang="en-US" altLang="zh-CN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θ</a:t>
            </a:r>
            <a:r>
              <a:rPr kumimoji="1" lang="en-US" altLang="zh-CN" dirty="0" smtClean="0">
                <a:solidFill>
                  <a:srgbClr val="0000FF"/>
                </a:solidFill>
                <a:latin typeface="Times New Roman"/>
                <a:cs typeface="Times New Roman"/>
              </a:rPr>
              <a:t>)=1/4Σ</a:t>
            </a:r>
            <a:r>
              <a:rPr kumimoji="1" lang="en-US" altLang="zh-CN" baseline="-25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x</a:t>
            </a:r>
            <a:r>
              <a:rPr kumimoji="1" lang="en-US" altLang="zh-CN" dirty="0" smtClean="0">
                <a:solidFill>
                  <a:srgbClr val="0000FF"/>
                </a:solidFill>
                <a:latin typeface="Times New Roman"/>
                <a:cs typeface="Times New Roman"/>
              </a:rPr>
              <a:t>(f(x)-f(</a:t>
            </a:r>
            <a:r>
              <a:rPr kumimoji="1" lang="en-US" altLang="zh-CN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x;θ</a:t>
            </a:r>
            <a:r>
              <a:rPr kumimoji="1" lang="en-US" altLang="zh-CN" dirty="0" smtClean="0">
                <a:solidFill>
                  <a:srgbClr val="0000FF"/>
                </a:solidFill>
                <a:latin typeface="Times New Roman"/>
                <a:cs typeface="Times New Roman"/>
              </a:rPr>
              <a:t>))</a:t>
            </a:r>
            <a:r>
              <a:rPr kumimoji="1" lang="en-US" altLang="zh-CN" baseline="30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</a:p>
          <a:p>
            <a:r>
              <a:rPr kumimoji="1" lang="en-US" altLang="zh-CN" dirty="0" smtClean="0">
                <a:latin typeface="Times New Roman"/>
                <a:cs typeface="Times New Roman"/>
              </a:rPr>
              <a:t>Choose the form of our model f(</a:t>
            </a:r>
            <a:r>
              <a:rPr kumimoji="1" lang="en-US" altLang="zh-CN" dirty="0" err="1" smtClean="0">
                <a:latin typeface="Times New Roman"/>
                <a:cs typeface="Times New Roman"/>
              </a:rPr>
              <a:t>x;θ</a:t>
            </a:r>
            <a:r>
              <a:rPr kumimoji="1" lang="en-US" altLang="zh-CN" dirty="0" smtClean="0">
                <a:latin typeface="Times New Roman"/>
                <a:cs typeface="Times New Roman"/>
              </a:rPr>
              <a:t>)</a:t>
            </a:r>
          </a:p>
          <a:p>
            <a:pPr lvl="1"/>
            <a:r>
              <a:rPr kumimoji="1" lang="en-US" altLang="zh-CN" dirty="0" smtClean="0">
                <a:latin typeface="Times New Roman"/>
                <a:cs typeface="Times New Roman"/>
              </a:rPr>
              <a:t>Linear model: </a:t>
            </a:r>
            <a:r>
              <a:rPr kumimoji="1" lang="en-US" altLang="zh-CN" dirty="0" smtClean="0">
                <a:solidFill>
                  <a:srgbClr val="0000FF"/>
                </a:solidFill>
                <a:latin typeface="Times New Roman"/>
                <a:cs typeface="Times New Roman"/>
              </a:rPr>
              <a:t>f(</a:t>
            </a:r>
            <a:r>
              <a:rPr kumimoji="1" lang="en-US" altLang="zh-CN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x;w,b</a:t>
            </a:r>
            <a:r>
              <a:rPr kumimoji="1" lang="en-US" altLang="zh-CN" dirty="0" smtClean="0">
                <a:solidFill>
                  <a:srgbClr val="0000FF"/>
                </a:solidFill>
                <a:latin typeface="Times New Roman"/>
                <a:cs typeface="Times New Roman"/>
              </a:rPr>
              <a:t>)=</a:t>
            </a:r>
            <a:r>
              <a:rPr kumimoji="1" lang="en-US" altLang="zh-CN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x</a:t>
            </a:r>
            <a:r>
              <a:rPr kumimoji="1" lang="en-US" altLang="zh-CN" baseline="30000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kumimoji="1" lang="en-US" altLang="zh-CN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w+b</a:t>
            </a:r>
            <a:endParaRPr kumimoji="1" lang="en-US" altLang="zh-CN" dirty="0" smtClean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r>
              <a:rPr kumimoji="1" lang="en-US" altLang="zh-CN" dirty="0" smtClean="0">
                <a:latin typeface="Times New Roman"/>
                <a:cs typeface="Times New Roman"/>
              </a:rPr>
              <a:t>We got </a:t>
            </a:r>
            <a:r>
              <a:rPr kumimoji="1" lang="en-US" altLang="zh-CN" dirty="0" smtClean="0">
                <a:solidFill>
                  <a:srgbClr val="0000FF"/>
                </a:solidFill>
                <a:latin typeface="Times New Roman"/>
                <a:cs typeface="Times New Roman"/>
              </a:rPr>
              <a:t>w=0 and b=1/2</a:t>
            </a:r>
            <a:r>
              <a:rPr kumimoji="1" lang="en-US" altLang="zh-CN" dirty="0" smtClean="0">
                <a:latin typeface="Times New Roman"/>
                <a:cs typeface="Times New Roman"/>
              </a:rPr>
              <a:t>, i.e., </a:t>
            </a:r>
            <a:r>
              <a:rPr lang="en-US" altLang="zh-CN" dirty="0">
                <a:latin typeface="Times New Roman"/>
                <a:cs typeface="Times New Roman"/>
              </a:rPr>
              <a:t>The linear model simply outputs 0.5 everywhere </a:t>
            </a:r>
            <a:endParaRPr lang="en-US" altLang="zh-CN" dirty="0" smtClean="0">
              <a:effectLst/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95230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/>
                <a:cs typeface="Times New Roman"/>
              </a:rPr>
              <a:t>Why?</a:t>
            </a:r>
            <a:endParaRPr kumimoji="1" lang="zh-CN" altLang="en-US" dirty="0">
              <a:latin typeface="Times New Roman"/>
              <a:cs typeface="Times New Roman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0200" y="3976689"/>
            <a:ext cx="8356600" cy="2659062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>
                <a:latin typeface="Times New Roman"/>
                <a:cs typeface="Times New Roman"/>
              </a:rPr>
              <a:t>When x</a:t>
            </a:r>
            <a:r>
              <a:rPr lang="en-US" altLang="zh-CN" baseline="-25000" dirty="0">
                <a:latin typeface="Times New Roman"/>
                <a:cs typeface="Times New Roman"/>
              </a:rPr>
              <a:t>1</a:t>
            </a:r>
            <a:r>
              <a:rPr lang="en-US" altLang="zh-CN" dirty="0">
                <a:latin typeface="Times New Roman"/>
                <a:cs typeface="Times New Roman"/>
              </a:rPr>
              <a:t> = 0, the model’s output must increase as x</a:t>
            </a:r>
            <a:r>
              <a:rPr lang="en-US" altLang="zh-CN" baseline="-25000" dirty="0">
                <a:latin typeface="Times New Roman"/>
                <a:cs typeface="Times New Roman"/>
              </a:rPr>
              <a:t>2</a:t>
            </a:r>
            <a:r>
              <a:rPr lang="en-US" altLang="zh-CN" dirty="0">
                <a:latin typeface="Times New Roman"/>
                <a:cs typeface="Times New Roman"/>
              </a:rPr>
              <a:t> increases. </a:t>
            </a:r>
            <a:endParaRPr lang="en-US" altLang="zh-CN" dirty="0" smtClean="0">
              <a:latin typeface="Times New Roman"/>
              <a:cs typeface="Times New Roman"/>
            </a:endParaRPr>
          </a:p>
          <a:p>
            <a:r>
              <a:rPr lang="en-US" altLang="zh-CN" dirty="0" smtClean="0">
                <a:latin typeface="Times New Roman"/>
                <a:cs typeface="Times New Roman"/>
              </a:rPr>
              <a:t>When </a:t>
            </a:r>
            <a:r>
              <a:rPr lang="en-US" altLang="zh-CN" dirty="0">
                <a:latin typeface="Times New Roman"/>
                <a:cs typeface="Times New Roman"/>
              </a:rPr>
              <a:t>x</a:t>
            </a:r>
            <a:r>
              <a:rPr lang="en-US" altLang="zh-CN" baseline="-25000" dirty="0">
                <a:latin typeface="Times New Roman"/>
                <a:cs typeface="Times New Roman"/>
              </a:rPr>
              <a:t>1</a:t>
            </a:r>
            <a:r>
              <a:rPr lang="en-US" altLang="zh-CN" dirty="0">
                <a:latin typeface="Times New Roman"/>
                <a:cs typeface="Times New Roman"/>
              </a:rPr>
              <a:t> = 1, </a:t>
            </a:r>
            <a:r>
              <a:rPr lang="en-US" altLang="zh-CN" dirty="0" smtClean="0">
                <a:latin typeface="Times New Roman"/>
                <a:cs typeface="Times New Roman"/>
              </a:rPr>
              <a:t>the </a:t>
            </a:r>
            <a:r>
              <a:rPr lang="en-US" altLang="zh-CN" dirty="0">
                <a:latin typeface="Times New Roman"/>
                <a:cs typeface="Times New Roman"/>
              </a:rPr>
              <a:t>model’s output must decrease as x</a:t>
            </a:r>
            <a:r>
              <a:rPr lang="en-US" altLang="zh-CN" baseline="-25000" dirty="0">
                <a:latin typeface="Times New Roman"/>
                <a:cs typeface="Times New Roman"/>
              </a:rPr>
              <a:t>2</a:t>
            </a:r>
            <a:r>
              <a:rPr lang="en-US" altLang="zh-CN" dirty="0">
                <a:latin typeface="Times New Roman"/>
                <a:cs typeface="Times New Roman"/>
              </a:rPr>
              <a:t> increases. </a:t>
            </a:r>
            <a:endParaRPr lang="en-US" altLang="zh-CN" dirty="0" smtClean="0">
              <a:latin typeface="Times New Roman"/>
              <a:cs typeface="Times New Roman"/>
            </a:endParaRPr>
          </a:p>
          <a:p>
            <a:r>
              <a:rPr lang="en-US" altLang="zh-CN" dirty="0" smtClean="0">
                <a:latin typeface="Times New Roman"/>
                <a:cs typeface="Times New Roman"/>
              </a:rPr>
              <a:t>A </a:t>
            </a:r>
            <a:r>
              <a:rPr lang="en-US" altLang="zh-CN" dirty="0">
                <a:latin typeface="Times New Roman"/>
                <a:cs typeface="Times New Roman"/>
              </a:rPr>
              <a:t>linear model must apply a fixed coefficient w</a:t>
            </a:r>
            <a:r>
              <a:rPr lang="en-US" altLang="zh-CN" baseline="-25000" dirty="0">
                <a:latin typeface="Times New Roman"/>
                <a:cs typeface="Times New Roman"/>
              </a:rPr>
              <a:t>2</a:t>
            </a:r>
            <a:r>
              <a:rPr lang="en-US" altLang="zh-CN" dirty="0">
                <a:latin typeface="Times New Roman"/>
                <a:cs typeface="Times New Roman"/>
              </a:rPr>
              <a:t> to x</a:t>
            </a:r>
            <a:r>
              <a:rPr lang="en-US" altLang="zh-CN" baseline="-25000" dirty="0">
                <a:latin typeface="Times New Roman"/>
                <a:cs typeface="Times New Roman"/>
              </a:rPr>
              <a:t>2</a:t>
            </a:r>
            <a:r>
              <a:rPr lang="en-US" altLang="zh-CN" dirty="0">
                <a:latin typeface="Times New Roman"/>
                <a:cs typeface="Times New Roman"/>
              </a:rPr>
              <a:t>. </a:t>
            </a:r>
            <a:endParaRPr lang="en-US" altLang="zh-CN" dirty="0" smtClean="0">
              <a:latin typeface="Times New Roman"/>
              <a:cs typeface="Times New Roman"/>
            </a:endParaRPr>
          </a:p>
          <a:p>
            <a:r>
              <a:rPr lang="en-US" altLang="zh-CN" dirty="0" smtClean="0">
                <a:latin typeface="Times New Roman"/>
                <a:cs typeface="Times New Roman"/>
              </a:rPr>
              <a:t>The </a:t>
            </a:r>
            <a:r>
              <a:rPr lang="en-US" altLang="zh-CN" dirty="0">
                <a:latin typeface="Times New Roman"/>
                <a:cs typeface="Times New Roman"/>
              </a:rPr>
              <a:t>linear model therefore cannot use the value of x</a:t>
            </a:r>
            <a:r>
              <a:rPr lang="en-US" altLang="zh-CN" baseline="-25000" dirty="0">
                <a:latin typeface="Times New Roman"/>
                <a:cs typeface="Times New Roman"/>
              </a:rPr>
              <a:t>1</a:t>
            </a:r>
            <a:r>
              <a:rPr lang="en-US" altLang="zh-CN" dirty="0">
                <a:latin typeface="Times New Roman"/>
                <a:cs typeface="Times New Roman"/>
              </a:rPr>
              <a:t> to change the coefficient on x</a:t>
            </a:r>
            <a:r>
              <a:rPr lang="en-US" altLang="zh-CN" baseline="-25000" dirty="0">
                <a:latin typeface="Times New Roman"/>
                <a:cs typeface="Times New Roman"/>
              </a:rPr>
              <a:t>2</a:t>
            </a:r>
            <a:r>
              <a:rPr lang="en-US" altLang="zh-CN" dirty="0">
                <a:latin typeface="Times New Roman"/>
                <a:cs typeface="Times New Roman"/>
              </a:rPr>
              <a:t> and cannot solve this problem. </a:t>
            </a:r>
            <a:endParaRPr lang="en-US" altLang="zh-CN" dirty="0" smtClean="0">
              <a:effectLst/>
              <a:latin typeface="Times New Roman"/>
              <a:cs typeface="Times New Roman"/>
            </a:endParaRPr>
          </a:p>
          <a:p>
            <a:endParaRPr kumimoji="1" lang="zh-CN" altLang="en-US" dirty="0">
              <a:latin typeface="Times New Roman"/>
              <a:cs typeface="Times New Roman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362" y="1417638"/>
            <a:ext cx="4780512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07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 simple </a:t>
            </a:r>
            <a:r>
              <a:rPr lang="en-US" altLang="zh-CN" dirty="0" err="1"/>
              <a:t>feedforward</a:t>
            </a:r>
            <a:r>
              <a:rPr lang="en-US" altLang="zh-CN" dirty="0"/>
              <a:t> network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083176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One </a:t>
            </a:r>
            <a:r>
              <a:rPr lang="en-US" altLang="zh-CN" dirty="0"/>
              <a:t>hidden layer </a:t>
            </a:r>
            <a:r>
              <a:rPr lang="en-US" altLang="zh-CN" dirty="0" smtClean="0"/>
              <a:t>with </a:t>
            </a:r>
            <a:r>
              <a:rPr lang="en-US" altLang="zh-CN" dirty="0"/>
              <a:t>two hidden units </a:t>
            </a:r>
            <a:endParaRPr lang="en-US" altLang="zh-CN" dirty="0" smtClean="0">
              <a:effectLst/>
            </a:endParaRPr>
          </a:p>
          <a:p>
            <a:r>
              <a:rPr kumimoji="1" lang="en-US" altLang="zh-CN" dirty="0" smtClean="0"/>
              <a:t>Hidden layer:</a:t>
            </a:r>
          </a:p>
          <a:p>
            <a:pPr lvl="1"/>
            <a:r>
              <a:rPr lang="mr-IN" altLang="zh-CN" dirty="0"/>
              <a:t>h = </a:t>
            </a:r>
            <a:r>
              <a:rPr lang="mr-IN" altLang="zh-CN" dirty="0" smtClean="0"/>
              <a:t>f</a:t>
            </a:r>
            <a:r>
              <a:rPr lang="mr-IN" altLang="zh-CN" baseline="30000" dirty="0" smtClean="0"/>
              <a:t>1</a:t>
            </a:r>
            <a:r>
              <a:rPr lang="en-US" altLang="zh-CN" dirty="0"/>
              <a:t>(</a:t>
            </a:r>
            <a:r>
              <a:rPr lang="mr-IN" altLang="zh-CN" dirty="0" smtClean="0"/>
              <a:t>x</a:t>
            </a:r>
            <a:r>
              <a:rPr lang="mr-IN" altLang="zh-CN" dirty="0"/>
              <a:t>; </a:t>
            </a:r>
            <a:r>
              <a:rPr lang="en-US" altLang="zh-CN" dirty="0" smtClean="0"/>
              <a:t>W</a:t>
            </a:r>
            <a:r>
              <a:rPr lang="mr-IN" altLang="zh-CN" dirty="0" smtClean="0"/>
              <a:t>, c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>
                <a:effectLst/>
              </a:rPr>
              <a:t>Output layer: </a:t>
            </a:r>
          </a:p>
          <a:p>
            <a:pPr lvl="1"/>
            <a:r>
              <a:rPr lang="en-US" altLang="zh-CN" dirty="0" smtClean="0"/>
              <a:t>y=f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h;w,b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>
                <a:effectLst/>
              </a:rPr>
              <a:t>Complete model:</a:t>
            </a:r>
          </a:p>
          <a:p>
            <a:pPr lvl="1"/>
            <a:r>
              <a:rPr lang="en-US" altLang="zh-CN" dirty="0" smtClean="0">
                <a:effectLst/>
              </a:rPr>
              <a:t>f(</a:t>
            </a:r>
            <a:r>
              <a:rPr lang="en-US" altLang="zh-CN" dirty="0" err="1" smtClean="0">
                <a:effectLst/>
              </a:rPr>
              <a:t>x;W,c,w,b</a:t>
            </a:r>
            <a:r>
              <a:rPr lang="en-US" altLang="zh-CN" dirty="0" smtClean="0">
                <a:effectLst/>
              </a:rPr>
              <a:t>)=f</a:t>
            </a:r>
            <a:r>
              <a:rPr lang="en-US" altLang="zh-CN" baseline="30000" dirty="0" smtClean="0">
                <a:effectLst/>
              </a:rPr>
              <a:t>2</a:t>
            </a:r>
            <a:r>
              <a:rPr lang="en-US" altLang="zh-CN" dirty="0" smtClean="0">
                <a:effectLst/>
              </a:rPr>
              <a:t>(f</a:t>
            </a:r>
            <a:r>
              <a:rPr lang="en-US" altLang="zh-CN" baseline="30000" dirty="0" smtClean="0">
                <a:effectLst/>
              </a:rPr>
              <a:t>1</a:t>
            </a:r>
            <a:r>
              <a:rPr lang="en-US" altLang="zh-CN" dirty="0" smtClean="0">
                <a:effectLst/>
              </a:rPr>
              <a:t>(x))</a:t>
            </a:r>
          </a:p>
          <a:p>
            <a:r>
              <a:rPr lang="en-US" altLang="zh-CN" dirty="0" smtClean="0">
                <a:effectLst/>
              </a:rPr>
              <a:t>If f</a:t>
            </a:r>
            <a:r>
              <a:rPr lang="en-US" altLang="zh-CN" baseline="30000" dirty="0" smtClean="0">
                <a:effectLst/>
              </a:rPr>
              <a:t>1</a:t>
            </a:r>
            <a:r>
              <a:rPr lang="en-US" altLang="zh-CN" dirty="0" smtClean="0">
                <a:effectLst/>
              </a:rPr>
              <a:t> use linear model, then</a:t>
            </a:r>
          </a:p>
          <a:p>
            <a:pPr lvl="1"/>
            <a:r>
              <a:rPr lang="en-US" altLang="zh-CN" dirty="0" smtClean="0">
                <a:effectLst/>
              </a:rPr>
              <a:t>h=f</a:t>
            </a:r>
            <a:r>
              <a:rPr lang="en-US" altLang="zh-CN" baseline="30000" dirty="0" smtClean="0">
                <a:effectLst/>
              </a:rPr>
              <a:t>1</a:t>
            </a:r>
            <a:r>
              <a:rPr lang="en-US" altLang="zh-CN" dirty="0" smtClean="0">
                <a:effectLst/>
              </a:rPr>
              <a:t>(x)=</a:t>
            </a:r>
            <a:r>
              <a:rPr lang="en-US" altLang="zh-CN" dirty="0" err="1" smtClean="0">
                <a:effectLst/>
              </a:rPr>
              <a:t>W</a:t>
            </a:r>
            <a:r>
              <a:rPr lang="en-US" altLang="zh-CN" baseline="30000" dirty="0" err="1" smtClean="0">
                <a:effectLst/>
              </a:rPr>
              <a:t>T</a:t>
            </a:r>
            <a:r>
              <a:rPr lang="en-US" altLang="zh-CN" dirty="0" err="1" smtClean="0">
                <a:effectLst/>
              </a:rPr>
              <a:t>x</a:t>
            </a:r>
            <a:r>
              <a:rPr lang="en-US" altLang="zh-CN" dirty="0" smtClean="0">
                <a:effectLst/>
              </a:rPr>
              <a:t>, f</a:t>
            </a:r>
            <a:r>
              <a:rPr lang="en-US" altLang="zh-CN" baseline="30000" dirty="0" smtClean="0">
                <a:effectLst/>
              </a:rPr>
              <a:t>2</a:t>
            </a:r>
            <a:r>
              <a:rPr lang="en-US" altLang="zh-CN" dirty="0" smtClean="0">
                <a:effectLst/>
              </a:rPr>
              <a:t>(h)=</a:t>
            </a:r>
            <a:r>
              <a:rPr lang="en-US" altLang="zh-CN" dirty="0" err="1" smtClean="0">
                <a:effectLst/>
              </a:rPr>
              <a:t>h</a:t>
            </a:r>
            <a:r>
              <a:rPr lang="en-US" altLang="zh-CN" baseline="30000" dirty="0" err="1" smtClean="0">
                <a:effectLst/>
              </a:rPr>
              <a:t>T</a:t>
            </a:r>
            <a:r>
              <a:rPr lang="en-US" altLang="zh-CN" dirty="0" err="1" smtClean="0">
                <a:effectLst/>
              </a:rPr>
              <a:t>w</a:t>
            </a:r>
            <a:r>
              <a:rPr lang="en-US" altLang="zh-CN" dirty="0" smtClean="0">
                <a:effectLst/>
              </a:rPr>
              <a:t>,</a:t>
            </a:r>
          </a:p>
          <a:p>
            <a:pPr lvl="1"/>
            <a:r>
              <a:rPr lang="en-US" altLang="zh-CN" dirty="0" smtClean="0"/>
              <a:t>Then we have y=f(x)=</a:t>
            </a:r>
            <a:r>
              <a:rPr lang="en-US" altLang="zh-CN" dirty="0" err="1" smtClean="0"/>
              <a:t>w</a:t>
            </a:r>
            <a:r>
              <a:rPr lang="en-US" altLang="zh-CN" baseline="30000" dirty="0" err="1" smtClean="0"/>
              <a:t>T</a:t>
            </a:r>
            <a:r>
              <a:rPr lang="en-US" altLang="zh-CN" dirty="0" err="1" smtClean="0"/>
              <a:t>W</a:t>
            </a:r>
            <a:r>
              <a:rPr lang="en-US" altLang="zh-CN" baseline="30000" dirty="0" err="1" smtClean="0"/>
              <a:t>T</a:t>
            </a:r>
            <a:r>
              <a:rPr lang="en-US" altLang="zh-CN" dirty="0" err="1" smtClean="0"/>
              <a:t>x</a:t>
            </a:r>
            <a:endParaRPr lang="en-US" altLang="zh-CN" dirty="0" smtClean="0"/>
          </a:p>
          <a:p>
            <a:pPr lvl="1"/>
            <a:r>
              <a:rPr lang="en-US" altLang="zh-CN" dirty="0" smtClean="0">
                <a:effectLst/>
              </a:rPr>
              <a:t>Or just f(x)=</a:t>
            </a:r>
            <a:r>
              <a:rPr lang="en-US" altLang="zh-CN" dirty="0" err="1" smtClean="0">
                <a:effectLst/>
              </a:rPr>
              <a:t>x</a:t>
            </a:r>
            <a:r>
              <a:rPr lang="en-US" altLang="zh-CN" baseline="30000" dirty="0" err="1" smtClean="0">
                <a:effectLst/>
              </a:rPr>
              <a:t>T</a:t>
            </a:r>
            <a:r>
              <a:rPr lang="en-US" altLang="zh-CN" dirty="0" err="1" smtClean="0">
                <a:effectLst/>
              </a:rPr>
              <a:t>w</a:t>
            </a:r>
            <a:r>
              <a:rPr lang="en-US" altLang="zh-CN" dirty="0" smtClean="0">
                <a:effectLst/>
              </a:rPr>
              <a:t>’, where w’=</a:t>
            </a:r>
            <a:r>
              <a:rPr lang="en-US" altLang="zh-CN" dirty="0" err="1" smtClean="0">
                <a:effectLst/>
              </a:rPr>
              <a:t>Ww</a:t>
            </a:r>
            <a:endParaRPr lang="en-US" altLang="zh-CN" dirty="0" smtClean="0">
              <a:effectLst/>
            </a:endParaRPr>
          </a:p>
          <a:p>
            <a:pPr lvl="1"/>
            <a:r>
              <a:rPr lang="en-US" altLang="zh-CN" dirty="0" smtClean="0"/>
              <a:t>We thus cannot solve the problem</a:t>
            </a:r>
            <a:endParaRPr lang="mr-IN" altLang="zh-CN" dirty="0" smtClean="0">
              <a:effectLst/>
            </a:endParaRPr>
          </a:p>
          <a:p>
            <a:r>
              <a:rPr kumimoji="1" lang="en-US" altLang="zh-CN" dirty="0" smtClean="0"/>
              <a:t>We need a nonlinear function</a:t>
            </a:r>
          </a:p>
          <a:p>
            <a:r>
              <a:rPr kumimoji="1" lang="en-US" altLang="zh-CN" dirty="0" smtClean="0"/>
              <a:t>Use a fixed nonlinear function called activation function </a:t>
            </a:r>
          </a:p>
          <a:p>
            <a:pPr lvl="1"/>
            <a:r>
              <a:rPr kumimoji="1" lang="en-US" altLang="zh-CN" dirty="0" smtClean="0"/>
              <a:t>h=g(</a:t>
            </a:r>
            <a:r>
              <a:rPr kumimoji="1" lang="en-US" altLang="zh-CN" dirty="0" err="1" smtClean="0"/>
              <a:t>W</a:t>
            </a:r>
            <a:r>
              <a:rPr kumimoji="1" lang="en-US" altLang="zh-CN" baseline="30000" dirty="0" err="1" smtClean="0"/>
              <a:t>T</a:t>
            </a:r>
            <a:r>
              <a:rPr kumimoji="1" lang="en-US" altLang="zh-CN" dirty="0" err="1" smtClean="0"/>
              <a:t>x+c</a:t>
            </a:r>
            <a:r>
              <a:rPr kumimoji="1" lang="en-US" altLang="zh-CN" dirty="0" smtClean="0"/>
              <a:t>)</a:t>
            </a:r>
          </a:p>
          <a:p>
            <a:r>
              <a:rPr lang="en-US" altLang="zh-CN" dirty="0"/>
              <a:t>g is typically chosen to be a function that is applied element-wise </a:t>
            </a:r>
            <a:endParaRPr lang="en-US" altLang="zh-CN" dirty="0" smtClean="0">
              <a:effectLst/>
            </a:endParaRPr>
          </a:p>
          <a:p>
            <a:pPr lvl="1"/>
            <a:r>
              <a:rPr kumimoji="1" lang="en-US" altLang="zh-CN" dirty="0" smtClean="0"/>
              <a:t>h</a:t>
            </a:r>
            <a:r>
              <a:rPr kumimoji="1" lang="en-US" altLang="zh-CN" baseline="-25000" dirty="0" smtClean="0"/>
              <a:t>i</a:t>
            </a:r>
            <a:r>
              <a:rPr kumimoji="1" lang="en-US" altLang="zh-CN" dirty="0" smtClean="0"/>
              <a:t>=g(</a:t>
            </a:r>
            <a:r>
              <a:rPr kumimoji="1" lang="en-US" altLang="zh-CN" dirty="0" err="1" smtClean="0"/>
              <a:t>x</a:t>
            </a:r>
            <a:r>
              <a:rPr kumimoji="1" lang="en-US" altLang="zh-CN" baseline="30000" dirty="0" err="1" smtClean="0"/>
              <a:t>T</a:t>
            </a:r>
            <a:r>
              <a:rPr kumimoji="1" lang="en-US" altLang="zh-CN" dirty="0" err="1" smtClean="0"/>
              <a:t>W</a:t>
            </a:r>
            <a:r>
              <a:rPr kumimoji="1" lang="en-US" altLang="zh-CN" baseline="-25000" dirty="0" smtClean="0"/>
              <a:t>:,</a:t>
            </a:r>
            <a:r>
              <a:rPr kumimoji="1" lang="en-US" altLang="zh-CN" baseline="-25000" dirty="0" err="1" smtClean="0"/>
              <a:t>i</a:t>
            </a:r>
            <a:r>
              <a:rPr kumimoji="1" lang="en-US" altLang="zh-CN" dirty="0" err="1" smtClean="0"/>
              <a:t>+c</a:t>
            </a:r>
            <a:r>
              <a:rPr kumimoji="1" lang="en-US" altLang="zh-CN" baseline="-25000" dirty="0" err="1" smtClean="0"/>
              <a:t>i</a:t>
            </a:r>
            <a:r>
              <a:rPr kumimoji="1" lang="en-US" altLang="zh-CN" dirty="0" smtClean="0"/>
              <a:t>)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563" y="2127842"/>
            <a:ext cx="2760662" cy="243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161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Rectified Linear Unit (</a:t>
            </a:r>
            <a:r>
              <a:rPr kumimoji="1" lang="en-US" altLang="zh-CN" dirty="0" err="1" smtClean="0"/>
              <a:t>ReLU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41675"/>
          </a:xfrm>
        </p:spPr>
        <p:txBody>
          <a:bodyPr/>
          <a:lstStyle/>
          <a:p>
            <a:r>
              <a:rPr kumimoji="1" lang="en-US" altLang="zh-CN" dirty="0" smtClean="0"/>
              <a:t>The activation function g is defined by </a:t>
            </a:r>
          </a:p>
          <a:p>
            <a:pPr lvl="1"/>
            <a:r>
              <a:rPr kumimoji="1" lang="en-US" altLang="zh-CN" dirty="0" smtClean="0"/>
              <a:t>g(z)=max{0,z}</a:t>
            </a:r>
          </a:p>
          <a:p>
            <a:r>
              <a:rPr kumimoji="1" lang="en-US" altLang="zh-CN" dirty="0" smtClean="0"/>
              <a:t>i.e., the complete network is: </a:t>
            </a:r>
          </a:p>
          <a:p>
            <a:pPr lvl="1"/>
            <a:r>
              <a:rPr kumimoji="1" lang="en-US" altLang="zh-CN" dirty="0" smtClean="0"/>
              <a:t>f(</a:t>
            </a:r>
            <a:r>
              <a:rPr kumimoji="1" lang="en-US" altLang="zh-CN" dirty="0" err="1" smtClean="0"/>
              <a:t>x;W,c,w,b</a:t>
            </a:r>
            <a:r>
              <a:rPr kumimoji="1" lang="en-US" altLang="zh-CN" dirty="0" smtClean="0"/>
              <a:t>)=</a:t>
            </a:r>
            <a:r>
              <a:rPr kumimoji="1" lang="en-US" altLang="zh-CN" dirty="0" err="1" smtClean="0"/>
              <a:t>w</a:t>
            </a:r>
            <a:r>
              <a:rPr kumimoji="1" lang="en-US" altLang="zh-CN" baseline="30000" dirty="0" err="1" smtClean="0"/>
              <a:t>T</a:t>
            </a:r>
            <a:r>
              <a:rPr kumimoji="1" lang="en-US" altLang="zh-CN" dirty="0" err="1" smtClean="0"/>
              <a:t>max</a:t>
            </a:r>
            <a:r>
              <a:rPr kumimoji="1" lang="en-US" altLang="zh-CN" dirty="0" smtClean="0"/>
              <a:t>{0,W</a:t>
            </a:r>
            <a:r>
              <a:rPr kumimoji="1" lang="en-US" altLang="zh-CN" baseline="30000" dirty="0" smtClean="0"/>
              <a:t>T</a:t>
            </a:r>
            <a:r>
              <a:rPr kumimoji="1" lang="en-US" altLang="zh-CN" dirty="0" smtClean="0"/>
              <a:t>x+c}+b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809" y="4284246"/>
            <a:ext cx="3611303" cy="221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983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1219</Words>
  <Application>Microsoft Macintosh PowerPoint</Application>
  <PresentationFormat>全屏显示(4:3)</PresentationFormat>
  <Paragraphs>130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Deep Feedforward Networks</vt:lpstr>
      <vt:lpstr>What’s DFN</vt:lpstr>
      <vt:lpstr>Structure</vt:lpstr>
      <vt:lpstr>Mapping of input</vt:lpstr>
      <vt:lpstr>Mapping of input</vt:lpstr>
      <vt:lpstr>Example: Learning XOR</vt:lpstr>
      <vt:lpstr>Why?</vt:lpstr>
      <vt:lpstr>A simple feedforward network </vt:lpstr>
      <vt:lpstr>Rectified Linear Unit (ReLU)</vt:lpstr>
      <vt:lpstr>A solution to XOR</vt:lpstr>
      <vt:lpstr>Gradient-Based Learning</vt:lpstr>
      <vt:lpstr>Gradient-Based Learning</vt:lpstr>
      <vt:lpstr>Cost Function</vt:lpstr>
      <vt:lpstr>Output Units</vt:lpstr>
      <vt:lpstr>Output Units (continued)</vt:lpstr>
      <vt:lpstr>Output Units (continued)</vt:lpstr>
      <vt:lpstr>Output Units (continued)</vt:lpstr>
      <vt:lpstr>To be continued!</vt:lpstr>
    </vt:vector>
  </TitlesOfParts>
  <Company>sysu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Feedforward Networks</dc:title>
  <dc:creator>Hankz Hankui Zhuo</dc:creator>
  <cp:lastModifiedBy>Hankz Hankui Zhuo</cp:lastModifiedBy>
  <cp:revision>23</cp:revision>
  <dcterms:created xsi:type="dcterms:W3CDTF">2019-05-10T02:32:04Z</dcterms:created>
  <dcterms:modified xsi:type="dcterms:W3CDTF">2019-05-10T06:11:26Z</dcterms:modified>
</cp:coreProperties>
</file>