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65" r:id="rId3"/>
    <p:sldId id="266" r:id="rId4"/>
    <p:sldId id="268" r:id="rId5"/>
    <p:sldId id="269" r:id="rId6"/>
    <p:sldId id="270" r:id="rId7"/>
    <p:sldId id="264" r:id="rId8"/>
    <p:sldId id="271" r:id="rId9"/>
    <p:sldId id="272" r:id="rId10"/>
    <p:sldId id="267" r:id="rId11"/>
    <p:sldId id="273" r:id="rId12"/>
    <p:sldId id="274" r:id="rId13"/>
    <p:sldId id="275" r:id="rId14"/>
    <p:sldId id="262" r:id="rId15"/>
    <p:sldId id="261" r:id="rId16"/>
    <p:sldId id="263" r:id="rId17"/>
    <p:sldId id="260" r:id="rId18"/>
    <p:sldId id="276" r:id="rId19"/>
    <p:sldId id="257" r:id="rId20"/>
    <p:sldId id="258" r:id="rId21"/>
    <p:sldId id="277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/>
    <p:restoredTop sz="94393"/>
  </p:normalViewPr>
  <p:slideViewPr>
    <p:cSldViewPr snapToGrid="0" snapToObjects="1">
      <p:cViewPr>
        <p:scale>
          <a:sx n="106" d="100"/>
          <a:sy n="106" d="100"/>
        </p:scale>
        <p:origin x="1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345AF-311F-DA40-BDA0-B88926D9B046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3CE87-7BA7-5E49-932F-AAD867BF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3CE87-7BA7-5E49-932F-AAD867BF02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0E34-19A7-2748-A550-7ADDBE885C4B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EAEF-219E-8E4F-8B69-24A8CB91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0E34-19A7-2748-A550-7ADDBE885C4B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EAEF-219E-8E4F-8B69-24A8CB91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4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0E34-19A7-2748-A550-7ADDBE885C4B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EAEF-219E-8E4F-8B69-24A8CB91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2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0E34-19A7-2748-A550-7ADDBE885C4B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EAEF-219E-8E4F-8B69-24A8CB91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9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0E34-19A7-2748-A550-7ADDBE885C4B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EAEF-219E-8E4F-8B69-24A8CB91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5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0E34-19A7-2748-A550-7ADDBE885C4B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EAEF-219E-8E4F-8B69-24A8CB91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1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0E34-19A7-2748-A550-7ADDBE885C4B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EAEF-219E-8E4F-8B69-24A8CB91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3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0E34-19A7-2748-A550-7ADDBE885C4B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EAEF-219E-8E4F-8B69-24A8CB91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0E34-19A7-2748-A550-7ADDBE885C4B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EAEF-219E-8E4F-8B69-24A8CB91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0E34-19A7-2748-A550-7ADDBE885C4B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EAEF-219E-8E4F-8B69-24A8CB91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7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0E34-19A7-2748-A550-7ADDBE885C4B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EAEF-219E-8E4F-8B69-24A8CB91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6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60E34-19A7-2748-A550-7ADDBE885C4B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4EAEF-219E-8E4F-8B69-24A8CB91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xplan-lab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3.emf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A654-828F-4E4F-9FD8-8F7E934F0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883882"/>
            <a:ext cx="8602579" cy="1790700"/>
          </a:xfrm>
        </p:spPr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D9E13-2099-9947-9911-7B9A183D9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Hankui</a:t>
            </a:r>
            <a:r>
              <a:rPr lang="en-US" dirty="0"/>
              <a:t> </a:t>
            </a:r>
            <a:r>
              <a:rPr lang="en-US" dirty="0" err="1"/>
              <a:t>Zhuo</a:t>
            </a:r>
            <a:endParaRPr lang="en-US" dirty="0"/>
          </a:p>
          <a:p>
            <a:r>
              <a:rPr lang="en-US" dirty="0"/>
              <a:t>May 17, 2019</a:t>
            </a:r>
          </a:p>
          <a:p>
            <a:r>
              <a:rPr lang="en-US" dirty="0">
                <a:hlinkClick r:id="rId2"/>
              </a:rPr>
              <a:t>http://xplan-lab.org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533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A58B-D0FA-BA49-BA3E-335F684D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6440"/>
            <a:ext cx="7886700" cy="1325563"/>
          </a:xfrm>
        </p:spPr>
        <p:txBody>
          <a:bodyPr/>
          <a:lstStyle/>
          <a:p>
            <a:r>
              <a:rPr lang="en-US" dirty="0"/>
              <a:t>With external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9960EA-1F07-F74C-9B7F-D95BC4BB7064}"/>
                  </a:ext>
                </a:extLst>
              </p:cNvPr>
              <p:cNvSpPr txBox="1"/>
              <p:nvPr/>
            </p:nvSpPr>
            <p:spPr>
              <a:xfrm>
                <a:off x="2620910" y="2458715"/>
                <a:ext cx="3054554" cy="42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9960EA-1F07-F74C-9B7F-D95BC4BB7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910" y="2458715"/>
                <a:ext cx="3054554" cy="423962"/>
              </a:xfrm>
              <a:prstGeom prst="rect">
                <a:avLst/>
              </a:prstGeom>
              <a:blipFill>
                <a:blip r:embed="rId2"/>
                <a:stretch>
                  <a:fillRect l="-413" t="-2941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6EF4AF0-8157-F84E-841E-51A23EC4F401}"/>
                  </a:ext>
                </a:extLst>
              </p:cNvPr>
              <p:cNvSpPr txBox="1"/>
              <p:nvPr/>
            </p:nvSpPr>
            <p:spPr>
              <a:xfrm>
                <a:off x="2549603" y="4086903"/>
                <a:ext cx="3271310" cy="423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6EF4AF0-8157-F84E-841E-51A23EC4F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603" y="4086903"/>
                <a:ext cx="3271310" cy="423962"/>
              </a:xfrm>
              <a:prstGeom prst="rect">
                <a:avLst/>
              </a:prstGeom>
              <a:blipFill>
                <a:blip r:embed="rId3"/>
                <a:stretch>
                  <a:fillRect t="-2941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774F3648-A745-BD45-9398-2A4AEB7658CA}"/>
              </a:ext>
            </a:extLst>
          </p:cNvPr>
          <p:cNvSpPr/>
          <p:nvPr/>
        </p:nvSpPr>
        <p:spPr>
          <a:xfrm>
            <a:off x="628650" y="1650956"/>
            <a:ext cx="7515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a dynamical system driven by an external signal </a:t>
            </a:r>
            <a:r>
              <a:rPr lang="en-HK" sz="2400" dirty="0">
                <a:latin typeface="CMMIB10"/>
              </a:rPr>
              <a:t>x</a:t>
            </a:r>
            <a:r>
              <a:rPr lang="en-HK" sz="2400" baseline="30000" dirty="0">
                <a:effectLst/>
                <a:latin typeface="CMR8"/>
              </a:rPr>
              <a:t>(</a:t>
            </a:r>
            <a:r>
              <a:rPr lang="en-HK" sz="2400" baseline="30000" dirty="0">
                <a:effectLst/>
                <a:latin typeface="CMMI8"/>
              </a:rPr>
              <a:t>t</a:t>
            </a:r>
            <a:r>
              <a:rPr lang="en-HK" sz="2400" baseline="30000" dirty="0">
                <a:effectLst/>
                <a:latin typeface="CMR8"/>
              </a:rPr>
              <a:t>)</a:t>
            </a:r>
            <a:r>
              <a:rPr lang="en-HK" sz="2400" dirty="0">
                <a:effectLst/>
                <a:latin typeface="CMR8"/>
              </a:rPr>
              <a:t> </a:t>
            </a:r>
            <a:endParaRPr lang="en-HK" sz="2400" dirty="0"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0ED737-FB17-7441-8A26-62BF95EF45B9}"/>
              </a:ext>
            </a:extLst>
          </p:cNvPr>
          <p:cNvSpPr/>
          <p:nvPr/>
        </p:nvSpPr>
        <p:spPr>
          <a:xfrm>
            <a:off x="664413" y="3010951"/>
            <a:ext cx="7986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To indicate the state is the hidden units of the network, we use the variable </a:t>
            </a:r>
            <a:r>
              <a:rPr lang="en-HK" sz="2400" dirty="0">
                <a:solidFill>
                  <a:srgbClr val="FF0000"/>
                </a:solidFill>
                <a:latin typeface="CMMIB10"/>
              </a:rPr>
              <a:t>h</a:t>
            </a:r>
            <a:r>
              <a:rPr lang="en-HK" sz="2400" dirty="0">
                <a:latin typeface="CMMIB10"/>
              </a:rPr>
              <a:t> </a:t>
            </a:r>
            <a:r>
              <a:rPr lang="en-HK" sz="2400" dirty="0">
                <a:latin typeface="ComputerModernRoman"/>
              </a:rPr>
              <a:t>to represent the state </a:t>
            </a:r>
            <a:endParaRPr lang="en-HK" sz="2400" dirty="0">
              <a:effectLst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516656-CDF5-CA42-A5F2-70F60CA0EF90}"/>
              </a:ext>
            </a:extLst>
          </p:cNvPr>
          <p:cNvSpPr/>
          <p:nvPr/>
        </p:nvSpPr>
        <p:spPr>
          <a:xfrm>
            <a:off x="664413" y="4800731"/>
            <a:ext cx="7637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Typical RNNs will add extra architectural features such that output layers that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read information out of the state </a:t>
            </a:r>
            <a:r>
              <a:rPr lang="en-HK" sz="2400" dirty="0">
                <a:solidFill>
                  <a:srgbClr val="FF0000"/>
                </a:solidFill>
                <a:latin typeface="CMMIB10"/>
              </a:rPr>
              <a:t>h</a:t>
            </a:r>
            <a:r>
              <a:rPr lang="en-HK" sz="2400" dirty="0">
                <a:latin typeface="CMMIB10"/>
              </a:rPr>
              <a:t> </a:t>
            </a:r>
            <a:r>
              <a:rPr lang="en-HK" sz="2400" dirty="0">
                <a:latin typeface="ComputerModernRoman"/>
              </a:rPr>
              <a:t>to make predictions </a:t>
            </a:r>
            <a:endParaRPr lang="en-HK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006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6415-FE71-4F4B-A523-02940085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Lossy summary: hidden state 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171CBB-4A58-F24B-BEF1-96E300BFD457}"/>
                  </a:ext>
                </a:extLst>
              </p:cNvPr>
              <p:cNvSpPr txBox="1"/>
              <p:nvPr/>
            </p:nvSpPr>
            <p:spPr>
              <a:xfrm>
                <a:off x="-151964" y="2898015"/>
                <a:ext cx="7566495" cy="847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2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20FF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171CBB-4A58-F24B-BEF1-96E300BFD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1964" y="2898015"/>
                <a:ext cx="7566495" cy="847924"/>
              </a:xfrm>
              <a:prstGeom prst="rect">
                <a:avLst/>
              </a:prstGeom>
              <a:blipFill>
                <a:blip r:embed="rId2"/>
                <a:stretch>
                  <a:fillRect l="-1007" t="-1493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054FF16B-6EDC-4A40-AF37-CE377ADA71F8}"/>
              </a:ext>
            </a:extLst>
          </p:cNvPr>
          <p:cNvSpPr/>
          <p:nvPr/>
        </p:nvSpPr>
        <p:spPr>
          <a:xfrm>
            <a:off x="628650" y="1678339"/>
            <a:ext cx="75287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It maps an arbitrary length sequence </a:t>
            </a:r>
            <a:r>
              <a:rPr lang="en-HK" sz="2400" dirty="0">
                <a:latin typeface="CMR10"/>
              </a:rPr>
              <a:t>(</a:t>
            </a:r>
            <a:r>
              <a:rPr lang="en-HK" sz="2400" dirty="0">
                <a:latin typeface="CMMIB10"/>
              </a:rPr>
              <a:t>x</a:t>
            </a:r>
            <a:r>
              <a:rPr lang="en-HK" sz="2400" dirty="0">
                <a:effectLst/>
                <a:latin typeface="CMR8"/>
              </a:rPr>
              <a:t>(</a:t>
            </a:r>
            <a:r>
              <a:rPr lang="en-HK" sz="2400" dirty="0">
                <a:effectLst/>
                <a:latin typeface="CMMI8"/>
              </a:rPr>
              <a:t>t</a:t>
            </a:r>
            <a:r>
              <a:rPr lang="en-HK" sz="2400" dirty="0">
                <a:effectLst/>
                <a:latin typeface="CMR8"/>
              </a:rPr>
              <a:t>)</a:t>
            </a:r>
            <a:r>
              <a:rPr lang="en-HK" sz="2400" dirty="0">
                <a:latin typeface="CMMI10"/>
              </a:rPr>
              <a:t>, </a:t>
            </a:r>
            <a:r>
              <a:rPr lang="en-HK" sz="2400" dirty="0">
                <a:latin typeface="CMMIB10"/>
              </a:rPr>
              <a:t>x</a:t>
            </a:r>
            <a:r>
              <a:rPr lang="en-HK" sz="2400" dirty="0">
                <a:effectLst/>
                <a:latin typeface="CMR8"/>
              </a:rPr>
              <a:t>(</a:t>
            </a:r>
            <a:r>
              <a:rPr lang="en-HK" sz="2400" dirty="0">
                <a:effectLst/>
                <a:latin typeface="CMMI8"/>
              </a:rPr>
              <a:t>t</a:t>
            </a:r>
            <a:r>
              <a:rPr lang="en-HK" sz="2400" dirty="0">
                <a:effectLst/>
                <a:latin typeface="CMSY8"/>
              </a:rPr>
              <a:t>−</a:t>
            </a:r>
            <a:r>
              <a:rPr lang="en-HK" sz="2400" dirty="0">
                <a:effectLst/>
                <a:latin typeface="CMR8"/>
              </a:rPr>
              <a:t>1) </a:t>
            </a:r>
            <a:r>
              <a:rPr lang="en-HK" sz="2400" dirty="0">
                <a:latin typeface="CMMI10"/>
              </a:rPr>
              <a:t>, </a:t>
            </a:r>
            <a:r>
              <a:rPr lang="en-HK" sz="2400" dirty="0">
                <a:latin typeface="CMMIB10"/>
              </a:rPr>
              <a:t>x</a:t>
            </a:r>
            <a:r>
              <a:rPr lang="en-HK" sz="2400" dirty="0">
                <a:effectLst/>
                <a:latin typeface="CMR8"/>
              </a:rPr>
              <a:t>(</a:t>
            </a:r>
            <a:r>
              <a:rPr lang="en-HK" sz="2400" dirty="0">
                <a:effectLst/>
                <a:latin typeface="CMMI8"/>
              </a:rPr>
              <a:t>t</a:t>
            </a:r>
            <a:r>
              <a:rPr lang="en-HK" sz="2400" dirty="0">
                <a:effectLst/>
                <a:latin typeface="CMSY8"/>
              </a:rPr>
              <a:t>−</a:t>
            </a:r>
            <a:r>
              <a:rPr lang="en-HK" sz="2400" dirty="0">
                <a:effectLst/>
                <a:latin typeface="CMR8"/>
              </a:rPr>
              <a:t>2)</a:t>
            </a:r>
            <a:r>
              <a:rPr lang="en-HK" sz="2400" dirty="0">
                <a:latin typeface="CMMI10"/>
              </a:rPr>
              <a:t>, . . . , </a:t>
            </a:r>
            <a:r>
              <a:rPr lang="en-HK" sz="2400" dirty="0">
                <a:latin typeface="CMMIB10"/>
              </a:rPr>
              <a:t>x</a:t>
            </a:r>
            <a:r>
              <a:rPr lang="en-HK" sz="2400" dirty="0">
                <a:effectLst/>
                <a:latin typeface="CMR8"/>
              </a:rPr>
              <a:t>(2) </a:t>
            </a:r>
            <a:r>
              <a:rPr lang="en-HK" sz="2400" dirty="0">
                <a:latin typeface="CMMI10"/>
              </a:rPr>
              <a:t>, </a:t>
            </a:r>
            <a:r>
              <a:rPr lang="en-HK" sz="2400" dirty="0">
                <a:latin typeface="CMMIB10"/>
              </a:rPr>
              <a:t>x</a:t>
            </a:r>
            <a:r>
              <a:rPr lang="en-HK" sz="2400" dirty="0">
                <a:effectLst/>
                <a:latin typeface="CMR8"/>
              </a:rPr>
              <a:t>(1)</a:t>
            </a:r>
            <a:r>
              <a:rPr lang="en-HK" sz="2400" dirty="0">
                <a:latin typeface="CMR10"/>
              </a:rPr>
              <a:t>) </a:t>
            </a:r>
            <a:r>
              <a:rPr lang="en-HK" sz="2400" dirty="0">
                <a:latin typeface="ComputerModernRoman"/>
              </a:rPr>
              <a:t>to a fixed length vector </a:t>
            </a:r>
            <a:r>
              <a:rPr lang="en-HK" sz="2400" dirty="0">
                <a:latin typeface="CMMIB10"/>
              </a:rPr>
              <a:t>h</a:t>
            </a:r>
            <a:r>
              <a:rPr lang="en-HK" sz="2400" dirty="0">
                <a:effectLst/>
                <a:latin typeface="CMR8"/>
              </a:rPr>
              <a:t>(</a:t>
            </a:r>
            <a:r>
              <a:rPr lang="en-HK" sz="2400" dirty="0">
                <a:effectLst/>
                <a:latin typeface="CMMI8"/>
              </a:rPr>
              <a:t>t</a:t>
            </a:r>
            <a:r>
              <a:rPr lang="en-HK" sz="2400" dirty="0">
                <a:effectLst/>
                <a:latin typeface="CMR8"/>
              </a:rPr>
              <a:t>) </a:t>
            </a:r>
            <a:endParaRPr lang="en-HK" sz="2400" dirty="0">
              <a:effectLst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E49671-B845-634D-B3F5-E41B58F9F347}"/>
              </a:ext>
            </a:extLst>
          </p:cNvPr>
          <p:cNvSpPr/>
          <p:nvPr/>
        </p:nvSpPr>
        <p:spPr>
          <a:xfrm>
            <a:off x="628649" y="3983868"/>
            <a:ext cx="7528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Depending on the training criterion, this summary might selectively keep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some aspects </a:t>
            </a:r>
            <a:r>
              <a:rPr lang="en-HK" sz="2400" dirty="0">
                <a:latin typeface="ComputerModernRoman"/>
              </a:rPr>
              <a:t>of the past sequence with more precision than other aspects. </a:t>
            </a:r>
            <a:endParaRPr lang="en-HK" sz="2400" dirty="0"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9BC87F-8678-8141-998C-F51213015DCA}"/>
              </a:ext>
            </a:extLst>
          </p:cNvPr>
          <p:cNvSpPr/>
          <p:nvPr/>
        </p:nvSpPr>
        <p:spPr>
          <a:xfrm>
            <a:off x="1504332" y="5454923"/>
            <a:ext cx="613533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HK" sz="2400" dirty="0">
                <a:latin typeface="ComputerModernRoman"/>
              </a:rPr>
              <a:t>For example, in language modelling, it prefers to predict the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next word</a:t>
            </a:r>
            <a:r>
              <a:rPr lang="en-HK" sz="2400" dirty="0">
                <a:latin typeface="ComputerModernRoman"/>
              </a:rPr>
              <a:t> given previous words </a:t>
            </a:r>
            <a:endParaRPr lang="en-HK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228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EBC6-7FB6-B04F-BFA2-55A89A1D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DA2DF9-8A0B-284C-AE8B-FA39B7393CBF}"/>
              </a:ext>
            </a:extLst>
          </p:cNvPr>
          <p:cNvSpPr/>
          <p:nvPr/>
        </p:nvSpPr>
        <p:spPr>
          <a:xfrm>
            <a:off x="4707517" y="2540250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4ABD45-9325-A548-A093-8D1668F6F154}"/>
              </a:ext>
            </a:extLst>
          </p:cNvPr>
          <p:cNvSpPr/>
          <p:nvPr/>
        </p:nvSpPr>
        <p:spPr>
          <a:xfrm>
            <a:off x="3666461" y="2569084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4B8D73-208E-1046-BEAB-9210D8C0A6D9}"/>
              </a:ext>
            </a:extLst>
          </p:cNvPr>
          <p:cNvCxnSpPr>
            <a:cxnSpLocks/>
          </p:cNvCxnSpPr>
          <p:nvPr/>
        </p:nvCxnSpPr>
        <p:spPr>
          <a:xfrm flipV="1">
            <a:off x="4213246" y="2773743"/>
            <a:ext cx="489637" cy="515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396B46-FE7B-3148-82BD-EF513696BA94}"/>
              </a:ext>
            </a:extLst>
          </p:cNvPr>
          <p:cNvSpPr txBox="1"/>
          <p:nvPr/>
        </p:nvSpPr>
        <p:spPr>
          <a:xfrm>
            <a:off x="4296656" y="2490310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736E2E-8F50-5148-B528-DAFE32DFF670}"/>
              </a:ext>
            </a:extLst>
          </p:cNvPr>
          <p:cNvSpPr/>
          <p:nvPr/>
        </p:nvSpPr>
        <p:spPr>
          <a:xfrm>
            <a:off x="5645466" y="2538584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69C6BB-51B7-5142-A903-CED0E2482D06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6210788" y="2785206"/>
            <a:ext cx="359501" cy="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D478F1-194D-9347-8780-63A0970675B5}"/>
              </a:ext>
            </a:extLst>
          </p:cNvPr>
          <p:cNvSpPr txBox="1"/>
          <p:nvPr/>
        </p:nvSpPr>
        <p:spPr>
          <a:xfrm>
            <a:off x="6201138" y="2550545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0728A2-7D53-BE45-ABED-0CC3B59A0EE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272839" y="2785206"/>
            <a:ext cx="372627" cy="166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EF5096-6DB5-5049-A731-64E774F72EDA}"/>
              </a:ext>
            </a:extLst>
          </p:cNvPr>
          <p:cNvSpPr txBox="1"/>
          <p:nvPr/>
        </p:nvSpPr>
        <p:spPr>
          <a:xfrm>
            <a:off x="5257387" y="2538705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9E0CD1-56D5-6541-8F2A-4B6D18699008}"/>
              </a:ext>
            </a:extLst>
          </p:cNvPr>
          <p:cNvSpPr/>
          <p:nvPr/>
        </p:nvSpPr>
        <p:spPr>
          <a:xfrm>
            <a:off x="6570289" y="2538586"/>
            <a:ext cx="609557" cy="4932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(t+1)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EC64AC-83E5-7F42-92D4-2029461AA5DB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7179846" y="2783065"/>
            <a:ext cx="482473" cy="2141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30187-2198-314F-8B32-FCC4AE30EBC4}"/>
              </a:ext>
            </a:extLst>
          </p:cNvPr>
          <p:cNvSpPr txBox="1"/>
          <p:nvPr/>
        </p:nvSpPr>
        <p:spPr>
          <a:xfrm>
            <a:off x="7264585" y="2564447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AD751A6-87F3-4E4C-9B53-47EC83F1CED7}"/>
                  </a:ext>
                </a:extLst>
              </p:cNvPr>
              <p:cNvSpPr/>
              <p:nvPr/>
            </p:nvSpPr>
            <p:spPr>
              <a:xfrm>
                <a:off x="7662318" y="2536443"/>
                <a:ext cx="565322" cy="4932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12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12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AD751A6-87F3-4E4C-9B53-47EC83F1C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18" y="2536443"/>
                <a:ext cx="565322" cy="4932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83C6D3A9-8B7D-F44A-8B3B-F2419F0DB759}"/>
              </a:ext>
            </a:extLst>
          </p:cNvPr>
          <p:cNvSpPr/>
          <p:nvPr/>
        </p:nvSpPr>
        <p:spPr>
          <a:xfrm>
            <a:off x="4707517" y="3278448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45EC61-C094-664F-B38E-24A6268A829E}"/>
              </a:ext>
            </a:extLst>
          </p:cNvPr>
          <p:cNvSpPr/>
          <p:nvPr/>
        </p:nvSpPr>
        <p:spPr>
          <a:xfrm>
            <a:off x="5645466" y="3276783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5B395A-27FF-FE45-B0E2-FA6BE69FF7B4}"/>
              </a:ext>
            </a:extLst>
          </p:cNvPr>
          <p:cNvSpPr/>
          <p:nvPr/>
        </p:nvSpPr>
        <p:spPr>
          <a:xfrm>
            <a:off x="6583414" y="3276782"/>
            <a:ext cx="596431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(t+1)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16843-A350-464D-87DF-C1F6B66BF866}"/>
              </a:ext>
            </a:extLst>
          </p:cNvPr>
          <p:cNvCxnSpPr>
            <a:cxnSpLocks/>
            <a:stCxn id="17" idx="0"/>
            <a:endCxn id="4" idx="4"/>
          </p:cNvCxnSpPr>
          <p:nvPr/>
        </p:nvCxnSpPr>
        <p:spPr>
          <a:xfrm flipV="1">
            <a:off x="4990178" y="3033492"/>
            <a:ext cx="0" cy="24495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4517C1-1AC3-3640-AD5A-2F84575F66AA}"/>
              </a:ext>
            </a:extLst>
          </p:cNvPr>
          <p:cNvCxnSpPr>
            <a:cxnSpLocks/>
          </p:cNvCxnSpPr>
          <p:nvPr/>
        </p:nvCxnSpPr>
        <p:spPr>
          <a:xfrm flipV="1">
            <a:off x="5934657" y="3029686"/>
            <a:ext cx="0" cy="24495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861585-C8FD-E14E-AA3E-39D233525400}"/>
              </a:ext>
            </a:extLst>
          </p:cNvPr>
          <p:cNvCxnSpPr>
            <a:cxnSpLocks/>
          </p:cNvCxnSpPr>
          <p:nvPr/>
        </p:nvCxnSpPr>
        <p:spPr>
          <a:xfrm flipV="1">
            <a:off x="6882144" y="3029686"/>
            <a:ext cx="0" cy="24495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A1427E0-C0CA-0E43-AE7E-3FE8D6D77957}"/>
              </a:ext>
            </a:extLst>
          </p:cNvPr>
          <p:cNvSpPr/>
          <p:nvPr/>
        </p:nvSpPr>
        <p:spPr>
          <a:xfrm>
            <a:off x="1653979" y="2652884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B6A5D8-FC3C-B04C-86AF-496C48134034}"/>
              </a:ext>
            </a:extLst>
          </p:cNvPr>
          <p:cNvSpPr/>
          <p:nvPr/>
        </p:nvSpPr>
        <p:spPr>
          <a:xfrm>
            <a:off x="1653979" y="3391083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9122A9-40E9-9C42-81DE-9EA8518F49AA}"/>
              </a:ext>
            </a:extLst>
          </p:cNvPr>
          <p:cNvCxnSpPr>
            <a:cxnSpLocks/>
          </p:cNvCxnSpPr>
          <p:nvPr/>
        </p:nvCxnSpPr>
        <p:spPr>
          <a:xfrm flipV="1">
            <a:off x="1943171" y="3143986"/>
            <a:ext cx="0" cy="24495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>
            <a:extLst>
              <a:ext uri="{FF2B5EF4-FFF2-40B4-BE49-F238E27FC236}">
                <a16:creationId xmlns:a16="http://schemas.microsoft.com/office/drawing/2014/main" id="{C18968A0-345E-C348-8082-83BD232A254C}"/>
              </a:ext>
            </a:extLst>
          </p:cNvPr>
          <p:cNvSpPr/>
          <p:nvPr/>
        </p:nvSpPr>
        <p:spPr>
          <a:xfrm>
            <a:off x="2160395" y="2668060"/>
            <a:ext cx="347532" cy="507785"/>
          </a:xfrm>
          <a:prstGeom prst="curvedLef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A6BC62B-CDBE-F542-98C3-52FBB4E7072F}"/>
              </a:ext>
            </a:extLst>
          </p:cNvPr>
          <p:cNvSpPr/>
          <p:nvPr/>
        </p:nvSpPr>
        <p:spPr>
          <a:xfrm>
            <a:off x="2714223" y="3143986"/>
            <a:ext cx="852616" cy="204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3FFE36-0577-E345-931E-7D8D9B4F1E6A}"/>
              </a:ext>
            </a:extLst>
          </p:cNvPr>
          <p:cNvSpPr txBox="1"/>
          <p:nvPr/>
        </p:nvSpPr>
        <p:spPr>
          <a:xfrm>
            <a:off x="2802265" y="2933405"/>
            <a:ext cx="6765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Unfold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19E41D-2E15-8F44-A7E4-40F7B6EFD86B}"/>
              </a:ext>
            </a:extLst>
          </p:cNvPr>
          <p:cNvSpPr/>
          <p:nvPr/>
        </p:nvSpPr>
        <p:spPr>
          <a:xfrm>
            <a:off x="1168218" y="1902566"/>
            <a:ext cx="2142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400" dirty="0">
                <a:latin typeface="ComputerModernRoman"/>
              </a:rPr>
              <a:t>Circuit diagram </a:t>
            </a:r>
            <a:endParaRPr lang="en-HK" sz="2400" dirty="0">
              <a:effectLst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1FBE05-A69D-ED45-82E7-844E8BE4CB42}"/>
              </a:ext>
            </a:extLst>
          </p:cNvPr>
          <p:cNvSpPr/>
          <p:nvPr/>
        </p:nvSpPr>
        <p:spPr>
          <a:xfrm>
            <a:off x="4090730" y="1898340"/>
            <a:ext cx="4044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400" dirty="0">
                <a:latin typeface="ComputerModernRoman"/>
              </a:rPr>
              <a:t>unfolded computational graph </a:t>
            </a:r>
            <a:endParaRPr lang="en-HK" sz="2400" dirty="0"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EE99E-DF22-8D46-9F3D-2090983BA2C0}"/>
              </a:ext>
            </a:extLst>
          </p:cNvPr>
          <p:cNvSpPr/>
          <p:nvPr/>
        </p:nvSpPr>
        <p:spPr>
          <a:xfrm>
            <a:off x="2429638" y="2790392"/>
            <a:ext cx="181214" cy="1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3A30C2-F275-E441-9CB9-8DA246964F4D}"/>
              </a:ext>
            </a:extLst>
          </p:cNvPr>
          <p:cNvSpPr/>
          <p:nvPr/>
        </p:nvSpPr>
        <p:spPr>
          <a:xfrm>
            <a:off x="914413" y="4270080"/>
            <a:ext cx="239618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HK" sz="2400" dirty="0">
                <a:latin typeface="ComputerModernRoman"/>
              </a:rPr>
              <a:t>a delay of a single time step </a:t>
            </a:r>
            <a:endParaRPr lang="en-HK" sz="2400" dirty="0">
              <a:effectLst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7F8FCA-92D2-D743-9131-63103A7B68DB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2112506" y="2933405"/>
            <a:ext cx="407739" cy="13366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C5368C2-783E-4144-9B1A-F673E64D2D0B}"/>
              </a:ext>
            </a:extLst>
          </p:cNvPr>
          <p:cNvSpPr/>
          <p:nvPr/>
        </p:nvSpPr>
        <p:spPr>
          <a:xfrm>
            <a:off x="4702883" y="4273441"/>
            <a:ext cx="3201599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HK" sz="2400" dirty="0">
                <a:latin typeface="ComputerModernRoman"/>
              </a:rPr>
              <a:t>associated with one particular time instance </a:t>
            </a:r>
            <a:endParaRPr lang="en-HK" sz="2400" dirty="0">
              <a:effectLst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AA5292-3F6C-C64C-814E-CE0D69223BAA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6006921" y="3678361"/>
            <a:ext cx="296762" cy="595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A063-FC49-EC42-8A29-2E1B1DD4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Advantages/disadvantages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3559C5-DA2B-394D-8D63-16AFF779303C}"/>
              </a:ext>
            </a:extLst>
          </p:cNvPr>
          <p:cNvSpPr/>
          <p:nvPr/>
        </p:nvSpPr>
        <p:spPr>
          <a:xfrm>
            <a:off x="712870" y="2015541"/>
            <a:ext cx="797392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3200" dirty="0">
                <a:latin typeface="ComputerModernRoman"/>
              </a:rPr>
              <a:t>The recurrent graph is </a:t>
            </a:r>
            <a:r>
              <a:rPr lang="en-HK" sz="3200" dirty="0">
                <a:solidFill>
                  <a:srgbClr val="FF0000"/>
                </a:solidFill>
                <a:latin typeface="ComputerModernRoman"/>
              </a:rPr>
              <a:t>succinct</a:t>
            </a:r>
            <a:r>
              <a:rPr lang="en-HK" sz="3200" dirty="0">
                <a:latin typeface="ComputerModernRoman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3200" dirty="0">
                <a:latin typeface="ComputerModernRoman"/>
              </a:rPr>
              <a:t>The unfolded graph: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provides an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explicit description</a:t>
            </a:r>
            <a:r>
              <a:rPr lang="en-HK" sz="2400" dirty="0">
                <a:latin typeface="ComputerModernRoman"/>
              </a:rPr>
              <a:t> of which computations to perform.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helps to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illustrate the idea </a:t>
            </a:r>
            <a:r>
              <a:rPr lang="en-HK" sz="2400" dirty="0">
                <a:latin typeface="ComputerModernRoman"/>
              </a:rPr>
              <a:t>of </a:t>
            </a:r>
            <a:r>
              <a:rPr lang="en-HK" sz="2400" dirty="0"/>
              <a:t>information flow </a:t>
            </a:r>
            <a:r>
              <a:rPr lang="en-HK" sz="2400" dirty="0">
                <a:solidFill>
                  <a:srgbClr val="FF0000"/>
                </a:solidFill>
              </a:rPr>
              <a:t>forward in time </a:t>
            </a:r>
            <a:r>
              <a:rPr lang="en-HK" sz="2400" dirty="0"/>
              <a:t>(computing outputs and losses)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HK" sz="2400" dirty="0">
                <a:solidFill>
                  <a:srgbClr val="FF0000"/>
                </a:solidFill>
              </a:rPr>
              <a:t>backward in time </a:t>
            </a:r>
            <a:r>
              <a:rPr lang="en-HK" sz="2400" dirty="0"/>
              <a:t>(computing gradients) by explicitly showing the path along which this information flows </a:t>
            </a:r>
            <a:endParaRPr lang="en-HK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275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73B5-7696-BF41-86ED-BC4898E8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64" y="112451"/>
            <a:ext cx="7886700" cy="1325563"/>
          </a:xfrm>
        </p:spPr>
        <p:txBody>
          <a:bodyPr/>
          <a:lstStyle/>
          <a:p>
            <a:r>
              <a:rPr lang="en-US" dirty="0"/>
              <a:t>RNNs structure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D5AB1E-DDC5-7847-9FF4-99AE13B0B146}"/>
              </a:ext>
            </a:extLst>
          </p:cNvPr>
          <p:cNvSpPr/>
          <p:nvPr/>
        </p:nvSpPr>
        <p:spPr>
          <a:xfrm>
            <a:off x="1689136" y="5914094"/>
            <a:ext cx="426308" cy="435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F60FFC-E016-9441-AC52-126823467DE4}"/>
              </a:ext>
            </a:extLst>
          </p:cNvPr>
          <p:cNvSpPr/>
          <p:nvPr/>
        </p:nvSpPr>
        <p:spPr>
          <a:xfrm>
            <a:off x="1689136" y="5259186"/>
            <a:ext cx="426308" cy="435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6AFA07-8D86-0147-8613-D35E7708A92F}"/>
              </a:ext>
            </a:extLst>
          </p:cNvPr>
          <p:cNvSpPr/>
          <p:nvPr/>
        </p:nvSpPr>
        <p:spPr>
          <a:xfrm>
            <a:off x="1689136" y="4604278"/>
            <a:ext cx="426308" cy="435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C70ED5-6F30-764D-9070-FCDE6252100D}"/>
              </a:ext>
            </a:extLst>
          </p:cNvPr>
          <p:cNvSpPr/>
          <p:nvPr/>
        </p:nvSpPr>
        <p:spPr>
          <a:xfrm>
            <a:off x="1689136" y="3949369"/>
            <a:ext cx="426308" cy="435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B05C67-2A15-E545-BBF4-84646FD8DD35}"/>
              </a:ext>
            </a:extLst>
          </p:cNvPr>
          <p:cNvSpPr/>
          <p:nvPr/>
        </p:nvSpPr>
        <p:spPr>
          <a:xfrm>
            <a:off x="1689136" y="3336889"/>
            <a:ext cx="426308" cy="435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419EAF-5903-1B44-BA70-6E1D0CE10E51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1902290" y="5694762"/>
            <a:ext cx="0" cy="2193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62B96A-D391-BF44-9E50-4A612BDCF567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1902290" y="3772465"/>
            <a:ext cx="0" cy="176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1E57BC-125F-974A-AC28-320A0401E6BE}"/>
              </a:ext>
            </a:extLst>
          </p:cNvPr>
          <p:cNvCxnSpPr/>
          <p:nvPr/>
        </p:nvCxnSpPr>
        <p:spPr>
          <a:xfrm flipV="1">
            <a:off x="1902290" y="5039854"/>
            <a:ext cx="0" cy="2193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BEE03D-2EB9-CF49-8152-034BBF691D5D}"/>
              </a:ext>
            </a:extLst>
          </p:cNvPr>
          <p:cNvCxnSpPr/>
          <p:nvPr/>
        </p:nvCxnSpPr>
        <p:spPr>
          <a:xfrm flipV="1">
            <a:off x="1902290" y="4384946"/>
            <a:ext cx="0" cy="2193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rved Left Arrow 12">
            <a:extLst>
              <a:ext uri="{FF2B5EF4-FFF2-40B4-BE49-F238E27FC236}">
                <a16:creationId xmlns:a16="http://schemas.microsoft.com/office/drawing/2014/main" id="{3A4766EA-D87C-C140-87F8-5FAA9CFDC1B8}"/>
              </a:ext>
            </a:extLst>
          </p:cNvPr>
          <p:cNvSpPr/>
          <p:nvPr/>
        </p:nvSpPr>
        <p:spPr>
          <a:xfrm>
            <a:off x="2055980" y="5213024"/>
            <a:ext cx="347532" cy="507785"/>
          </a:xfrm>
          <a:prstGeom prst="curvedLef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98E280-B59F-1347-99C3-42A8FEAA901C}"/>
              </a:ext>
            </a:extLst>
          </p:cNvPr>
          <p:cNvSpPr txBox="1"/>
          <p:nvPr/>
        </p:nvSpPr>
        <p:spPr>
          <a:xfrm>
            <a:off x="2365669" y="5291623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38A025-0482-9847-B0E5-3608DB55C89E}"/>
              </a:ext>
            </a:extLst>
          </p:cNvPr>
          <p:cNvSpPr txBox="1"/>
          <p:nvPr/>
        </p:nvSpPr>
        <p:spPr>
          <a:xfrm>
            <a:off x="1985699" y="5694762"/>
            <a:ext cx="268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742B6F-1D16-F844-8CC1-92EFE41842EF}"/>
              </a:ext>
            </a:extLst>
          </p:cNvPr>
          <p:cNvSpPr txBox="1"/>
          <p:nvPr/>
        </p:nvSpPr>
        <p:spPr>
          <a:xfrm>
            <a:off x="1577925" y="5039853"/>
            <a:ext cx="250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B1D878-66D4-E74D-AC31-DCA0BC5728DA}"/>
              </a:ext>
            </a:extLst>
          </p:cNvPr>
          <p:cNvSpPr/>
          <p:nvPr/>
        </p:nvSpPr>
        <p:spPr>
          <a:xfrm>
            <a:off x="4046188" y="5995190"/>
            <a:ext cx="565322" cy="4932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14E6F3-0157-884A-9057-8C819551BD4C}"/>
              </a:ext>
            </a:extLst>
          </p:cNvPr>
          <p:cNvSpPr/>
          <p:nvPr/>
        </p:nvSpPr>
        <p:spPr>
          <a:xfrm>
            <a:off x="4046188" y="5286473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507A99-A7FC-9C4A-BD9F-259153279F11}"/>
              </a:ext>
            </a:extLst>
          </p:cNvPr>
          <p:cNvSpPr/>
          <p:nvPr/>
        </p:nvSpPr>
        <p:spPr>
          <a:xfrm>
            <a:off x="4046188" y="4558196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EA9470-3F68-4044-AB32-2A002F2793C7}"/>
              </a:ext>
            </a:extLst>
          </p:cNvPr>
          <p:cNvSpPr/>
          <p:nvPr/>
        </p:nvSpPr>
        <p:spPr>
          <a:xfrm>
            <a:off x="4055456" y="3865188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808838-818F-0E47-A135-30CFD3202692}"/>
              </a:ext>
            </a:extLst>
          </p:cNvPr>
          <p:cNvSpPr/>
          <p:nvPr/>
        </p:nvSpPr>
        <p:spPr>
          <a:xfrm>
            <a:off x="4058545" y="3196588"/>
            <a:ext cx="574589" cy="4508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9D986E-EFE0-0749-B860-CA794040FA82}"/>
              </a:ext>
            </a:extLst>
          </p:cNvPr>
          <p:cNvCxnSpPr>
            <a:cxnSpLocks/>
            <a:stCxn id="17" idx="0"/>
            <a:endCxn id="18" idx="4"/>
          </p:cNvCxnSpPr>
          <p:nvPr/>
        </p:nvCxnSpPr>
        <p:spPr>
          <a:xfrm flipV="1">
            <a:off x="4328849" y="5779716"/>
            <a:ext cx="0" cy="215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4B4B2-5F4B-594E-B5B6-58C99F9E2567}"/>
              </a:ext>
            </a:extLst>
          </p:cNvPr>
          <p:cNvCxnSpPr>
            <a:cxnSpLocks/>
            <a:stCxn id="21" idx="4"/>
            <a:endCxn id="20" idx="0"/>
          </p:cNvCxnSpPr>
          <p:nvPr/>
        </p:nvCxnSpPr>
        <p:spPr>
          <a:xfrm flipH="1">
            <a:off x="4342751" y="3647400"/>
            <a:ext cx="3089" cy="2177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7A3F96-185E-0648-95A4-B37973B40441}"/>
              </a:ext>
            </a:extLst>
          </p:cNvPr>
          <p:cNvCxnSpPr>
            <a:cxnSpLocks/>
            <a:stCxn id="18" idx="0"/>
            <a:endCxn id="19" idx="4"/>
          </p:cNvCxnSpPr>
          <p:nvPr/>
        </p:nvCxnSpPr>
        <p:spPr>
          <a:xfrm flipV="1">
            <a:off x="4328849" y="5051436"/>
            <a:ext cx="4634" cy="2350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46B568-E830-4F4A-A109-BD55DAE48A9E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V="1">
            <a:off x="4333483" y="4358428"/>
            <a:ext cx="9268" cy="1997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5F9606A-CBDE-AA4E-88F0-517C6D7FA723}"/>
              </a:ext>
            </a:extLst>
          </p:cNvPr>
          <p:cNvSpPr txBox="1"/>
          <p:nvPr/>
        </p:nvSpPr>
        <p:spPr>
          <a:xfrm>
            <a:off x="4753614" y="5291623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47993F-52F4-DE40-B64C-B93DF5EC7104}"/>
              </a:ext>
            </a:extLst>
          </p:cNvPr>
          <p:cNvSpPr txBox="1"/>
          <p:nvPr/>
        </p:nvSpPr>
        <p:spPr>
          <a:xfrm>
            <a:off x="4342751" y="5761180"/>
            <a:ext cx="268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702AA7-F07B-624A-BB3A-0A452C10AA5A}"/>
              </a:ext>
            </a:extLst>
          </p:cNvPr>
          <p:cNvSpPr txBox="1"/>
          <p:nvPr/>
        </p:nvSpPr>
        <p:spPr>
          <a:xfrm>
            <a:off x="4047733" y="5051436"/>
            <a:ext cx="250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E3F786-E86E-E142-9EDC-D89A6157B18B}"/>
              </a:ext>
            </a:extLst>
          </p:cNvPr>
          <p:cNvCxnSpPr>
            <a:cxnSpLocks/>
            <a:stCxn id="18" idx="6"/>
            <a:endCxn id="31" idx="2"/>
          </p:cNvCxnSpPr>
          <p:nvPr/>
        </p:nvCxnSpPr>
        <p:spPr>
          <a:xfrm>
            <a:off x="4611510" y="5533095"/>
            <a:ext cx="57150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80F8E85-3F70-0B49-9706-DDCBB4F43D0D}"/>
              </a:ext>
            </a:extLst>
          </p:cNvPr>
          <p:cNvSpPr/>
          <p:nvPr/>
        </p:nvSpPr>
        <p:spPr>
          <a:xfrm>
            <a:off x="5183010" y="5995190"/>
            <a:ext cx="565322" cy="4932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C35C53-8789-044A-9CF8-46F38E29EF76}"/>
              </a:ext>
            </a:extLst>
          </p:cNvPr>
          <p:cNvSpPr/>
          <p:nvPr/>
        </p:nvSpPr>
        <p:spPr>
          <a:xfrm>
            <a:off x="5183010" y="5286473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FA7681-47DA-FC49-ACBD-3DAACE909E07}"/>
              </a:ext>
            </a:extLst>
          </p:cNvPr>
          <p:cNvSpPr/>
          <p:nvPr/>
        </p:nvSpPr>
        <p:spPr>
          <a:xfrm>
            <a:off x="5183011" y="4558196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031A101-8AB9-9442-A23C-FE2B0A595D77}"/>
              </a:ext>
            </a:extLst>
          </p:cNvPr>
          <p:cNvSpPr/>
          <p:nvPr/>
        </p:nvSpPr>
        <p:spPr>
          <a:xfrm>
            <a:off x="5192278" y="3865188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663389-9A32-574B-99ED-0EC0B754109B}"/>
              </a:ext>
            </a:extLst>
          </p:cNvPr>
          <p:cNvSpPr/>
          <p:nvPr/>
        </p:nvSpPr>
        <p:spPr>
          <a:xfrm>
            <a:off x="5195368" y="3196588"/>
            <a:ext cx="574589" cy="4508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AE9900-93D1-1A45-B157-FA9418EB215E}"/>
              </a:ext>
            </a:extLst>
          </p:cNvPr>
          <p:cNvCxnSpPr>
            <a:cxnSpLocks/>
            <a:stCxn id="30" idx="0"/>
            <a:endCxn id="31" idx="4"/>
          </p:cNvCxnSpPr>
          <p:nvPr/>
        </p:nvCxnSpPr>
        <p:spPr>
          <a:xfrm flipV="1">
            <a:off x="5465671" y="5779716"/>
            <a:ext cx="0" cy="215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97E3E0-D9F8-584F-8CF5-E2EE39A61671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 flipH="1">
            <a:off x="5479573" y="3647400"/>
            <a:ext cx="3089" cy="2177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676ABB-7CA8-1644-89FA-62C1AB3B5FBA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V="1">
            <a:off x="5465671" y="5051436"/>
            <a:ext cx="4634" cy="2350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A77399-0DFB-FF42-B73A-CF1E5B6464DB}"/>
              </a:ext>
            </a:extLst>
          </p:cNvPr>
          <p:cNvCxnSpPr>
            <a:cxnSpLocks/>
            <a:stCxn id="32" idx="0"/>
            <a:endCxn id="33" idx="4"/>
          </p:cNvCxnSpPr>
          <p:nvPr/>
        </p:nvCxnSpPr>
        <p:spPr>
          <a:xfrm flipV="1">
            <a:off x="5470305" y="4358428"/>
            <a:ext cx="9268" cy="1997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870C87C-C75A-2042-9802-767F072389BD}"/>
              </a:ext>
            </a:extLst>
          </p:cNvPr>
          <p:cNvSpPr txBox="1"/>
          <p:nvPr/>
        </p:nvSpPr>
        <p:spPr>
          <a:xfrm>
            <a:off x="5871899" y="5286473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C16545-38CA-ED41-9F7C-DF6F94C58195}"/>
              </a:ext>
            </a:extLst>
          </p:cNvPr>
          <p:cNvSpPr txBox="1"/>
          <p:nvPr/>
        </p:nvSpPr>
        <p:spPr>
          <a:xfrm>
            <a:off x="5479573" y="5761180"/>
            <a:ext cx="268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D6754D-9DDD-F743-92AB-F626BBBFF019}"/>
              </a:ext>
            </a:extLst>
          </p:cNvPr>
          <p:cNvSpPr txBox="1"/>
          <p:nvPr/>
        </p:nvSpPr>
        <p:spPr>
          <a:xfrm>
            <a:off x="5184555" y="5051436"/>
            <a:ext cx="250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15E230-F9F3-7F44-8E21-761D711E0446}"/>
              </a:ext>
            </a:extLst>
          </p:cNvPr>
          <p:cNvCxnSpPr>
            <a:cxnSpLocks/>
            <a:stCxn id="31" idx="6"/>
            <a:endCxn id="44" idx="2"/>
          </p:cNvCxnSpPr>
          <p:nvPr/>
        </p:nvCxnSpPr>
        <p:spPr>
          <a:xfrm>
            <a:off x="5748332" y="5533095"/>
            <a:ext cx="53134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D638245-C73A-4E45-8B08-B4F365975073}"/>
              </a:ext>
            </a:extLst>
          </p:cNvPr>
          <p:cNvSpPr/>
          <p:nvPr/>
        </p:nvSpPr>
        <p:spPr>
          <a:xfrm>
            <a:off x="6279673" y="5995190"/>
            <a:ext cx="565322" cy="4932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D49267-CC5B-2E44-BE98-D7EDF5E46AAD}"/>
              </a:ext>
            </a:extLst>
          </p:cNvPr>
          <p:cNvSpPr/>
          <p:nvPr/>
        </p:nvSpPr>
        <p:spPr>
          <a:xfrm>
            <a:off x="6279673" y="5286473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A53AF50-E64D-E84A-9EF6-EC19931EA3B5}"/>
              </a:ext>
            </a:extLst>
          </p:cNvPr>
          <p:cNvSpPr/>
          <p:nvPr/>
        </p:nvSpPr>
        <p:spPr>
          <a:xfrm>
            <a:off x="6279674" y="4558196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8BE882A-E3A3-0F45-95FC-A7BE514998B2}"/>
              </a:ext>
            </a:extLst>
          </p:cNvPr>
          <p:cNvSpPr/>
          <p:nvPr/>
        </p:nvSpPr>
        <p:spPr>
          <a:xfrm>
            <a:off x="6288942" y="3865188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AA3B9E3-8349-3841-A527-8D71AF7EDB88}"/>
              </a:ext>
            </a:extLst>
          </p:cNvPr>
          <p:cNvSpPr/>
          <p:nvPr/>
        </p:nvSpPr>
        <p:spPr>
          <a:xfrm>
            <a:off x="6292031" y="3196588"/>
            <a:ext cx="574589" cy="4508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52E606-D919-C04A-8C2E-08979C637DC0}"/>
              </a:ext>
            </a:extLst>
          </p:cNvPr>
          <p:cNvCxnSpPr>
            <a:cxnSpLocks/>
            <a:stCxn id="43" idx="0"/>
            <a:endCxn id="44" idx="4"/>
          </p:cNvCxnSpPr>
          <p:nvPr/>
        </p:nvCxnSpPr>
        <p:spPr>
          <a:xfrm flipV="1">
            <a:off x="6562334" y="5779716"/>
            <a:ext cx="0" cy="215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160AECB-3682-524F-A94C-FB817AE99F4A}"/>
              </a:ext>
            </a:extLst>
          </p:cNvPr>
          <p:cNvCxnSpPr>
            <a:cxnSpLocks/>
            <a:stCxn id="47" idx="4"/>
            <a:endCxn id="46" idx="0"/>
          </p:cNvCxnSpPr>
          <p:nvPr/>
        </p:nvCxnSpPr>
        <p:spPr>
          <a:xfrm flipH="1">
            <a:off x="6576237" y="3647400"/>
            <a:ext cx="3089" cy="2177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49FFDC1-894D-654A-BA16-4285156001E5}"/>
              </a:ext>
            </a:extLst>
          </p:cNvPr>
          <p:cNvCxnSpPr>
            <a:cxnSpLocks/>
            <a:stCxn id="44" idx="0"/>
            <a:endCxn id="45" idx="4"/>
          </p:cNvCxnSpPr>
          <p:nvPr/>
        </p:nvCxnSpPr>
        <p:spPr>
          <a:xfrm flipV="1">
            <a:off x="6562335" y="5051436"/>
            <a:ext cx="4634" cy="2350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2D8F92-CBF5-A541-A149-1102B1285375}"/>
              </a:ext>
            </a:extLst>
          </p:cNvPr>
          <p:cNvCxnSpPr>
            <a:cxnSpLocks/>
            <a:stCxn id="45" idx="0"/>
            <a:endCxn id="46" idx="4"/>
          </p:cNvCxnSpPr>
          <p:nvPr/>
        </p:nvCxnSpPr>
        <p:spPr>
          <a:xfrm flipV="1">
            <a:off x="6566969" y="4358428"/>
            <a:ext cx="9268" cy="1997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11126FD-6A95-FD49-9074-1F796DA79EAA}"/>
              </a:ext>
            </a:extLst>
          </p:cNvPr>
          <p:cNvSpPr txBox="1"/>
          <p:nvPr/>
        </p:nvSpPr>
        <p:spPr>
          <a:xfrm>
            <a:off x="6951580" y="5286473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2480C4-66DE-4C40-BBF0-8FB33E60B24B}"/>
              </a:ext>
            </a:extLst>
          </p:cNvPr>
          <p:cNvSpPr txBox="1"/>
          <p:nvPr/>
        </p:nvSpPr>
        <p:spPr>
          <a:xfrm>
            <a:off x="6576237" y="5761180"/>
            <a:ext cx="268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4002EE-F35F-8446-9095-C58C19DBB997}"/>
              </a:ext>
            </a:extLst>
          </p:cNvPr>
          <p:cNvSpPr txBox="1"/>
          <p:nvPr/>
        </p:nvSpPr>
        <p:spPr>
          <a:xfrm>
            <a:off x="6281219" y="5051436"/>
            <a:ext cx="250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F99878-4338-D74C-9533-E9548D512AD8}"/>
              </a:ext>
            </a:extLst>
          </p:cNvPr>
          <p:cNvCxnSpPr>
            <a:cxnSpLocks/>
            <a:stCxn id="44" idx="6"/>
            <a:endCxn id="58" idx="2"/>
          </p:cNvCxnSpPr>
          <p:nvPr/>
        </p:nvCxnSpPr>
        <p:spPr>
          <a:xfrm>
            <a:off x="6844995" y="5533095"/>
            <a:ext cx="520534" cy="1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B8A5CF3A-1F73-9E40-A342-5D6907973F32}"/>
              </a:ext>
            </a:extLst>
          </p:cNvPr>
          <p:cNvSpPr/>
          <p:nvPr/>
        </p:nvSpPr>
        <p:spPr>
          <a:xfrm>
            <a:off x="2981962" y="5291624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B67931-9F60-CA49-BC3D-BB80C2B91027}"/>
              </a:ext>
            </a:extLst>
          </p:cNvPr>
          <p:cNvCxnSpPr>
            <a:cxnSpLocks/>
            <a:stCxn id="56" idx="6"/>
            <a:endCxn id="18" idx="2"/>
          </p:cNvCxnSpPr>
          <p:nvPr/>
        </p:nvCxnSpPr>
        <p:spPr>
          <a:xfrm flipV="1">
            <a:off x="3556551" y="5533095"/>
            <a:ext cx="489637" cy="515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5696697-A897-534C-AB81-8AAF1C5E4EF4}"/>
              </a:ext>
            </a:extLst>
          </p:cNvPr>
          <p:cNvSpPr/>
          <p:nvPr/>
        </p:nvSpPr>
        <p:spPr>
          <a:xfrm>
            <a:off x="7365529" y="5286475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5F46D907-FA06-CA48-ABDE-0F7FCD216FF3}"/>
              </a:ext>
            </a:extLst>
          </p:cNvPr>
          <p:cNvSpPr/>
          <p:nvPr/>
        </p:nvSpPr>
        <p:spPr>
          <a:xfrm>
            <a:off x="2633652" y="4309772"/>
            <a:ext cx="852616" cy="204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247D5-385B-5E45-8018-EF6B1ED93DC0}"/>
              </a:ext>
            </a:extLst>
          </p:cNvPr>
          <p:cNvSpPr txBox="1"/>
          <p:nvPr/>
        </p:nvSpPr>
        <p:spPr>
          <a:xfrm>
            <a:off x="2721693" y="4099191"/>
            <a:ext cx="6765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Unfold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9364C1-ADCB-8442-A283-E3104FDF2935}"/>
              </a:ext>
            </a:extLst>
          </p:cNvPr>
          <p:cNvSpPr txBox="1"/>
          <p:nvPr/>
        </p:nvSpPr>
        <p:spPr>
          <a:xfrm>
            <a:off x="3681662" y="5189936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6B5EFED-1DE2-1147-A84B-60465CA500C1}"/>
              </a:ext>
            </a:extLst>
          </p:cNvPr>
          <p:cNvSpPr/>
          <p:nvPr/>
        </p:nvSpPr>
        <p:spPr>
          <a:xfrm>
            <a:off x="530936" y="1186456"/>
            <a:ext cx="8161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With the graph unrolling and parameter sharing ideas, we can design a wide variety of recurrent neural networks</a:t>
            </a:r>
            <a:endParaRPr lang="en-HK" sz="2400" dirty="0">
              <a:effectLst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F606CC-3412-7F4F-9B5A-EE2525FA4F16}"/>
              </a:ext>
            </a:extLst>
          </p:cNvPr>
          <p:cNvSpPr/>
          <p:nvPr/>
        </p:nvSpPr>
        <p:spPr>
          <a:xfrm>
            <a:off x="549471" y="2095199"/>
            <a:ext cx="8245613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HK" sz="2400" dirty="0">
                <a:latin typeface="ComputerModernRoman"/>
              </a:rPr>
              <a:t>Recurrent networks that produce an output at each time step and have recurrent connections between hidden units </a:t>
            </a:r>
            <a:endParaRPr lang="en-HK" sz="2400" dirty="0">
              <a:effectLst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30E308-1F37-BE46-B582-4D3EB80BB740}"/>
              </a:ext>
            </a:extLst>
          </p:cNvPr>
          <p:cNvSpPr/>
          <p:nvPr/>
        </p:nvSpPr>
        <p:spPr>
          <a:xfrm>
            <a:off x="2273469" y="5259186"/>
            <a:ext cx="181214" cy="1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4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E0C5-098A-B745-9894-A6E9BF83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26" y="-37346"/>
            <a:ext cx="7886700" cy="994172"/>
          </a:xfrm>
        </p:spPr>
        <p:txBody>
          <a:bodyPr/>
          <a:lstStyle/>
          <a:p>
            <a:r>
              <a:rPr lang="en-US" dirty="0"/>
              <a:t>RNNs structure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688D3C-C090-674E-9E29-CF6D4D47ED3A}"/>
              </a:ext>
            </a:extLst>
          </p:cNvPr>
          <p:cNvSpPr/>
          <p:nvPr/>
        </p:nvSpPr>
        <p:spPr>
          <a:xfrm>
            <a:off x="1788639" y="5529080"/>
            <a:ext cx="426308" cy="435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FCE6E7-A313-D343-AA75-18F7EEE15438}"/>
              </a:ext>
            </a:extLst>
          </p:cNvPr>
          <p:cNvSpPr/>
          <p:nvPr/>
        </p:nvSpPr>
        <p:spPr>
          <a:xfrm>
            <a:off x="1788639" y="4874172"/>
            <a:ext cx="426308" cy="435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D16B2E-EB5D-194C-A9AD-D46EB3C99F76}"/>
              </a:ext>
            </a:extLst>
          </p:cNvPr>
          <p:cNvSpPr/>
          <p:nvPr/>
        </p:nvSpPr>
        <p:spPr>
          <a:xfrm>
            <a:off x="1788639" y="4219264"/>
            <a:ext cx="426308" cy="435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2BA34-0BE9-EC4B-A61A-5EED847F83CB}"/>
              </a:ext>
            </a:extLst>
          </p:cNvPr>
          <p:cNvSpPr/>
          <p:nvPr/>
        </p:nvSpPr>
        <p:spPr>
          <a:xfrm>
            <a:off x="1788639" y="3564355"/>
            <a:ext cx="426308" cy="435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7E9472-0D0C-F243-A355-42B7B30DECD8}"/>
              </a:ext>
            </a:extLst>
          </p:cNvPr>
          <p:cNvSpPr/>
          <p:nvPr/>
        </p:nvSpPr>
        <p:spPr>
          <a:xfrm>
            <a:off x="1788639" y="2951875"/>
            <a:ext cx="426308" cy="435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46C9E4-3D80-BE47-8FDC-EEA15A0CA498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2001793" y="5309748"/>
            <a:ext cx="0" cy="2193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908640-A2C8-3A4A-83D1-B95BCF01349D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2001793" y="3387451"/>
            <a:ext cx="0" cy="176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56AEB1-E852-D44C-9FFB-7C45DF82631D}"/>
              </a:ext>
            </a:extLst>
          </p:cNvPr>
          <p:cNvCxnSpPr/>
          <p:nvPr/>
        </p:nvCxnSpPr>
        <p:spPr>
          <a:xfrm flipV="1">
            <a:off x="2001793" y="4654840"/>
            <a:ext cx="0" cy="2193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764EB3-9C9E-E949-996E-0E6657CD73ED}"/>
              </a:ext>
            </a:extLst>
          </p:cNvPr>
          <p:cNvCxnSpPr/>
          <p:nvPr/>
        </p:nvCxnSpPr>
        <p:spPr>
          <a:xfrm flipV="1">
            <a:off x="2001793" y="3999932"/>
            <a:ext cx="0" cy="2193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EA59E1F9-467E-3E4E-812B-91F631DE2A2F}"/>
              </a:ext>
            </a:extLst>
          </p:cNvPr>
          <p:cNvSpPr/>
          <p:nvPr/>
        </p:nvSpPr>
        <p:spPr>
          <a:xfrm>
            <a:off x="2214947" y="4454043"/>
            <a:ext cx="222422" cy="676532"/>
          </a:xfrm>
          <a:prstGeom prst="curvedLef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EB0DAB-E6A3-B14E-9788-94D73665BDA7}"/>
              </a:ext>
            </a:extLst>
          </p:cNvPr>
          <p:cNvSpPr txBox="1"/>
          <p:nvPr/>
        </p:nvSpPr>
        <p:spPr>
          <a:xfrm>
            <a:off x="2437369" y="4654839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E711A-938F-0146-AEAB-5BC9FC0BD56D}"/>
              </a:ext>
            </a:extLst>
          </p:cNvPr>
          <p:cNvSpPr txBox="1"/>
          <p:nvPr/>
        </p:nvSpPr>
        <p:spPr>
          <a:xfrm>
            <a:off x="2085202" y="5309748"/>
            <a:ext cx="268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81473-845A-524A-9802-3163DFC529C8}"/>
              </a:ext>
            </a:extLst>
          </p:cNvPr>
          <p:cNvSpPr txBox="1"/>
          <p:nvPr/>
        </p:nvSpPr>
        <p:spPr>
          <a:xfrm>
            <a:off x="1677428" y="4654839"/>
            <a:ext cx="250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7C88F0-B14A-4344-89AA-E109E80C89F7}"/>
              </a:ext>
            </a:extLst>
          </p:cNvPr>
          <p:cNvSpPr/>
          <p:nvPr/>
        </p:nvSpPr>
        <p:spPr>
          <a:xfrm>
            <a:off x="4145691" y="5610176"/>
            <a:ext cx="565322" cy="4932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68F545-AEB6-674E-8BF3-C05480741145}"/>
              </a:ext>
            </a:extLst>
          </p:cNvPr>
          <p:cNvSpPr/>
          <p:nvPr/>
        </p:nvSpPr>
        <p:spPr>
          <a:xfrm>
            <a:off x="4145691" y="4901459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DFF8B4-4E84-F04F-AEE4-EECF3D7AF8F6}"/>
              </a:ext>
            </a:extLst>
          </p:cNvPr>
          <p:cNvSpPr/>
          <p:nvPr/>
        </p:nvSpPr>
        <p:spPr>
          <a:xfrm>
            <a:off x="4145691" y="4173182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97C6499-A143-CF48-9C98-C8572C4B55AE}"/>
              </a:ext>
            </a:extLst>
          </p:cNvPr>
          <p:cNvSpPr/>
          <p:nvPr/>
        </p:nvSpPr>
        <p:spPr>
          <a:xfrm>
            <a:off x="4154959" y="3480174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2FA545-8FCC-B841-8FC4-10122547A0D6}"/>
              </a:ext>
            </a:extLst>
          </p:cNvPr>
          <p:cNvSpPr/>
          <p:nvPr/>
        </p:nvSpPr>
        <p:spPr>
          <a:xfrm>
            <a:off x="4158048" y="2811574"/>
            <a:ext cx="574589" cy="4508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6785A2-8516-5940-82A5-E6895B7EE6D1}"/>
              </a:ext>
            </a:extLst>
          </p:cNvPr>
          <p:cNvCxnSpPr>
            <a:cxnSpLocks/>
            <a:stCxn id="22" idx="0"/>
            <a:endCxn id="23" idx="4"/>
          </p:cNvCxnSpPr>
          <p:nvPr/>
        </p:nvCxnSpPr>
        <p:spPr>
          <a:xfrm flipV="1">
            <a:off x="4428352" y="5394702"/>
            <a:ext cx="0" cy="215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EC0A6D-C02B-B948-A46E-5E0F31E18C71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 flipH="1">
            <a:off x="4442254" y="3262386"/>
            <a:ext cx="3089" cy="2177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34610E-6C98-7A4D-BAA5-A98CEA11FBB3}"/>
              </a:ext>
            </a:extLst>
          </p:cNvPr>
          <p:cNvCxnSpPr>
            <a:cxnSpLocks/>
            <a:stCxn id="23" idx="0"/>
            <a:endCxn id="24" idx="4"/>
          </p:cNvCxnSpPr>
          <p:nvPr/>
        </p:nvCxnSpPr>
        <p:spPr>
          <a:xfrm flipV="1">
            <a:off x="4428352" y="4666422"/>
            <a:ext cx="4634" cy="2350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FF5C6B-5C23-7645-BAE2-D2E10FA26135}"/>
              </a:ext>
            </a:extLst>
          </p:cNvPr>
          <p:cNvCxnSpPr>
            <a:cxnSpLocks/>
            <a:stCxn id="24" idx="0"/>
            <a:endCxn id="25" idx="4"/>
          </p:cNvCxnSpPr>
          <p:nvPr/>
        </p:nvCxnSpPr>
        <p:spPr>
          <a:xfrm flipV="1">
            <a:off x="4432986" y="3973414"/>
            <a:ext cx="9268" cy="1997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7FD623-2246-B34D-AB8E-31EF2C5EA42D}"/>
              </a:ext>
            </a:extLst>
          </p:cNvPr>
          <p:cNvSpPr txBox="1"/>
          <p:nvPr/>
        </p:nvSpPr>
        <p:spPr>
          <a:xfrm>
            <a:off x="4806778" y="4389423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6782FE-FEC9-504E-B11F-5641B6DC1DF1}"/>
              </a:ext>
            </a:extLst>
          </p:cNvPr>
          <p:cNvSpPr txBox="1"/>
          <p:nvPr/>
        </p:nvSpPr>
        <p:spPr>
          <a:xfrm>
            <a:off x="4442254" y="5376166"/>
            <a:ext cx="268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8B0277-1B5C-3E4E-9AC2-55229D5AFF2C}"/>
              </a:ext>
            </a:extLst>
          </p:cNvPr>
          <p:cNvSpPr txBox="1"/>
          <p:nvPr/>
        </p:nvSpPr>
        <p:spPr>
          <a:xfrm>
            <a:off x="4147236" y="4666422"/>
            <a:ext cx="250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3E1E7-33B0-2E47-8EF2-A822BD398762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4720280" y="4467428"/>
            <a:ext cx="688891" cy="4990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9365C9E-FE82-B04D-B913-0E9888796461}"/>
              </a:ext>
            </a:extLst>
          </p:cNvPr>
          <p:cNvSpPr/>
          <p:nvPr/>
        </p:nvSpPr>
        <p:spPr>
          <a:xfrm>
            <a:off x="5282513" y="5610176"/>
            <a:ext cx="565322" cy="4932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F887FCE-FD02-7B4F-A7B7-3ADF9E07C4A6}"/>
              </a:ext>
            </a:extLst>
          </p:cNvPr>
          <p:cNvSpPr/>
          <p:nvPr/>
        </p:nvSpPr>
        <p:spPr>
          <a:xfrm>
            <a:off x="5282513" y="4901459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B7327F0-5FB3-374B-A293-E3948D831EB7}"/>
              </a:ext>
            </a:extLst>
          </p:cNvPr>
          <p:cNvSpPr/>
          <p:nvPr/>
        </p:nvSpPr>
        <p:spPr>
          <a:xfrm>
            <a:off x="5282514" y="4173182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1004041-9B67-0242-8F17-D5A5760A79F8}"/>
              </a:ext>
            </a:extLst>
          </p:cNvPr>
          <p:cNvSpPr/>
          <p:nvPr/>
        </p:nvSpPr>
        <p:spPr>
          <a:xfrm>
            <a:off x="5291781" y="3480174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81F11F-73CD-574C-AA11-0B08B076E135}"/>
              </a:ext>
            </a:extLst>
          </p:cNvPr>
          <p:cNvSpPr/>
          <p:nvPr/>
        </p:nvSpPr>
        <p:spPr>
          <a:xfrm>
            <a:off x="5294871" y="2811574"/>
            <a:ext cx="574589" cy="4508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3391BDB-31D3-D24F-983A-CB16C72E87B1}"/>
              </a:ext>
            </a:extLst>
          </p:cNvPr>
          <p:cNvCxnSpPr>
            <a:cxnSpLocks/>
            <a:stCxn id="79" idx="0"/>
            <a:endCxn id="80" idx="4"/>
          </p:cNvCxnSpPr>
          <p:nvPr/>
        </p:nvCxnSpPr>
        <p:spPr>
          <a:xfrm flipV="1">
            <a:off x="5565174" y="5394702"/>
            <a:ext cx="0" cy="215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E219E2B-0AD4-0945-8B26-7C6FC0BFC568}"/>
              </a:ext>
            </a:extLst>
          </p:cNvPr>
          <p:cNvCxnSpPr>
            <a:cxnSpLocks/>
            <a:stCxn id="83" idx="4"/>
            <a:endCxn id="82" idx="0"/>
          </p:cNvCxnSpPr>
          <p:nvPr/>
        </p:nvCxnSpPr>
        <p:spPr>
          <a:xfrm flipH="1">
            <a:off x="5579076" y="3262386"/>
            <a:ext cx="3089" cy="2177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A03A492-69F2-5341-B37E-D935D29644B4}"/>
              </a:ext>
            </a:extLst>
          </p:cNvPr>
          <p:cNvCxnSpPr>
            <a:cxnSpLocks/>
            <a:stCxn id="80" idx="0"/>
            <a:endCxn id="81" idx="4"/>
          </p:cNvCxnSpPr>
          <p:nvPr/>
        </p:nvCxnSpPr>
        <p:spPr>
          <a:xfrm flipV="1">
            <a:off x="5565174" y="4666422"/>
            <a:ext cx="4634" cy="2350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F7B0A72-D3B1-0247-8B0D-95F72456FA22}"/>
              </a:ext>
            </a:extLst>
          </p:cNvPr>
          <p:cNvCxnSpPr>
            <a:cxnSpLocks/>
            <a:stCxn id="81" idx="0"/>
            <a:endCxn id="82" idx="4"/>
          </p:cNvCxnSpPr>
          <p:nvPr/>
        </p:nvCxnSpPr>
        <p:spPr>
          <a:xfrm flipV="1">
            <a:off x="5569808" y="3973414"/>
            <a:ext cx="9268" cy="1997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0F27409-1610-634F-B476-4FB391366DDD}"/>
              </a:ext>
            </a:extLst>
          </p:cNvPr>
          <p:cNvSpPr txBox="1"/>
          <p:nvPr/>
        </p:nvSpPr>
        <p:spPr>
          <a:xfrm>
            <a:off x="5943600" y="4389423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D65722-C6C3-A04A-BB4D-5515A31C2924}"/>
              </a:ext>
            </a:extLst>
          </p:cNvPr>
          <p:cNvSpPr txBox="1"/>
          <p:nvPr/>
        </p:nvSpPr>
        <p:spPr>
          <a:xfrm>
            <a:off x="5579076" y="5376166"/>
            <a:ext cx="268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39AD67-1E23-9745-9B78-771FAFBFDCBC}"/>
              </a:ext>
            </a:extLst>
          </p:cNvPr>
          <p:cNvSpPr txBox="1"/>
          <p:nvPr/>
        </p:nvSpPr>
        <p:spPr>
          <a:xfrm>
            <a:off x="5284058" y="4666422"/>
            <a:ext cx="250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1926A5-7578-BF4A-B0D9-B18B1C7810F8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5857102" y="4467428"/>
            <a:ext cx="648733" cy="4990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3BCD22EB-3F66-C24F-8C64-5AB92E86971A}"/>
              </a:ext>
            </a:extLst>
          </p:cNvPr>
          <p:cNvSpPr/>
          <p:nvPr/>
        </p:nvSpPr>
        <p:spPr>
          <a:xfrm>
            <a:off x="6379176" y="5610176"/>
            <a:ext cx="565322" cy="4932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5F224BE-9612-8B4B-B2FB-2737AC4049BE}"/>
              </a:ext>
            </a:extLst>
          </p:cNvPr>
          <p:cNvSpPr/>
          <p:nvPr/>
        </p:nvSpPr>
        <p:spPr>
          <a:xfrm>
            <a:off x="6379176" y="4901459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AAE1972-CA24-1247-AFD5-8C0D506ED613}"/>
              </a:ext>
            </a:extLst>
          </p:cNvPr>
          <p:cNvSpPr/>
          <p:nvPr/>
        </p:nvSpPr>
        <p:spPr>
          <a:xfrm>
            <a:off x="6379177" y="4173182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1DAA160-6723-334B-B88E-DA30D83C53A2}"/>
              </a:ext>
            </a:extLst>
          </p:cNvPr>
          <p:cNvSpPr/>
          <p:nvPr/>
        </p:nvSpPr>
        <p:spPr>
          <a:xfrm>
            <a:off x="6388445" y="3480174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BBBB7D6-B7CB-154C-9117-AB68861E3E69}"/>
              </a:ext>
            </a:extLst>
          </p:cNvPr>
          <p:cNvSpPr/>
          <p:nvPr/>
        </p:nvSpPr>
        <p:spPr>
          <a:xfrm>
            <a:off x="6391534" y="2811574"/>
            <a:ext cx="574589" cy="4508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C5C5C7C-441A-E949-ACFD-6EAFE235E809}"/>
              </a:ext>
            </a:extLst>
          </p:cNvPr>
          <p:cNvCxnSpPr>
            <a:cxnSpLocks/>
            <a:stCxn id="92" idx="0"/>
            <a:endCxn id="93" idx="4"/>
          </p:cNvCxnSpPr>
          <p:nvPr/>
        </p:nvCxnSpPr>
        <p:spPr>
          <a:xfrm flipV="1">
            <a:off x="6661837" y="5394702"/>
            <a:ext cx="0" cy="215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EB7ED1F-6BDB-2643-A3EA-8797AE31CF37}"/>
              </a:ext>
            </a:extLst>
          </p:cNvPr>
          <p:cNvCxnSpPr>
            <a:cxnSpLocks/>
            <a:stCxn id="96" idx="4"/>
            <a:endCxn id="95" idx="0"/>
          </p:cNvCxnSpPr>
          <p:nvPr/>
        </p:nvCxnSpPr>
        <p:spPr>
          <a:xfrm flipH="1">
            <a:off x="6675740" y="3262386"/>
            <a:ext cx="3089" cy="2177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A4D8B9-6D29-484A-88C7-2790DE387159}"/>
              </a:ext>
            </a:extLst>
          </p:cNvPr>
          <p:cNvCxnSpPr>
            <a:cxnSpLocks/>
            <a:stCxn id="93" idx="0"/>
            <a:endCxn id="94" idx="4"/>
          </p:cNvCxnSpPr>
          <p:nvPr/>
        </p:nvCxnSpPr>
        <p:spPr>
          <a:xfrm flipV="1">
            <a:off x="6661838" y="4666422"/>
            <a:ext cx="4634" cy="2350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FE20B-494B-CA4A-9D7E-E78829377AF9}"/>
              </a:ext>
            </a:extLst>
          </p:cNvPr>
          <p:cNvCxnSpPr>
            <a:cxnSpLocks/>
            <a:stCxn id="94" idx="0"/>
            <a:endCxn id="95" idx="4"/>
          </p:cNvCxnSpPr>
          <p:nvPr/>
        </p:nvCxnSpPr>
        <p:spPr>
          <a:xfrm flipV="1">
            <a:off x="6666472" y="3973414"/>
            <a:ext cx="9268" cy="1997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A18833-98ED-304F-AA9F-B0AA59B2FB3A}"/>
              </a:ext>
            </a:extLst>
          </p:cNvPr>
          <p:cNvSpPr txBox="1"/>
          <p:nvPr/>
        </p:nvSpPr>
        <p:spPr>
          <a:xfrm>
            <a:off x="7040264" y="4389423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DBEED2-D5A3-5A41-94FD-841896E6A976}"/>
              </a:ext>
            </a:extLst>
          </p:cNvPr>
          <p:cNvSpPr txBox="1"/>
          <p:nvPr/>
        </p:nvSpPr>
        <p:spPr>
          <a:xfrm>
            <a:off x="6675740" y="5376166"/>
            <a:ext cx="268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FB5FB66-0967-0C43-9035-3D996B7F2A92}"/>
              </a:ext>
            </a:extLst>
          </p:cNvPr>
          <p:cNvSpPr txBox="1"/>
          <p:nvPr/>
        </p:nvSpPr>
        <p:spPr>
          <a:xfrm>
            <a:off x="6380722" y="4666422"/>
            <a:ext cx="250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8A48DD-37C7-A543-AD41-C8DCE74FF2A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953766" y="4467428"/>
            <a:ext cx="592318" cy="478977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8E449A98-08F7-CF4D-9937-F0B2B1F42042}"/>
              </a:ext>
            </a:extLst>
          </p:cNvPr>
          <p:cNvSpPr/>
          <p:nvPr/>
        </p:nvSpPr>
        <p:spPr>
          <a:xfrm>
            <a:off x="2928549" y="4220808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86EE5B8-9CB9-C742-84ED-17A27D50DD5A}"/>
              </a:ext>
            </a:extLst>
          </p:cNvPr>
          <p:cNvCxnSpPr>
            <a:cxnSpLocks/>
          </p:cNvCxnSpPr>
          <p:nvPr/>
        </p:nvCxnSpPr>
        <p:spPr>
          <a:xfrm>
            <a:off x="3503138" y="4515054"/>
            <a:ext cx="688891" cy="475994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878668DE-5AAA-E94E-BAD3-ED6FD60E9E3E}"/>
              </a:ext>
            </a:extLst>
          </p:cNvPr>
          <p:cNvSpPr/>
          <p:nvPr/>
        </p:nvSpPr>
        <p:spPr>
          <a:xfrm>
            <a:off x="7461937" y="4874172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ight Arrow 110">
            <a:extLst>
              <a:ext uri="{FF2B5EF4-FFF2-40B4-BE49-F238E27FC236}">
                <a16:creationId xmlns:a16="http://schemas.microsoft.com/office/drawing/2014/main" id="{2149F3AC-CF37-9446-AF82-2DED758BC543}"/>
              </a:ext>
            </a:extLst>
          </p:cNvPr>
          <p:cNvSpPr/>
          <p:nvPr/>
        </p:nvSpPr>
        <p:spPr>
          <a:xfrm>
            <a:off x="2761734" y="5309748"/>
            <a:ext cx="852616" cy="204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EE1656F-1649-E44B-8960-6AF9F5C6FE25}"/>
              </a:ext>
            </a:extLst>
          </p:cNvPr>
          <p:cNvSpPr txBox="1"/>
          <p:nvPr/>
        </p:nvSpPr>
        <p:spPr>
          <a:xfrm>
            <a:off x="2849775" y="5099167"/>
            <a:ext cx="6765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Unfold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4B49A6D-54E4-4944-BF10-ED4A814A3876}"/>
              </a:ext>
            </a:extLst>
          </p:cNvPr>
          <p:cNvSpPr/>
          <p:nvPr/>
        </p:nvSpPr>
        <p:spPr>
          <a:xfrm>
            <a:off x="341517" y="1217552"/>
            <a:ext cx="8470231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HK" sz="2400" dirty="0">
                <a:latin typeface="ComputerModernRoman"/>
              </a:rPr>
              <a:t>Recurrent networks that produce an output at each time step and have recurrent connections only from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the output </a:t>
            </a:r>
            <a:r>
              <a:rPr lang="en-HK" sz="2400" dirty="0">
                <a:latin typeface="ComputerModernRoman"/>
              </a:rPr>
              <a:t>at one time step to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the hidden units</a:t>
            </a:r>
            <a:r>
              <a:rPr lang="en-HK" sz="2400" dirty="0">
                <a:latin typeface="ComputerModernRoman"/>
              </a:rPr>
              <a:t> at the next time step </a:t>
            </a:r>
            <a:endParaRPr lang="en-HK" sz="2400" dirty="0">
              <a:effectLst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B0D01DB-ACD4-9145-ACC4-3FF7D44FC3B0}"/>
              </a:ext>
            </a:extLst>
          </p:cNvPr>
          <p:cNvSpPr/>
          <p:nvPr/>
        </p:nvSpPr>
        <p:spPr>
          <a:xfrm>
            <a:off x="2356552" y="4563903"/>
            <a:ext cx="181214" cy="1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D4DC-934E-1343-B44F-41F95CDC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97" y="94392"/>
            <a:ext cx="7886700" cy="1325563"/>
          </a:xfrm>
        </p:spPr>
        <p:txBody>
          <a:bodyPr/>
          <a:lstStyle/>
          <a:p>
            <a:r>
              <a:rPr lang="en-US" dirty="0"/>
              <a:t>RNNs structure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76C17A-4122-7145-8C3F-A03B2F52690E}"/>
              </a:ext>
            </a:extLst>
          </p:cNvPr>
          <p:cNvSpPr/>
          <p:nvPr/>
        </p:nvSpPr>
        <p:spPr>
          <a:xfrm>
            <a:off x="3627193" y="5352705"/>
            <a:ext cx="565322" cy="4932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A74336-6CED-AA45-9F16-4A49F42FAACA}"/>
              </a:ext>
            </a:extLst>
          </p:cNvPr>
          <p:cNvSpPr/>
          <p:nvPr/>
        </p:nvSpPr>
        <p:spPr>
          <a:xfrm>
            <a:off x="3645730" y="4451840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AC87B90-E154-6E43-ADCC-34E9B2F33072}"/>
                  </a:ext>
                </a:extLst>
              </p:cNvPr>
              <p:cNvSpPr/>
              <p:nvPr/>
            </p:nvSpPr>
            <p:spPr>
              <a:xfrm>
                <a:off x="6592820" y="3644021"/>
                <a:ext cx="574589" cy="4932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12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12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AC87B90-E154-6E43-ADCC-34E9B2F33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820" y="3644021"/>
                <a:ext cx="574589" cy="4932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DE7793B-0265-4245-9F14-63C3D3C5FC4D}"/>
                  </a:ext>
                </a:extLst>
              </p:cNvPr>
              <p:cNvSpPr/>
              <p:nvPr/>
            </p:nvSpPr>
            <p:spPr>
              <a:xfrm>
                <a:off x="5998912" y="2915661"/>
                <a:ext cx="574589" cy="4932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2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12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DE7793B-0265-4245-9F14-63C3D3C5F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912" y="2915661"/>
                <a:ext cx="574589" cy="49324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6D6908B-46C0-0948-A6B0-C4B1D04F8569}"/>
                  </a:ext>
                </a:extLst>
              </p:cNvPr>
              <p:cNvSpPr/>
              <p:nvPr/>
            </p:nvSpPr>
            <p:spPr>
              <a:xfrm>
                <a:off x="5488406" y="3656564"/>
                <a:ext cx="574589" cy="45081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2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12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6D6908B-46C0-0948-A6B0-C4B1D04F8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406" y="3656564"/>
                <a:ext cx="574589" cy="4508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F2925B-ED39-0548-A339-8E719F34FCE6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3909854" y="4945083"/>
            <a:ext cx="18537" cy="4076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36E2DB-1628-0242-89C1-48BC8CCAB910}"/>
              </a:ext>
            </a:extLst>
          </p:cNvPr>
          <p:cNvCxnSpPr>
            <a:cxnSpLocks/>
            <a:stCxn id="8" idx="7"/>
            <a:endCxn id="7" idx="4"/>
          </p:cNvCxnSpPr>
          <p:nvPr/>
        </p:nvCxnSpPr>
        <p:spPr>
          <a:xfrm flipV="1">
            <a:off x="5978847" y="3408902"/>
            <a:ext cx="307359" cy="3136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A28D83-7957-9E4D-B8AC-0779F7C2E835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6880114" y="4137263"/>
            <a:ext cx="9267" cy="4175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6843CE-30EB-3541-BEE0-33B3809F6F6D}"/>
              </a:ext>
            </a:extLst>
          </p:cNvPr>
          <p:cNvCxnSpPr>
            <a:cxnSpLocks/>
            <a:stCxn id="6" idx="1"/>
            <a:endCxn id="7" idx="4"/>
          </p:cNvCxnSpPr>
          <p:nvPr/>
        </p:nvCxnSpPr>
        <p:spPr>
          <a:xfrm flipH="1" flipV="1">
            <a:off x="6286207" y="3408902"/>
            <a:ext cx="390760" cy="3073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F7E9B6-F2B7-E149-B012-916A6972FF15}"/>
              </a:ext>
            </a:extLst>
          </p:cNvPr>
          <p:cNvSpPr txBox="1"/>
          <p:nvPr/>
        </p:nvSpPr>
        <p:spPr>
          <a:xfrm>
            <a:off x="3923756" y="4981903"/>
            <a:ext cx="268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EB117E-BC5C-424E-A13C-2F92E8E7D283}"/>
              </a:ext>
            </a:extLst>
          </p:cNvPr>
          <p:cNvSpPr txBox="1"/>
          <p:nvPr/>
        </p:nvSpPr>
        <p:spPr>
          <a:xfrm>
            <a:off x="6866213" y="4266230"/>
            <a:ext cx="250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658A84-85CA-F649-BBCE-E6519F1C71C7}"/>
              </a:ext>
            </a:extLst>
          </p:cNvPr>
          <p:cNvSpPr/>
          <p:nvPr/>
        </p:nvSpPr>
        <p:spPr>
          <a:xfrm>
            <a:off x="2604674" y="4480675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CC144-A49C-944C-A1C3-0B6A54CFB8C8}"/>
              </a:ext>
            </a:extLst>
          </p:cNvPr>
          <p:cNvCxnSpPr>
            <a:cxnSpLocks/>
          </p:cNvCxnSpPr>
          <p:nvPr/>
        </p:nvCxnSpPr>
        <p:spPr>
          <a:xfrm flipV="1">
            <a:off x="3151459" y="4685333"/>
            <a:ext cx="489637" cy="515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DFCC69-FBEB-DD4E-8EAF-B7D28C8D6C0F}"/>
              </a:ext>
            </a:extLst>
          </p:cNvPr>
          <p:cNvSpPr txBox="1"/>
          <p:nvPr/>
        </p:nvSpPr>
        <p:spPr>
          <a:xfrm>
            <a:off x="3234869" y="4401901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A21CE9-5658-9B4E-831F-64ABBDA8F419}"/>
              </a:ext>
            </a:extLst>
          </p:cNvPr>
          <p:cNvSpPr/>
          <p:nvPr/>
        </p:nvSpPr>
        <p:spPr>
          <a:xfrm>
            <a:off x="4583678" y="5355556"/>
            <a:ext cx="565322" cy="4932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E8658-CD60-1A4B-BC77-B9BE67EBAB4F}"/>
              </a:ext>
            </a:extLst>
          </p:cNvPr>
          <p:cNvSpPr txBox="1"/>
          <p:nvPr/>
        </p:nvSpPr>
        <p:spPr>
          <a:xfrm>
            <a:off x="4855145" y="4981903"/>
            <a:ext cx="268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170F1B-7FF1-DD4A-952A-0FD4B831E44A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866340" y="4945082"/>
            <a:ext cx="389" cy="410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2A28BFB-2E20-634B-9C7B-29F29E546E8F}"/>
              </a:ext>
            </a:extLst>
          </p:cNvPr>
          <p:cNvSpPr/>
          <p:nvPr/>
        </p:nvSpPr>
        <p:spPr>
          <a:xfrm>
            <a:off x="4583678" y="4450174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C75D20-2187-AA41-9BCF-0172C3075FA1}"/>
              </a:ext>
            </a:extLst>
          </p:cNvPr>
          <p:cNvCxnSpPr>
            <a:cxnSpLocks/>
            <a:stCxn id="29" idx="6"/>
            <a:endCxn id="39" idx="2"/>
          </p:cNvCxnSpPr>
          <p:nvPr/>
        </p:nvCxnSpPr>
        <p:spPr>
          <a:xfrm>
            <a:off x="5149001" y="4696796"/>
            <a:ext cx="359501" cy="1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D3D4727-2C0E-9C49-B7D2-00950D7C2EAD}"/>
              </a:ext>
            </a:extLst>
          </p:cNvPr>
          <p:cNvSpPr txBox="1"/>
          <p:nvPr/>
        </p:nvSpPr>
        <p:spPr>
          <a:xfrm>
            <a:off x="5139350" y="4462136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4E5359-791A-E84A-AE6E-8951F90299EF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4211052" y="4696796"/>
            <a:ext cx="372627" cy="166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01EA68-60D5-0145-A177-0860063A23CE}"/>
              </a:ext>
            </a:extLst>
          </p:cNvPr>
          <p:cNvSpPr txBox="1"/>
          <p:nvPr/>
        </p:nvSpPr>
        <p:spPr>
          <a:xfrm>
            <a:off x="4195599" y="4450295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5E635E-EDFD-3547-BA4D-F36571383147}"/>
              </a:ext>
            </a:extLst>
          </p:cNvPr>
          <p:cNvSpPr/>
          <p:nvPr/>
        </p:nvSpPr>
        <p:spPr>
          <a:xfrm>
            <a:off x="5508502" y="4450176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66A8EB-8AD8-FE48-950E-AC2D43D3E1E2}"/>
              </a:ext>
            </a:extLst>
          </p:cNvPr>
          <p:cNvSpPr/>
          <p:nvPr/>
        </p:nvSpPr>
        <p:spPr>
          <a:xfrm>
            <a:off x="5513135" y="5352705"/>
            <a:ext cx="565322" cy="4932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889897-B56D-7545-B0E9-65DCB20669CD}"/>
              </a:ext>
            </a:extLst>
          </p:cNvPr>
          <p:cNvSpPr txBox="1"/>
          <p:nvPr/>
        </p:nvSpPr>
        <p:spPr>
          <a:xfrm>
            <a:off x="5862987" y="5010478"/>
            <a:ext cx="268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18FC85-ACA1-E84D-B474-EBC29E52E49A}"/>
              </a:ext>
            </a:extLst>
          </p:cNvPr>
          <p:cNvCxnSpPr>
            <a:cxnSpLocks/>
            <a:stCxn id="40" idx="0"/>
            <a:endCxn id="39" idx="4"/>
          </p:cNvCxnSpPr>
          <p:nvPr/>
        </p:nvCxnSpPr>
        <p:spPr>
          <a:xfrm flipV="1">
            <a:off x="5795796" y="4943417"/>
            <a:ext cx="0" cy="40928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70FC16-C6A9-274C-9FC7-E7ABFB374129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6083091" y="4694656"/>
            <a:ext cx="517440" cy="2141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53D1690-3B4E-FE49-B2ED-9A7A5F4AED25}"/>
              </a:ext>
            </a:extLst>
          </p:cNvPr>
          <p:cNvSpPr txBox="1"/>
          <p:nvPr/>
        </p:nvSpPr>
        <p:spPr>
          <a:xfrm>
            <a:off x="6202798" y="4476038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5E2926B-8EAF-AF47-A2F3-B754B2F15B62}"/>
                  </a:ext>
                </a:extLst>
              </p:cNvPr>
              <p:cNvSpPr/>
              <p:nvPr/>
            </p:nvSpPr>
            <p:spPr>
              <a:xfrm>
                <a:off x="6602087" y="5352705"/>
                <a:ext cx="565322" cy="4932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2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12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5E2926B-8EAF-AF47-A2F3-B754B2F15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087" y="5352705"/>
                <a:ext cx="565322" cy="4932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5F4F60A5-3325-D740-AFB4-65DF415BC8E8}"/>
              </a:ext>
            </a:extLst>
          </p:cNvPr>
          <p:cNvSpPr txBox="1"/>
          <p:nvPr/>
        </p:nvSpPr>
        <p:spPr>
          <a:xfrm>
            <a:off x="6879326" y="5075706"/>
            <a:ext cx="268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B9D4E4-CC93-504B-9497-89830B36BD81}"/>
              </a:ext>
            </a:extLst>
          </p:cNvPr>
          <p:cNvCxnSpPr>
            <a:cxnSpLocks/>
            <a:stCxn id="45" idx="0"/>
            <a:endCxn id="48" idx="4"/>
          </p:cNvCxnSpPr>
          <p:nvPr/>
        </p:nvCxnSpPr>
        <p:spPr>
          <a:xfrm flipH="1" flipV="1">
            <a:off x="6883192" y="4941276"/>
            <a:ext cx="1556" cy="4114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967E31E-B859-6D44-A4C1-2A00EA8B5DDC}"/>
                  </a:ext>
                </a:extLst>
              </p:cNvPr>
              <p:cNvSpPr/>
              <p:nvPr/>
            </p:nvSpPr>
            <p:spPr>
              <a:xfrm>
                <a:off x="6600530" y="4448034"/>
                <a:ext cx="565322" cy="4932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12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12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967E31E-B859-6D44-A4C1-2A00EA8B5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530" y="4448034"/>
                <a:ext cx="565322" cy="49324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57E7282A-445C-D442-8855-0EABB07CD6FB}"/>
              </a:ext>
            </a:extLst>
          </p:cNvPr>
          <p:cNvSpPr/>
          <p:nvPr/>
        </p:nvSpPr>
        <p:spPr>
          <a:xfrm>
            <a:off x="697478" y="1493526"/>
            <a:ext cx="7772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HK" sz="2400" dirty="0">
                <a:latin typeface="ComputerModernRoman"/>
              </a:rPr>
              <a:t>Recurrent networks with recurrent connections between hidden units, that read an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entire sequence </a:t>
            </a:r>
            <a:r>
              <a:rPr lang="en-HK" sz="2400" dirty="0">
                <a:latin typeface="ComputerModernRoman"/>
              </a:rPr>
              <a:t>and then produce a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single output </a:t>
            </a:r>
            <a:endParaRPr lang="en-HK" sz="24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211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5C82-D854-5846-9C24-C8E30B7A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12" y="181534"/>
            <a:ext cx="7886700" cy="994172"/>
          </a:xfrm>
        </p:spPr>
        <p:txBody>
          <a:bodyPr/>
          <a:lstStyle/>
          <a:p>
            <a:r>
              <a:rPr lang="en-US" dirty="0"/>
              <a:t>RNNs update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B456EF-9717-CD42-A661-E0A283CFD009}"/>
                  </a:ext>
                </a:extLst>
              </p:cNvPr>
              <p:cNvSpPr txBox="1"/>
              <p:nvPr/>
            </p:nvSpPr>
            <p:spPr>
              <a:xfrm>
                <a:off x="603303" y="2146017"/>
                <a:ext cx="3768935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20FF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20FF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20FF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B456EF-9717-CD42-A661-E0A283CFD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03" y="2146017"/>
                <a:ext cx="3768935" cy="384657"/>
              </a:xfrm>
              <a:prstGeom prst="rect">
                <a:avLst/>
              </a:prstGeom>
              <a:blipFill>
                <a:blip r:embed="rId2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4EBB9A-891F-4F41-92A9-5B35ABB89649}"/>
                  </a:ext>
                </a:extLst>
              </p:cNvPr>
              <p:cNvSpPr txBox="1"/>
              <p:nvPr/>
            </p:nvSpPr>
            <p:spPr>
              <a:xfrm>
                <a:off x="626320" y="2688871"/>
                <a:ext cx="2363964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4EBB9A-891F-4F41-92A9-5B35ABB8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20" y="2688871"/>
                <a:ext cx="2363964" cy="384657"/>
              </a:xfrm>
              <a:prstGeom prst="rect">
                <a:avLst/>
              </a:prstGeom>
              <a:blipFill>
                <a:blip r:embed="rId3"/>
                <a:stretch>
                  <a:fillRect l="-1070" t="-6452" r="-2674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B2F617-05BD-4042-AD40-A07E3337CD13}"/>
                  </a:ext>
                </a:extLst>
              </p:cNvPr>
              <p:cNvSpPr txBox="1"/>
              <p:nvPr/>
            </p:nvSpPr>
            <p:spPr>
              <a:xfrm>
                <a:off x="681819" y="3219196"/>
                <a:ext cx="2191811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20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20FF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B2F617-05BD-4042-AD40-A07E3337C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19" y="3219196"/>
                <a:ext cx="2191811" cy="384657"/>
              </a:xfrm>
              <a:prstGeom prst="rect">
                <a:avLst/>
              </a:prstGeom>
              <a:blipFill>
                <a:blip r:embed="rId4"/>
                <a:stretch>
                  <a:fillRect l="-1156" t="-3125" r="-1734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6941FC-5F48-EF49-872B-B7993BEDEA8D}"/>
                  </a:ext>
                </a:extLst>
              </p:cNvPr>
              <p:cNvSpPr txBox="1"/>
              <p:nvPr/>
            </p:nvSpPr>
            <p:spPr>
              <a:xfrm>
                <a:off x="4561573" y="2124159"/>
                <a:ext cx="284660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6941FC-5F48-EF49-872B-B7993BEDE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73" y="2124159"/>
                <a:ext cx="2846600" cy="384657"/>
              </a:xfrm>
              <a:prstGeom prst="rect">
                <a:avLst/>
              </a:prstGeom>
              <a:blipFill>
                <a:blip r:embed="rId5"/>
                <a:stretch>
                  <a:fillRect t="-9375" r="-133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C1AAE0-A337-8948-9132-E2253B58FC24}"/>
                  </a:ext>
                </a:extLst>
              </p:cNvPr>
              <p:cNvSpPr txBox="1"/>
              <p:nvPr/>
            </p:nvSpPr>
            <p:spPr>
              <a:xfrm>
                <a:off x="3842848" y="2617259"/>
                <a:ext cx="4913731" cy="1035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softmax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C1AAE0-A337-8948-9132-E2253B58F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848" y="2617259"/>
                <a:ext cx="4913731" cy="1035605"/>
              </a:xfrm>
              <a:prstGeom prst="rect">
                <a:avLst/>
              </a:prstGeom>
              <a:blipFill>
                <a:blip r:embed="rId6"/>
                <a:stretch>
                  <a:fillRect l="-1809" t="-3614" r="-2326" b="-8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52CA39F-10EC-7E47-98AF-E599CFBB63B0}"/>
              </a:ext>
            </a:extLst>
          </p:cNvPr>
          <p:cNvSpPr/>
          <p:nvPr/>
        </p:nvSpPr>
        <p:spPr>
          <a:xfrm>
            <a:off x="329009" y="1195501"/>
            <a:ext cx="79301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The forward propagation equations regarding the first type of RNNs</a:t>
            </a:r>
            <a:endParaRPr lang="en-HK" sz="2400" dirty="0">
              <a:effectLst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54F8D45-383C-104B-81F5-0A54E3610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996" y="3761307"/>
            <a:ext cx="5517177" cy="286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46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289F-8332-A346-89C4-A863CD85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60" y="179355"/>
            <a:ext cx="7886700" cy="1325563"/>
          </a:xfrm>
        </p:spPr>
        <p:txBody>
          <a:bodyPr/>
          <a:lstStyle/>
          <a:p>
            <a:r>
              <a:rPr lang="en-US" dirty="0"/>
              <a:t>Total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FA6E16-46BD-C044-BEC5-F54847D91700}"/>
                  </a:ext>
                </a:extLst>
              </p:cNvPr>
              <p:cNvSpPr txBox="1"/>
              <p:nvPr/>
            </p:nvSpPr>
            <p:spPr>
              <a:xfrm>
                <a:off x="1265738" y="3936055"/>
                <a:ext cx="6458535" cy="1320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𝑚𝑜𝑑𝑒𝑙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|{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})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FA6E16-46BD-C044-BEC5-F54847D91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738" y="3936055"/>
                <a:ext cx="6458535" cy="1320105"/>
              </a:xfrm>
              <a:prstGeom prst="rect">
                <a:avLst/>
              </a:prstGeom>
              <a:blipFill>
                <a:blip r:embed="rId2"/>
                <a:stretch>
                  <a:fillRect l="-11591" t="-69524" r="-393" b="-1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9732F17-78FC-E34F-A136-F918D81705EA}"/>
              </a:ext>
            </a:extLst>
          </p:cNvPr>
          <p:cNvSpPr/>
          <p:nvPr/>
        </p:nvSpPr>
        <p:spPr>
          <a:xfrm>
            <a:off x="539623" y="1634867"/>
            <a:ext cx="8123113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HK" sz="2400" dirty="0">
                <a:latin typeface="ComputerModernRoman"/>
              </a:rPr>
              <a:t>The total loss for a given sequence of </a:t>
            </a:r>
            <a:r>
              <a:rPr lang="en-HK" sz="2400" i="1" dirty="0">
                <a:latin typeface="CMMIB10"/>
              </a:rPr>
              <a:t>x</a:t>
            </a:r>
            <a:r>
              <a:rPr lang="en-HK" sz="2400" dirty="0">
                <a:latin typeface="CMMIB10"/>
              </a:rPr>
              <a:t> </a:t>
            </a:r>
            <a:r>
              <a:rPr lang="en-HK" sz="2400" dirty="0">
                <a:latin typeface="ComputerModernRoman"/>
              </a:rPr>
              <a:t>values paired with a sequence of </a:t>
            </a:r>
            <a:r>
              <a:rPr lang="en-HK" sz="2400" i="1" dirty="0">
                <a:latin typeface="CMMIB10"/>
              </a:rPr>
              <a:t>y</a:t>
            </a:r>
            <a:r>
              <a:rPr lang="en-HK" sz="2400" dirty="0">
                <a:latin typeface="CMMIB10"/>
              </a:rPr>
              <a:t> </a:t>
            </a:r>
            <a:r>
              <a:rPr lang="en-HK" sz="2400" dirty="0">
                <a:latin typeface="ComputerModernRoman"/>
              </a:rPr>
              <a:t>values would then be just the sum of the losses over all the time steps. For example, if </a:t>
            </a:r>
            <a:r>
              <a:rPr lang="en-HK" sz="2400" i="1" dirty="0">
                <a:latin typeface="CMMI10"/>
              </a:rPr>
              <a:t>L</a:t>
            </a:r>
            <a:r>
              <a:rPr lang="en-HK" sz="2400" i="1" dirty="0">
                <a:effectLst/>
                <a:latin typeface="CMR8"/>
              </a:rPr>
              <a:t>(</a:t>
            </a:r>
            <a:r>
              <a:rPr lang="en-HK" sz="2400" i="1" dirty="0">
                <a:effectLst/>
                <a:latin typeface="CMMI8"/>
              </a:rPr>
              <a:t>t</a:t>
            </a:r>
            <a:r>
              <a:rPr lang="en-HK" sz="2400" i="1" dirty="0">
                <a:effectLst/>
                <a:latin typeface="CMR8"/>
              </a:rPr>
              <a:t>)</a:t>
            </a:r>
            <a:r>
              <a:rPr lang="en-HK" sz="2400" dirty="0">
                <a:effectLst/>
                <a:latin typeface="CMR8"/>
              </a:rPr>
              <a:t> </a:t>
            </a:r>
            <a:r>
              <a:rPr lang="en-HK" sz="2400" dirty="0">
                <a:latin typeface="ComputerModernRoman"/>
              </a:rPr>
              <a:t>is the negative log-likelihood of </a:t>
            </a:r>
            <a:r>
              <a:rPr lang="en-HK" sz="2400" i="1" dirty="0">
                <a:latin typeface="CMMI10"/>
              </a:rPr>
              <a:t>y</a:t>
            </a:r>
            <a:r>
              <a:rPr lang="en-HK" sz="2400" i="1" baseline="30000" dirty="0">
                <a:effectLst/>
                <a:latin typeface="CMR8"/>
              </a:rPr>
              <a:t>(</a:t>
            </a:r>
            <a:r>
              <a:rPr lang="en-HK" sz="2400" i="1" baseline="30000" dirty="0">
                <a:effectLst/>
                <a:latin typeface="CMMI8"/>
              </a:rPr>
              <a:t>t</a:t>
            </a:r>
            <a:r>
              <a:rPr lang="en-HK" sz="2400" i="1" baseline="30000" dirty="0">
                <a:effectLst/>
                <a:latin typeface="CMR8"/>
              </a:rPr>
              <a:t>)</a:t>
            </a:r>
            <a:r>
              <a:rPr lang="en-HK" sz="2400" dirty="0">
                <a:effectLst/>
                <a:latin typeface="CMR8"/>
              </a:rPr>
              <a:t> </a:t>
            </a:r>
            <a:r>
              <a:rPr lang="en-HK" sz="2400" dirty="0">
                <a:latin typeface="ComputerModernRoman"/>
              </a:rPr>
              <a:t>given </a:t>
            </a:r>
            <a:r>
              <a:rPr lang="en-HK" sz="2400" i="1" dirty="0">
                <a:latin typeface="CMMIB10"/>
              </a:rPr>
              <a:t>x</a:t>
            </a:r>
            <a:r>
              <a:rPr lang="en-HK" sz="2400" i="1" dirty="0">
                <a:effectLst/>
                <a:latin typeface="CMR8"/>
              </a:rPr>
              <a:t>(1)</a:t>
            </a:r>
            <a:r>
              <a:rPr lang="en-HK" sz="2400" dirty="0">
                <a:effectLst/>
                <a:latin typeface="CMR8"/>
              </a:rPr>
              <a:t> </a:t>
            </a:r>
            <a:r>
              <a:rPr lang="en-HK" sz="2400" dirty="0">
                <a:latin typeface="CMMI10"/>
              </a:rPr>
              <a:t>, . . . , </a:t>
            </a:r>
            <a:r>
              <a:rPr lang="en-HK" sz="2400" i="1" dirty="0">
                <a:latin typeface="CMMIB10"/>
              </a:rPr>
              <a:t>x</a:t>
            </a:r>
            <a:r>
              <a:rPr lang="en-HK" sz="2400" i="1" dirty="0">
                <a:effectLst/>
                <a:latin typeface="CMR8"/>
              </a:rPr>
              <a:t>(</a:t>
            </a:r>
            <a:r>
              <a:rPr lang="en-HK" sz="2400" i="1" dirty="0">
                <a:effectLst/>
                <a:latin typeface="CMMI8"/>
              </a:rPr>
              <a:t>t</a:t>
            </a:r>
            <a:r>
              <a:rPr lang="en-HK" sz="2400" i="1" dirty="0">
                <a:effectLst/>
                <a:latin typeface="CMR8"/>
              </a:rPr>
              <a:t>)</a:t>
            </a:r>
            <a:r>
              <a:rPr lang="en-HK" sz="2400" dirty="0">
                <a:effectLst/>
                <a:latin typeface="CMR8"/>
              </a:rPr>
              <a:t> </a:t>
            </a:r>
            <a:r>
              <a:rPr lang="en-HK" sz="2400" dirty="0">
                <a:latin typeface="ComputerModernRoman"/>
              </a:rPr>
              <a:t>, then </a:t>
            </a:r>
            <a:endParaRPr lang="en-HK" sz="2400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80702-A818-A044-AD84-F81C7FBF79BD}"/>
              </a:ext>
            </a:extLst>
          </p:cNvPr>
          <p:cNvSpPr/>
          <p:nvPr/>
        </p:nvSpPr>
        <p:spPr>
          <a:xfrm>
            <a:off x="1985210" y="5484048"/>
            <a:ext cx="545030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HK" sz="2400" dirty="0">
                <a:latin typeface="ComputerModernRoman"/>
              </a:rPr>
              <a:t>is given by reading the entry for        from the model’s output vector</a:t>
            </a:r>
            <a:endParaRPr lang="en-HK" sz="2400" dirty="0">
              <a:effectLst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5393C5-3FDB-B14A-9187-AF5AAFDAC19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495005" y="4957012"/>
            <a:ext cx="215358" cy="5270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77853A-E7AC-304A-A32F-092FE36BFC4E}"/>
                  </a:ext>
                </a:extLst>
              </p:cNvPr>
              <p:cNvSpPr/>
              <p:nvPr/>
            </p:nvSpPr>
            <p:spPr>
              <a:xfrm>
                <a:off x="5316614" y="5899546"/>
                <a:ext cx="60426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77853A-E7AC-304A-A32F-092FE36BFC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614" y="5899546"/>
                <a:ext cx="604268" cy="380810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E7B02AD-8D35-CB42-BE0C-062C93C166DC}"/>
                  </a:ext>
                </a:extLst>
              </p:cNvPr>
              <p:cNvSpPr/>
              <p:nvPr/>
            </p:nvSpPr>
            <p:spPr>
              <a:xfrm>
                <a:off x="5969010" y="5515691"/>
                <a:ext cx="606384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E7B02AD-8D35-CB42-BE0C-062C93C16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10" y="5515691"/>
                <a:ext cx="606384" cy="38792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476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66FEB2A-7601-C940-9DF4-8099D8806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1" y="1620201"/>
            <a:ext cx="4956321" cy="14648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5F299-86C5-FF42-9ED0-54E0C8A0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39" y="225926"/>
            <a:ext cx="7886700" cy="994172"/>
          </a:xfrm>
        </p:spPr>
        <p:txBody>
          <a:bodyPr/>
          <a:lstStyle/>
          <a:p>
            <a:r>
              <a:rPr lang="en-US" dirty="0"/>
              <a:t>Computing the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18C01-9391-B74A-81A3-1BB574CE1C6D}"/>
                  </a:ext>
                </a:extLst>
              </p:cNvPr>
              <p:cNvSpPr txBox="1"/>
              <p:nvPr/>
            </p:nvSpPr>
            <p:spPr>
              <a:xfrm>
                <a:off x="850531" y="3234501"/>
                <a:ext cx="5984715" cy="945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18C01-9391-B74A-81A3-1BB574CE1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31" y="3234501"/>
                <a:ext cx="5984715" cy="945643"/>
              </a:xfrm>
              <a:prstGeom prst="rect">
                <a:avLst/>
              </a:prstGeom>
              <a:blipFill>
                <a:blip r:embed="rId3"/>
                <a:stretch>
                  <a:fillRect l="-12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2E7AA1-7D1D-8E48-B832-C5CC6B70836E}"/>
                  </a:ext>
                </a:extLst>
              </p:cNvPr>
              <p:cNvSpPr txBox="1"/>
              <p:nvPr/>
            </p:nvSpPr>
            <p:spPr>
              <a:xfrm>
                <a:off x="951714" y="4474734"/>
                <a:ext cx="2232599" cy="400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2E7AA1-7D1D-8E48-B832-C5CC6B708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14" y="4474734"/>
                <a:ext cx="2232599" cy="400366"/>
              </a:xfrm>
              <a:prstGeom prst="rect">
                <a:avLst/>
              </a:prstGeom>
              <a:blipFill>
                <a:blip r:embed="rId4"/>
                <a:stretch>
                  <a:fillRect l="-2260" r="-169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26B0DA-FB4A-E848-ADA2-4EF4711A170B}"/>
                  </a:ext>
                </a:extLst>
              </p:cNvPr>
              <p:cNvSpPr txBox="1"/>
              <p:nvPr/>
            </p:nvSpPr>
            <p:spPr>
              <a:xfrm>
                <a:off x="60159" y="5169690"/>
                <a:ext cx="8322601" cy="1364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26B0DA-FB4A-E848-ADA2-4EF4711A1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9" y="5169690"/>
                <a:ext cx="8322601" cy="1364156"/>
              </a:xfrm>
              <a:prstGeom prst="rect">
                <a:avLst/>
              </a:prstGeom>
              <a:blipFill>
                <a:blip r:embed="rId5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948FB0FB-5686-9E4B-A769-BEA367B9E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789" y="1050818"/>
            <a:ext cx="3640663" cy="188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6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7578-B65E-E647-8218-40EF6810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97" y="1762752"/>
            <a:ext cx="8364955" cy="3019801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  <a:br>
              <a:rPr lang="en-US" dirty="0"/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1. introduction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2. unfolding computational graphs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3. recurrent neural networks structures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4. computing the gradient</a:t>
            </a:r>
          </a:p>
        </p:txBody>
      </p:sp>
    </p:spTree>
    <p:extLst>
      <p:ext uri="{BB962C8B-B14F-4D97-AF65-F5344CB8AC3E}">
        <p14:creationId xmlns:p14="http://schemas.microsoft.com/office/powerpoint/2010/main" val="995149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6A924C-A9B6-3C4C-AEFD-E6BB423C75D6}"/>
                  </a:ext>
                </a:extLst>
              </p:cNvPr>
              <p:cNvSpPr txBox="1"/>
              <p:nvPr/>
            </p:nvSpPr>
            <p:spPr>
              <a:xfrm>
                <a:off x="523666" y="2881281"/>
                <a:ext cx="4998741" cy="1016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6A924C-A9B6-3C4C-AEFD-E6BB423C7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6" y="2881281"/>
                <a:ext cx="4998741" cy="1016560"/>
              </a:xfrm>
              <a:prstGeom prst="rect">
                <a:avLst/>
              </a:prstGeom>
              <a:blipFill>
                <a:blip r:embed="rId2"/>
                <a:stretch>
                  <a:fillRect l="-4557" t="-118519" r="-506" b="-180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546C6D-08C3-344F-AB4E-494658A8ACBD}"/>
                  </a:ext>
                </a:extLst>
              </p:cNvPr>
              <p:cNvSpPr txBox="1"/>
              <p:nvPr/>
            </p:nvSpPr>
            <p:spPr>
              <a:xfrm>
                <a:off x="523666" y="4223120"/>
                <a:ext cx="7513532" cy="1016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546C6D-08C3-344F-AB4E-494658A8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6" y="4223120"/>
                <a:ext cx="7513532" cy="1016560"/>
              </a:xfrm>
              <a:prstGeom prst="rect">
                <a:avLst/>
              </a:prstGeom>
              <a:blipFill>
                <a:blip r:embed="rId3"/>
                <a:stretch>
                  <a:fillRect l="-2698" t="-118519" r="-337" b="-179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CBA1DF-864D-C44F-93F3-BCB8748FCDB0}"/>
                  </a:ext>
                </a:extLst>
              </p:cNvPr>
              <p:cNvSpPr txBox="1"/>
              <p:nvPr/>
            </p:nvSpPr>
            <p:spPr>
              <a:xfrm>
                <a:off x="523666" y="5564959"/>
                <a:ext cx="6268063" cy="984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CBA1DF-864D-C44F-93F3-BCB8748FC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6" y="5564959"/>
                <a:ext cx="6268063" cy="984116"/>
              </a:xfrm>
              <a:prstGeom prst="rect">
                <a:avLst/>
              </a:prstGeom>
              <a:blipFill>
                <a:blip r:embed="rId4"/>
                <a:stretch>
                  <a:fillRect l="-3030" t="-125316" b="-183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0CEE2AA6-F0F5-0F46-997D-FBAA03570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41" y="1620201"/>
            <a:ext cx="4956321" cy="146488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A147E84-318E-5E46-BDD0-A21EEE65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39" y="225926"/>
            <a:ext cx="7886700" cy="994172"/>
          </a:xfrm>
        </p:spPr>
        <p:txBody>
          <a:bodyPr/>
          <a:lstStyle/>
          <a:p>
            <a:r>
              <a:rPr lang="en-US" dirty="0"/>
              <a:t>Computing the gradient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461D6B-D612-4F49-A182-F472F64E6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789" y="1050818"/>
            <a:ext cx="3640663" cy="188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57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24C73A-F57F-1B43-A7F2-4311F1515B7B}"/>
                  </a:ext>
                </a:extLst>
              </p:cNvPr>
              <p:cNvSpPr txBox="1"/>
              <p:nvPr/>
            </p:nvSpPr>
            <p:spPr>
              <a:xfrm>
                <a:off x="-1112679" y="3124424"/>
                <a:ext cx="7982711" cy="1541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𝑑𝑖𝑎𝑔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24C73A-F57F-1B43-A7F2-4311F1515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2679" y="3124424"/>
                <a:ext cx="7982711" cy="1541897"/>
              </a:xfrm>
              <a:prstGeom prst="rect">
                <a:avLst/>
              </a:prstGeom>
              <a:blipFill>
                <a:blip r:embed="rId2"/>
                <a:stretch>
                  <a:fillRect t="-81148" b="-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004603-0E30-7E4D-9F3A-C0FA42A2E99B}"/>
                  </a:ext>
                </a:extLst>
              </p:cNvPr>
              <p:cNvSpPr txBox="1"/>
              <p:nvPr/>
            </p:nvSpPr>
            <p:spPr>
              <a:xfrm>
                <a:off x="-727669" y="4776578"/>
                <a:ext cx="7212689" cy="1541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𝑑𝑖𝑎𝑔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           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004603-0E30-7E4D-9F3A-C0FA42A2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7669" y="4776578"/>
                <a:ext cx="7212689" cy="1541897"/>
              </a:xfrm>
              <a:prstGeom prst="rect">
                <a:avLst/>
              </a:prstGeom>
              <a:blipFill>
                <a:blip r:embed="rId3"/>
                <a:stretch>
                  <a:fillRect t="-80488" b="-8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FD1D527-050C-7640-B740-2F67B08E4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41" y="1620201"/>
            <a:ext cx="4956321" cy="14648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A3B34A-5ED7-2E42-9810-D42A699E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39" y="225926"/>
            <a:ext cx="7886700" cy="994172"/>
          </a:xfrm>
        </p:spPr>
        <p:txBody>
          <a:bodyPr/>
          <a:lstStyle/>
          <a:p>
            <a:r>
              <a:rPr lang="en-US" dirty="0"/>
              <a:t>Computing the gradient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4006-2B65-5A46-B8CA-4E400AD00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789" y="1050818"/>
            <a:ext cx="3640663" cy="188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4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F359-71EF-6B47-BDED-C799E51D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577" y="2807537"/>
            <a:ext cx="4605087" cy="1325563"/>
          </a:xfrm>
        </p:spPr>
        <p:txBody>
          <a:bodyPr/>
          <a:lstStyle/>
          <a:p>
            <a:r>
              <a:rPr lang="en-US" dirty="0"/>
              <a:t>To be continued!</a:t>
            </a:r>
          </a:p>
        </p:txBody>
      </p:sp>
    </p:spTree>
    <p:extLst>
      <p:ext uri="{BB962C8B-B14F-4D97-AF65-F5344CB8AC3E}">
        <p14:creationId xmlns:p14="http://schemas.microsoft.com/office/powerpoint/2010/main" val="423556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572D-5348-5941-A7A0-A6FA8794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15" y="407508"/>
            <a:ext cx="7886700" cy="99417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2013-CA62-C845-A05E-3C0237BDB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60358"/>
            <a:ext cx="7886700" cy="4824663"/>
          </a:xfrm>
        </p:spPr>
        <p:txBody>
          <a:bodyPr>
            <a:normAutofit/>
          </a:bodyPr>
          <a:lstStyle/>
          <a:p>
            <a:r>
              <a:rPr lang="en-US" sz="3000" dirty="0"/>
              <a:t>RNNs</a:t>
            </a:r>
          </a:p>
          <a:p>
            <a:pPr lvl="1"/>
            <a:r>
              <a:rPr lang="en-US" sz="2600" dirty="0"/>
              <a:t>A family of neural networks processing sequential data, such as,</a:t>
            </a:r>
          </a:p>
          <a:p>
            <a:pPr lvl="2"/>
            <a:r>
              <a:rPr lang="en-HK" dirty="0"/>
              <a:t>a sequence of values </a:t>
            </a:r>
            <a:r>
              <a:rPr lang="en-HK" b="1" dirty="0">
                <a:solidFill>
                  <a:srgbClr val="00B050"/>
                </a:solidFill>
              </a:rPr>
              <a:t>x</a:t>
            </a:r>
            <a:r>
              <a:rPr lang="en-HK" b="1" baseline="30000" dirty="0">
                <a:solidFill>
                  <a:srgbClr val="00B050"/>
                </a:solidFill>
              </a:rPr>
              <a:t>(1)</a:t>
            </a:r>
            <a:r>
              <a:rPr lang="en-HK" b="1" dirty="0">
                <a:solidFill>
                  <a:srgbClr val="00B050"/>
                </a:solidFill>
              </a:rPr>
              <a:t>, . . . , x</a:t>
            </a:r>
            <a:r>
              <a:rPr lang="en-HK" b="1" baseline="30000" dirty="0">
                <a:solidFill>
                  <a:srgbClr val="00B050"/>
                </a:solidFill>
              </a:rPr>
              <a:t>(</a:t>
            </a:r>
            <a:r>
              <a:rPr lang="el-GR" b="1" baseline="30000" dirty="0">
                <a:solidFill>
                  <a:srgbClr val="00B050"/>
                </a:solidFill>
              </a:rPr>
              <a:t>τ)</a:t>
            </a:r>
            <a:r>
              <a:rPr lang="el-GR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endParaRPr lang="en-HK" dirty="0"/>
          </a:p>
          <a:p>
            <a:pPr lvl="1"/>
            <a:r>
              <a:rPr lang="en-HK" sz="2600" dirty="0"/>
              <a:t>can scale to much longer sequences, e.g.,</a:t>
            </a:r>
          </a:p>
          <a:p>
            <a:pPr lvl="2"/>
            <a:r>
              <a:rPr lang="en-HK" dirty="0">
                <a:effectLst/>
              </a:rPr>
              <a:t>text</a:t>
            </a:r>
            <a:endParaRPr lang="en-HK" dirty="0"/>
          </a:p>
          <a:p>
            <a:pPr lvl="2"/>
            <a:r>
              <a:rPr lang="en-HK" dirty="0"/>
              <a:t>Voice</a:t>
            </a:r>
          </a:p>
          <a:p>
            <a:pPr lvl="2"/>
            <a:r>
              <a:rPr lang="en-HK" dirty="0"/>
              <a:t>…</a:t>
            </a:r>
          </a:p>
          <a:p>
            <a:pPr lvl="1"/>
            <a:r>
              <a:rPr lang="en-HK" sz="2600" dirty="0"/>
              <a:t>can also process sequences of variable length, e.g.,</a:t>
            </a:r>
          </a:p>
          <a:p>
            <a:pPr lvl="2"/>
            <a:r>
              <a:rPr lang="en-HK" dirty="0">
                <a:effectLst/>
              </a:rPr>
              <a:t>10 words or 10000 words? –- piece of cake </a:t>
            </a:r>
          </a:p>
          <a:p>
            <a:pPr lvl="2"/>
            <a:r>
              <a:rPr lang="en-HK" dirty="0">
                <a:effectLst/>
              </a:rPr>
              <a:t>1min voice or 5000min voice? </a:t>
            </a:r>
            <a:r>
              <a:rPr lang="en-HK" dirty="0"/>
              <a:t>– piece of cake</a:t>
            </a:r>
          </a:p>
          <a:p>
            <a:pPr lvl="2"/>
            <a:r>
              <a:rPr lang="en-HK" dirty="0">
                <a:effectLst/>
              </a:rPr>
              <a:t>…</a:t>
            </a:r>
          </a:p>
          <a:p>
            <a:endParaRPr lang="en-HK" dirty="0">
              <a:effectLst/>
            </a:endParaRPr>
          </a:p>
          <a:p>
            <a:endParaRPr lang="el-GR" dirty="0">
              <a:effectLst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7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9B67-97B9-234A-9481-D112DC98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69" y="370098"/>
            <a:ext cx="7886700" cy="994172"/>
          </a:xfrm>
        </p:spPr>
        <p:txBody>
          <a:bodyPr/>
          <a:lstStyle/>
          <a:p>
            <a:r>
              <a:rPr lang="en-US" dirty="0"/>
              <a:t>Overall idea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E3A78F4B-542D-CA49-8ECA-2450443E05D8}"/>
              </a:ext>
            </a:extLst>
          </p:cNvPr>
          <p:cNvSpPr/>
          <p:nvPr/>
        </p:nvSpPr>
        <p:spPr>
          <a:xfrm>
            <a:off x="845219" y="1620126"/>
            <a:ext cx="351924" cy="378995"/>
          </a:xfrm>
          <a:prstGeom prst="smileyFac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21E79-AB7A-B04D-831C-C8E52E7E8C14}"/>
              </a:ext>
            </a:extLst>
          </p:cNvPr>
          <p:cNvSpPr txBox="1"/>
          <p:nvPr/>
        </p:nvSpPr>
        <p:spPr>
          <a:xfrm>
            <a:off x="330869" y="1999121"/>
            <a:ext cx="185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advantages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558B3-6320-4843-8EC1-C24D5FB0C519}"/>
              </a:ext>
            </a:extLst>
          </p:cNvPr>
          <p:cNvSpPr/>
          <p:nvPr/>
        </p:nvSpPr>
        <p:spPr>
          <a:xfrm>
            <a:off x="1825792" y="1479910"/>
            <a:ext cx="70655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400" dirty="0">
                <a:solidFill>
                  <a:srgbClr val="FF0000"/>
                </a:solidFill>
              </a:rPr>
              <a:t>Sharing parameters </a:t>
            </a:r>
            <a:r>
              <a:rPr lang="en-HK" sz="2400" dirty="0"/>
              <a:t>across different parts of a model: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HK" sz="2400" dirty="0"/>
              <a:t>extend and apply the model to examples of different forms (variable lengths)</a:t>
            </a:r>
            <a:endParaRPr lang="en-US" sz="2400" dirty="0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7AF84375-A8ED-3F40-BEC5-3B045233E89F}"/>
              </a:ext>
            </a:extLst>
          </p:cNvPr>
          <p:cNvSpPr/>
          <p:nvPr/>
        </p:nvSpPr>
        <p:spPr>
          <a:xfrm>
            <a:off x="736934" y="2979997"/>
            <a:ext cx="568493" cy="550445"/>
          </a:xfrm>
          <a:prstGeom prst="mathMultiply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EF1F8-459D-064F-85A6-43EFBC7A17E4}"/>
              </a:ext>
            </a:extLst>
          </p:cNvPr>
          <p:cNvSpPr txBox="1"/>
          <p:nvPr/>
        </p:nvSpPr>
        <p:spPr>
          <a:xfrm>
            <a:off x="34591" y="3505365"/>
            <a:ext cx="197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disadvantages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90223-9E6B-7A44-9DEB-209BD05D7999}"/>
              </a:ext>
            </a:extLst>
          </p:cNvPr>
          <p:cNvSpPr/>
          <p:nvPr/>
        </p:nvSpPr>
        <p:spPr>
          <a:xfrm>
            <a:off x="1335505" y="2982028"/>
            <a:ext cx="75558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HK" sz="2400" dirty="0">
                <a:solidFill>
                  <a:srgbClr val="FF0000"/>
                </a:solidFill>
              </a:rPr>
              <a:t>Having separate parameters</a:t>
            </a:r>
            <a:r>
              <a:rPr lang="en-HK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HK" sz="2400" dirty="0"/>
              <a:t>cannot generalize to sequence lengths not seen during training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HK" sz="2400" dirty="0"/>
              <a:t>cannot share statistical strength across different sequence lengths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HK" sz="2400" dirty="0"/>
              <a:t>Cannot share statistical strength across across different positions in time</a:t>
            </a:r>
          </a:p>
        </p:txBody>
      </p:sp>
    </p:spTree>
    <p:extLst>
      <p:ext uri="{BB962C8B-B14F-4D97-AF65-F5344CB8AC3E}">
        <p14:creationId xmlns:p14="http://schemas.microsoft.com/office/powerpoint/2010/main" val="205743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4EAD-1C76-5043-8898-6DE47FC5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1302-3EBB-B943-BAB8-3EB1BDB41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94" y="1756922"/>
            <a:ext cx="7886700" cy="1073329"/>
          </a:xfrm>
        </p:spPr>
        <p:txBody>
          <a:bodyPr>
            <a:normAutofit lnSpcReduction="10000"/>
          </a:bodyPr>
          <a:lstStyle/>
          <a:p>
            <a:pPr lvl="1"/>
            <a:r>
              <a:rPr lang="en-HK" dirty="0"/>
              <a:t>Particularly important when a specific piece of information can occur at </a:t>
            </a:r>
            <a:r>
              <a:rPr lang="en-HK" dirty="0">
                <a:solidFill>
                  <a:srgbClr val="FF0000"/>
                </a:solidFill>
              </a:rPr>
              <a:t>multiple positions </a:t>
            </a:r>
            <a:r>
              <a:rPr lang="en-HK" dirty="0"/>
              <a:t>within the sequence.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2A5C3-B531-B449-82AD-CE9C294C3855}"/>
              </a:ext>
            </a:extLst>
          </p:cNvPr>
          <p:cNvSpPr txBox="1"/>
          <p:nvPr/>
        </p:nvSpPr>
        <p:spPr>
          <a:xfrm>
            <a:off x="1103893" y="3178781"/>
            <a:ext cx="3504198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HK" sz="2400" dirty="0"/>
              <a:t>“ I went to Nepal in </a:t>
            </a:r>
            <a:r>
              <a:rPr lang="en-HK" sz="2400" dirty="0">
                <a:solidFill>
                  <a:srgbClr val="FF0000"/>
                </a:solidFill>
              </a:rPr>
              <a:t>2009 </a:t>
            </a:r>
            <a:r>
              <a:rPr lang="en-HK" sz="2400" dirty="0"/>
              <a:t>”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A96DA-979A-644C-9925-BAAD3D36E79A}"/>
              </a:ext>
            </a:extLst>
          </p:cNvPr>
          <p:cNvSpPr txBox="1"/>
          <p:nvPr/>
        </p:nvSpPr>
        <p:spPr>
          <a:xfrm>
            <a:off x="3799469" y="3143904"/>
            <a:ext cx="439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HK" sz="2400" dirty="0"/>
              <a:t>“In </a:t>
            </a:r>
            <a:r>
              <a:rPr lang="en-HK" sz="2400" dirty="0">
                <a:solidFill>
                  <a:srgbClr val="FF0000"/>
                </a:solidFill>
              </a:rPr>
              <a:t>2009</a:t>
            </a:r>
            <a:r>
              <a:rPr lang="en-HK" sz="2400" dirty="0"/>
              <a:t>, I went to Nepal.”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7965E-3446-244D-AF44-3319502C420D}"/>
              </a:ext>
            </a:extLst>
          </p:cNvPr>
          <p:cNvSpPr/>
          <p:nvPr/>
        </p:nvSpPr>
        <p:spPr>
          <a:xfrm>
            <a:off x="911388" y="4134791"/>
            <a:ext cx="59654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400" dirty="0"/>
              <a:t>Question: </a:t>
            </a:r>
          </a:p>
          <a:p>
            <a:pPr lvl="3"/>
            <a:r>
              <a:rPr lang="en-HK" sz="2400" dirty="0">
                <a:solidFill>
                  <a:srgbClr val="FF0000"/>
                </a:solidFill>
              </a:rPr>
              <a:t>When</a:t>
            </a:r>
            <a:r>
              <a:rPr lang="en-HK" sz="2400" dirty="0"/>
              <a:t> did the narrator go to Nepal?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26FBB-8E41-4746-A7C4-DD243D29ECB3}"/>
              </a:ext>
            </a:extLst>
          </p:cNvPr>
          <p:cNvSpPr/>
          <p:nvPr/>
        </p:nvSpPr>
        <p:spPr>
          <a:xfrm>
            <a:off x="911388" y="5191987"/>
            <a:ext cx="7401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400" dirty="0"/>
              <a:t>Answer: </a:t>
            </a:r>
          </a:p>
          <a:p>
            <a:pPr lvl="3"/>
            <a:r>
              <a:rPr lang="en-HK" sz="2400" dirty="0"/>
              <a:t>“</a:t>
            </a:r>
            <a:r>
              <a:rPr lang="en-HK" sz="2400" dirty="0">
                <a:solidFill>
                  <a:srgbClr val="FF0000"/>
                </a:solidFill>
              </a:rPr>
              <a:t>2009</a:t>
            </a:r>
            <a:r>
              <a:rPr lang="en-HK" sz="2400" dirty="0"/>
              <a:t>”, no matter it appears in the sixth word or second word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AAE7E-CD0C-D34D-A73D-3B15B7D71D02}"/>
              </a:ext>
            </a:extLst>
          </p:cNvPr>
          <p:cNvSpPr/>
          <p:nvPr/>
        </p:nvSpPr>
        <p:spPr>
          <a:xfrm>
            <a:off x="911388" y="2976244"/>
            <a:ext cx="7279106" cy="742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9849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E739-A338-B543-9030-44DB1C99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24DE-73A9-0344-98AE-B8318441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6441"/>
            <a:ext cx="8226592" cy="3019926"/>
          </a:xfrm>
        </p:spPr>
        <p:txBody>
          <a:bodyPr>
            <a:normAutofit lnSpcReduction="10000"/>
          </a:bodyPr>
          <a:lstStyle/>
          <a:p>
            <a:r>
              <a:rPr lang="en-HK" dirty="0"/>
              <a:t>Suppose that we trained a feedforward network that processes sentences of fixed length. </a:t>
            </a:r>
          </a:p>
          <a:p>
            <a:endParaRPr lang="en-HK" dirty="0"/>
          </a:p>
          <a:p>
            <a:pPr lvl="1"/>
            <a:r>
              <a:rPr lang="en-HK" dirty="0"/>
              <a:t>A traditional fully connected feedforward network would have </a:t>
            </a:r>
            <a:r>
              <a:rPr lang="en-HK" dirty="0">
                <a:solidFill>
                  <a:srgbClr val="FF0000"/>
                </a:solidFill>
              </a:rPr>
              <a:t>separate parameters</a:t>
            </a:r>
            <a:r>
              <a:rPr lang="en-HK" dirty="0"/>
              <a:t> for each input feature </a:t>
            </a:r>
          </a:p>
          <a:p>
            <a:pPr lvl="1"/>
            <a:endParaRPr lang="en-HK" dirty="0"/>
          </a:p>
          <a:p>
            <a:pPr lvl="1"/>
            <a:r>
              <a:rPr lang="en-HK" dirty="0"/>
              <a:t>It would need to learn </a:t>
            </a:r>
            <a:r>
              <a:rPr lang="en-HK" dirty="0">
                <a:solidFill>
                  <a:srgbClr val="FF0000"/>
                </a:solidFill>
              </a:rPr>
              <a:t>all of the rules of the language</a:t>
            </a:r>
            <a:r>
              <a:rPr lang="en-HK" dirty="0"/>
              <a:t> separately </a:t>
            </a:r>
            <a:r>
              <a:rPr lang="en-HK" dirty="0">
                <a:solidFill>
                  <a:srgbClr val="FF0000"/>
                </a:solidFill>
              </a:rPr>
              <a:t>at each position</a:t>
            </a:r>
            <a:r>
              <a:rPr lang="en-HK" dirty="0"/>
              <a:t> in the sentence. </a:t>
            </a:r>
            <a:endParaRPr lang="en-HK" dirty="0">
              <a:effectLst/>
            </a:endParaRP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A3395B-F23B-E54F-9E2F-17B947FBD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01189"/>
              </p:ext>
            </p:extLst>
          </p:nvPr>
        </p:nvGraphicFramePr>
        <p:xfrm>
          <a:off x="1548065" y="5304258"/>
          <a:ext cx="6096000" cy="281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2903571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636692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625875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030551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759836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43037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144889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5097791"/>
                    </a:ext>
                  </a:extLst>
                </a:gridCol>
              </a:tblGrid>
              <a:tr h="281406">
                <a:tc>
                  <a:txBody>
                    <a:bodyPr/>
                    <a:lstStyle/>
                    <a:p>
                      <a:r>
                        <a:rPr lang="en-US" sz="1000" dirty="0"/>
                        <a:t>I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went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 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Nepal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2009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806147"/>
                  </a:ext>
                </a:extLst>
              </a:tr>
            </a:tbl>
          </a:graphicData>
        </a:graphic>
      </p:graphicFrame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3320A42A-C890-0441-931A-BEBF849DA577}"/>
              </a:ext>
            </a:extLst>
          </p:cNvPr>
          <p:cNvSpPr/>
          <p:nvPr/>
        </p:nvSpPr>
        <p:spPr>
          <a:xfrm>
            <a:off x="5041233" y="5141832"/>
            <a:ext cx="568493" cy="1624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27AC1CC5-C328-B74F-A2FD-94091C100CEE}"/>
              </a:ext>
            </a:extLst>
          </p:cNvPr>
          <p:cNvSpPr/>
          <p:nvPr/>
        </p:nvSpPr>
        <p:spPr>
          <a:xfrm>
            <a:off x="2722648" y="5071315"/>
            <a:ext cx="1461335" cy="212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9A5D5-9114-2A42-8C85-334AD12ECDE0}"/>
              </a:ext>
            </a:extLst>
          </p:cNvPr>
          <p:cNvSpPr txBox="1"/>
          <p:nvPr/>
        </p:nvSpPr>
        <p:spPr>
          <a:xfrm>
            <a:off x="1719516" y="5633153"/>
            <a:ext cx="5063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  <a:r>
              <a:rPr lang="en-US" sz="1350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AAFAE-2B6A-174E-A60E-343C9717013E}"/>
              </a:ext>
            </a:extLst>
          </p:cNvPr>
          <p:cNvSpPr txBox="1"/>
          <p:nvPr/>
        </p:nvSpPr>
        <p:spPr>
          <a:xfrm>
            <a:off x="2379246" y="5632787"/>
            <a:ext cx="5063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  <a:r>
              <a:rPr lang="en-US" sz="1350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D2857-E130-DB46-B3E9-63A5312EED3D}"/>
              </a:ext>
            </a:extLst>
          </p:cNvPr>
          <p:cNvSpPr txBox="1"/>
          <p:nvPr/>
        </p:nvSpPr>
        <p:spPr>
          <a:xfrm>
            <a:off x="3200150" y="5632787"/>
            <a:ext cx="5063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  <a:r>
              <a:rPr lang="en-US" sz="1350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51326-F29D-1341-A67D-0D99D3D318EB}"/>
              </a:ext>
            </a:extLst>
          </p:cNvPr>
          <p:cNvSpPr txBox="1"/>
          <p:nvPr/>
        </p:nvSpPr>
        <p:spPr>
          <a:xfrm>
            <a:off x="3973056" y="5632787"/>
            <a:ext cx="5063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  <a:r>
              <a:rPr lang="en-US" sz="1350" baseline="-250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B332A-2CC8-CC46-B4DB-D60C0231B50C}"/>
              </a:ext>
            </a:extLst>
          </p:cNvPr>
          <p:cNvSpPr txBox="1"/>
          <p:nvPr/>
        </p:nvSpPr>
        <p:spPr>
          <a:xfrm>
            <a:off x="4745961" y="5634845"/>
            <a:ext cx="5063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  <a:r>
              <a:rPr lang="en-US" sz="1350" baseline="-25000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57EA0-7877-BD40-A56F-768AA608975B}"/>
              </a:ext>
            </a:extLst>
          </p:cNvPr>
          <p:cNvSpPr txBox="1"/>
          <p:nvPr/>
        </p:nvSpPr>
        <p:spPr>
          <a:xfrm>
            <a:off x="5518867" y="5632787"/>
            <a:ext cx="5063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  <a:r>
              <a:rPr lang="en-US" sz="1350" baseline="-25000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F7B97E-87FA-B649-9C8E-D5B0B2274576}"/>
              </a:ext>
            </a:extLst>
          </p:cNvPr>
          <p:cNvSpPr txBox="1"/>
          <p:nvPr/>
        </p:nvSpPr>
        <p:spPr>
          <a:xfrm>
            <a:off x="6291773" y="5632787"/>
            <a:ext cx="5063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</a:t>
            </a:r>
            <a:r>
              <a:rPr lang="en-US" sz="1350" baseline="-25000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8F167-657A-9947-9B8C-90B6A812C468}"/>
              </a:ext>
            </a:extLst>
          </p:cNvPr>
          <p:cNvSpPr txBox="1"/>
          <p:nvPr/>
        </p:nvSpPr>
        <p:spPr>
          <a:xfrm>
            <a:off x="7064679" y="5634062"/>
            <a:ext cx="5063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…</a:t>
            </a:r>
            <a:endParaRPr lang="en-US" sz="1350" baseline="-25000" dirty="0"/>
          </a:p>
        </p:txBody>
      </p:sp>
    </p:spTree>
    <p:extLst>
      <p:ext uri="{BB962C8B-B14F-4D97-AF65-F5344CB8AC3E}">
        <p14:creationId xmlns:p14="http://schemas.microsoft.com/office/powerpoint/2010/main" val="236519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5422-E78B-2D49-B37F-AE7CB9E1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Unfolding computational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7443B9-0A86-2047-AECA-AB4BF2EBC148}"/>
                  </a:ext>
                </a:extLst>
              </p:cNvPr>
              <p:cNvSpPr txBox="1"/>
              <p:nvPr/>
            </p:nvSpPr>
            <p:spPr>
              <a:xfrm>
                <a:off x="3507247" y="3426986"/>
                <a:ext cx="182562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7443B9-0A86-2047-AECA-AB4BF2EBC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47" y="3426986"/>
                <a:ext cx="1825628" cy="295594"/>
              </a:xfrm>
              <a:prstGeom prst="rect">
                <a:avLst/>
              </a:prstGeom>
              <a:blipFill>
                <a:blip r:embed="rId2"/>
                <a:stretch>
                  <a:fillRect l="-1389" t="-8333" r="-3472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AF10019-5539-BF4B-83EF-E95FE738577C}"/>
              </a:ext>
            </a:extLst>
          </p:cNvPr>
          <p:cNvSpPr txBox="1"/>
          <p:nvPr/>
        </p:nvSpPr>
        <p:spPr>
          <a:xfrm>
            <a:off x="628650" y="1650009"/>
            <a:ext cx="7643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HK" sz="2400" dirty="0"/>
              <a:t>Unfolding a </a:t>
            </a:r>
            <a:r>
              <a:rPr lang="en-HK" sz="2400" dirty="0">
                <a:solidFill>
                  <a:srgbClr val="FF0000"/>
                </a:solidFill>
              </a:rPr>
              <a:t>recursive or recurrent computation </a:t>
            </a:r>
            <a:r>
              <a:rPr lang="en-HK" sz="2400" dirty="0"/>
              <a:t>into a </a:t>
            </a:r>
            <a:r>
              <a:rPr lang="en-HK" sz="2400" dirty="0">
                <a:solidFill>
                  <a:srgbClr val="FF0000"/>
                </a:solidFill>
              </a:rPr>
              <a:t>computational graph </a:t>
            </a:r>
            <a:r>
              <a:rPr lang="en-HK" sz="2400" dirty="0"/>
              <a:t>that has a repetitive structure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6C1E5D-2917-334A-8D7C-C79EB09B33FC}"/>
              </a:ext>
            </a:extLst>
          </p:cNvPr>
          <p:cNvSpPr txBox="1"/>
          <p:nvPr/>
        </p:nvSpPr>
        <p:spPr>
          <a:xfrm>
            <a:off x="628650" y="2681051"/>
            <a:ext cx="7240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HK" sz="2400" dirty="0"/>
              <a:t>Consider the classical form of a dynamical system</a:t>
            </a: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8285695E-B479-7F46-9241-6045A344BBF8}"/>
              </a:ext>
            </a:extLst>
          </p:cNvPr>
          <p:cNvSpPr/>
          <p:nvPr/>
        </p:nvSpPr>
        <p:spPr>
          <a:xfrm>
            <a:off x="3840338" y="3956372"/>
            <a:ext cx="580524" cy="461567"/>
          </a:xfrm>
          <a:prstGeom prst="wedgeRoundRectCallout">
            <a:avLst>
              <a:gd name="adj1" fmla="val 49537"/>
              <a:gd name="adj2" fmla="val -105673"/>
              <a:gd name="adj3" fmla="val 1666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1BABA8BE-419F-D341-A187-E8D0A55B2230}"/>
              </a:ext>
            </a:extLst>
          </p:cNvPr>
          <p:cNvSpPr/>
          <p:nvPr/>
        </p:nvSpPr>
        <p:spPr>
          <a:xfrm>
            <a:off x="2643940" y="3956372"/>
            <a:ext cx="788110" cy="461567"/>
          </a:xfrm>
          <a:prstGeom prst="wedgeRoundRectCallout">
            <a:avLst>
              <a:gd name="adj1" fmla="val 63877"/>
              <a:gd name="adj2" fmla="val -103372"/>
              <a:gd name="adj3" fmla="val 1666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Next state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B0EB8CE3-8C4C-F948-A9A7-2C7F469166A5}"/>
              </a:ext>
            </a:extLst>
          </p:cNvPr>
          <p:cNvSpPr/>
          <p:nvPr/>
        </p:nvSpPr>
        <p:spPr>
          <a:xfrm>
            <a:off x="4917908" y="3922625"/>
            <a:ext cx="1344529" cy="529061"/>
          </a:xfrm>
          <a:prstGeom prst="wedgeRoundRectCallout">
            <a:avLst>
              <a:gd name="adj1" fmla="val -33726"/>
              <a:gd name="adj2" fmla="val -93062"/>
              <a:gd name="adj3" fmla="val 1666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Parameters to be learnt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5DF03E-3A73-E543-A9CF-7027A11A8C4D}"/>
              </a:ext>
            </a:extLst>
          </p:cNvPr>
          <p:cNvSpPr/>
          <p:nvPr/>
        </p:nvSpPr>
        <p:spPr>
          <a:xfrm>
            <a:off x="628649" y="4780725"/>
            <a:ext cx="77453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It is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recurrent</a:t>
            </a:r>
            <a:r>
              <a:rPr lang="en-HK" sz="2400" dirty="0">
                <a:latin typeface="ComputerModernRoman"/>
              </a:rPr>
              <a:t> because the definition of </a:t>
            </a:r>
            <a:r>
              <a:rPr lang="en-HK" sz="2400" dirty="0">
                <a:latin typeface="CMMIB10"/>
              </a:rPr>
              <a:t>s </a:t>
            </a:r>
            <a:r>
              <a:rPr lang="en-HK" sz="2400" dirty="0">
                <a:latin typeface="ComputerModernRoman"/>
              </a:rPr>
              <a:t>at time </a:t>
            </a:r>
            <a:r>
              <a:rPr lang="en-HK" sz="2400" dirty="0">
                <a:solidFill>
                  <a:srgbClr val="FF0000"/>
                </a:solidFill>
                <a:latin typeface="CMMI10"/>
              </a:rPr>
              <a:t>t</a:t>
            </a:r>
            <a:r>
              <a:rPr lang="en-HK" sz="2400" dirty="0">
                <a:latin typeface="CMMI10"/>
              </a:rPr>
              <a:t> </a:t>
            </a:r>
            <a:r>
              <a:rPr lang="en-HK" sz="2400" dirty="0">
                <a:latin typeface="ComputerModernRoman"/>
              </a:rPr>
              <a:t>refers back to the same definition at time </a:t>
            </a:r>
            <a:r>
              <a:rPr lang="en-HK" sz="2400" dirty="0">
                <a:solidFill>
                  <a:srgbClr val="FF0000"/>
                </a:solidFill>
                <a:latin typeface="CMMI10"/>
              </a:rPr>
              <a:t>t </a:t>
            </a:r>
            <a:r>
              <a:rPr lang="en-HK" sz="2400" dirty="0">
                <a:solidFill>
                  <a:srgbClr val="FF0000"/>
                </a:solidFill>
                <a:latin typeface="CMSY10"/>
              </a:rPr>
              <a:t>− </a:t>
            </a:r>
            <a:r>
              <a:rPr lang="en-HK" sz="2400" dirty="0">
                <a:solidFill>
                  <a:srgbClr val="FF0000"/>
                </a:solidFill>
                <a:latin typeface="CMR10"/>
              </a:rPr>
              <a:t>1 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5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0A2A-AA56-D34C-B87C-5A4CF983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unfold the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562042-9B3E-764A-8ED9-CD1208E838EF}"/>
                  </a:ext>
                </a:extLst>
              </p:cNvPr>
              <p:cNvSpPr txBox="1"/>
              <p:nvPr/>
            </p:nvSpPr>
            <p:spPr>
              <a:xfrm>
                <a:off x="2348520" y="2845565"/>
                <a:ext cx="4554132" cy="42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562042-9B3E-764A-8ED9-CD1208E83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20" y="2845565"/>
                <a:ext cx="4554132" cy="423962"/>
              </a:xfrm>
              <a:prstGeom prst="rect">
                <a:avLst/>
              </a:prstGeom>
              <a:blipFill>
                <a:blip r:embed="rId2"/>
                <a:stretch>
                  <a:fillRect l="-1389" t="-294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6045AB-ACF2-9440-AE5B-525EA29B3AC5}"/>
                  </a:ext>
                </a:extLst>
              </p:cNvPr>
              <p:cNvSpPr txBox="1"/>
              <p:nvPr/>
            </p:nvSpPr>
            <p:spPr>
              <a:xfrm>
                <a:off x="3297965" y="5866949"/>
                <a:ext cx="3054554" cy="42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6045AB-ACF2-9440-AE5B-525EA29B3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965" y="5866949"/>
                <a:ext cx="3054554" cy="423962"/>
              </a:xfrm>
              <a:prstGeom prst="rect">
                <a:avLst/>
              </a:prstGeom>
              <a:blipFill>
                <a:blip r:embed="rId3"/>
                <a:stretch>
                  <a:fillRect l="-830" t="-294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B7062C54-AB62-3148-B8A9-4182C85A7ED4}"/>
              </a:ext>
            </a:extLst>
          </p:cNvPr>
          <p:cNvSpPr/>
          <p:nvPr/>
        </p:nvSpPr>
        <p:spPr>
          <a:xfrm>
            <a:off x="709357" y="1757184"/>
            <a:ext cx="75203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For example, if we unfold the system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 </a:t>
            </a:r>
            <a:r>
              <a:rPr lang="en-HK" sz="2400" dirty="0">
                <a:latin typeface="ComputerModernRoman"/>
              </a:rPr>
              <a:t>for </a:t>
            </a:r>
            <a:r>
              <a:rPr lang="el-GR" sz="2400" dirty="0">
                <a:latin typeface="CMMI10"/>
              </a:rPr>
              <a:t>τ </a:t>
            </a:r>
            <a:r>
              <a:rPr lang="el-GR" sz="2400" dirty="0">
                <a:latin typeface="CMR10"/>
              </a:rPr>
              <a:t>= 3 </a:t>
            </a:r>
            <a:r>
              <a:rPr lang="en-HK" sz="2400" dirty="0">
                <a:latin typeface="ComputerModernRoman"/>
              </a:rPr>
              <a:t>time steps, we obtain </a:t>
            </a:r>
            <a:endParaRPr lang="en-HK" sz="2400" dirty="0"/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57015CDB-672D-A649-9304-5A8D60E2F6BE}"/>
              </a:ext>
            </a:extLst>
          </p:cNvPr>
          <p:cNvSpPr/>
          <p:nvPr/>
        </p:nvSpPr>
        <p:spPr>
          <a:xfrm>
            <a:off x="4245524" y="3554029"/>
            <a:ext cx="2022929" cy="753276"/>
          </a:xfrm>
          <a:prstGeom prst="wedgeRoundRectCallout">
            <a:avLst>
              <a:gd name="adj1" fmla="val 42943"/>
              <a:gd name="adj2" fmla="val -96557"/>
              <a:gd name="adj3" fmla="val 1666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They are shared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76E101-3DC3-5448-AC77-9C35ECE37725}"/>
              </a:ext>
            </a:extLst>
          </p:cNvPr>
          <p:cNvCxnSpPr>
            <a:cxnSpLocks/>
          </p:cNvCxnSpPr>
          <p:nvPr/>
        </p:nvCxnSpPr>
        <p:spPr>
          <a:xfrm flipV="1">
            <a:off x="5931568" y="3151793"/>
            <a:ext cx="632640" cy="4022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E86AD4E-A63B-5148-AEDB-2879F89730B0}"/>
              </a:ext>
            </a:extLst>
          </p:cNvPr>
          <p:cNvSpPr/>
          <p:nvPr/>
        </p:nvSpPr>
        <p:spPr>
          <a:xfrm>
            <a:off x="709357" y="4712073"/>
            <a:ext cx="8231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For a finite number of time steps </a:t>
            </a:r>
            <a:r>
              <a:rPr lang="el-GR" sz="2400" dirty="0">
                <a:latin typeface="CMMI10"/>
              </a:rPr>
              <a:t>τ</a:t>
            </a:r>
            <a:r>
              <a:rPr lang="el-GR" sz="2400" dirty="0">
                <a:latin typeface="ComputerModernRoman"/>
              </a:rPr>
              <a:t>, </a:t>
            </a:r>
            <a:r>
              <a:rPr lang="en-HK" sz="2400" dirty="0">
                <a:latin typeface="ComputerModernRoman"/>
              </a:rPr>
              <a:t>the graph can be unfolded by applying the definition </a:t>
            </a:r>
            <a:r>
              <a:rPr lang="el-GR" sz="2400" dirty="0">
                <a:latin typeface="CMMI10"/>
              </a:rPr>
              <a:t>τ </a:t>
            </a:r>
            <a:r>
              <a:rPr lang="el-GR" sz="2400" dirty="0">
                <a:latin typeface="CMSY10"/>
              </a:rPr>
              <a:t>− </a:t>
            </a:r>
            <a:r>
              <a:rPr lang="el-GR" sz="2400" dirty="0">
                <a:latin typeface="CMR10"/>
              </a:rPr>
              <a:t>1 </a:t>
            </a:r>
            <a:r>
              <a:rPr lang="en-HK" sz="2400" dirty="0">
                <a:latin typeface="ComputerModernRoman"/>
              </a:rPr>
              <a:t>times </a:t>
            </a: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279386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AADB-2DFC-314A-8ABF-1E76FFBB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81" y="245626"/>
            <a:ext cx="7886700" cy="1325563"/>
          </a:xfrm>
        </p:spPr>
        <p:txBody>
          <a:bodyPr/>
          <a:lstStyle/>
          <a:p>
            <a:r>
              <a:rPr lang="en-US" dirty="0"/>
              <a:t>How to unfold 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68EED-2019-9240-B3B6-BEC4AABBBF14}"/>
              </a:ext>
            </a:extLst>
          </p:cNvPr>
          <p:cNvSpPr/>
          <p:nvPr/>
        </p:nvSpPr>
        <p:spPr>
          <a:xfrm>
            <a:off x="602881" y="1750011"/>
            <a:ext cx="77543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Unfolding the equation by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repeatedly</a:t>
            </a:r>
            <a:r>
              <a:rPr lang="en-HK" sz="2400" dirty="0">
                <a:latin typeface="ComputerModernRoman"/>
              </a:rPr>
              <a:t> applying the definition in this way has yielded an expression that does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not involve recurrence</a:t>
            </a:r>
            <a:r>
              <a:rPr lang="en-HK" sz="2400" dirty="0">
                <a:latin typeface="ComputerModernRoman"/>
              </a:rPr>
              <a:t>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HK" sz="2400" dirty="0">
              <a:latin typeface="ComputerModernRoman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Such an expression can now be represented by a traditional directed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acyclic computational graph</a:t>
            </a:r>
            <a:r>
              <a:rPr lang="en-HK" sz="2400" dirty="0">
                <a:latin typeface="ComputerModernRoman"/>
              </a:rPr>
              <a:t>. </a:t>
            </a:r>
            <a:endParaRPr lang="en-H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ADF306-8E6B-624E-A137-995DEC072D99}"/>
              </a:ext>
            </a:extLst>
          </p:cNvPr>
          <p:cNvSpPr/>
          <p:nvPr/>
        </p:nvSpPr>
        <p:spPr>
          <a:xfrm>
            <a:off x="3199372" y="4732651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B41F6F-0762-5A43-91D7-C4E66F1990F7}"/>
              </a:ext>
            </a:extLst>
          </p:cNvPr>
          <p:cNvSpPr/>
          <p:nvPr/>
        </p:nvSpPr>
        <p:spPr>
          <a:xfrm>
            <a:off x="2158315" y="4761486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F63BD2-4588-0C47-8E0E-71BFC1C3BE2C}"/>
              </a:ext>
            </a:extLst>
          </p:cNvPr>
          <p:cNvCxnSpPr>
            <a:cxnSpLocks/>
          </p:cNvCxnSpPr>
          <p:nvPr/>
        </p:nvCxnSpPr>
        <p:spPr>
          <a:xfrm flipV="1">
            <a:off x="2705100" y="4966144"/>
            <a:ext cx="489637" cy="515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AD3D68-E63F-974F-8FB7-3806397FEF53}"/>
              </a:ext>
            </a:extLst>
          </p:cNvPr>
          <p:cNvSpPr txBox="1"/>
          <p:nvPr/>
        </p:nvSpPr>
        <p:spPr>
          <a:xfrm>
            <a:off x="2788510" y="4682712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9C4E42-23EB-4443-A31A-32EFC730041A}"/>
              </a:ext>
            </a:extLst>
          </p:cNvPr>
          <p:cNvSpPr/>
          <p:nvPr/>
        </p:nvSpPr>
        <p:spPr>
          <a:xfrm>
            <a:off x="4137320" y="4730985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8CAA3B-40BD-EB45-BC6B-3A5AC9BCC93D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4702642" y="4977607"/>
            <a:ext cx="359501" cy="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288806-6F97-594E-8B93-B0B57150FE31}"/>
              </a:ext>
            </a:extLst>
          </p:cNvPr>
          <p:cNvSpPr txBox="1"/>
          <p:nvPr/>
        </p:nvSpPr>
        <p:spPr>
          <a:xfrm>
            <a:off x="4692992" y="4742946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80857E-4E46-C548-8495-E8024A668EE0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764693" y="4977607"/>
            <a:ext cx="372627" cy="166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5F0565-0C06-4D47-9ACC-20BA036E9128}"/>
              </a:ext>
            </a:extLst>
          </p:cNvPr>
          <p:cNvSpPr txBox="1"/>
          <p:nvPr/>
        </p:nvSpPr>
        <p:spPr>
          <a:xfrm>
            <a:off x="3749241" y="4731106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43799C-36CD-3846-A521-A0FD59455CD1}"/>
              </a:ext>
            </a:extLst>
          </p:cNvPr>
          <p:cNvSpPr/>
          <p:nvPr/>
        </p:nvSpPr>
        <p:spPr>
          <a:xfrm>
            <a:off x="5062143" y="4730987"/>
            <a:ext cx="591510" cy="4932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(t+1)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61FF7A-D7D0-7042-AB96-1DEC9C6742BA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5653654" y="4975467"/>
            <a:ext cx="500519" cy="2141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B259E9-05F9-D840-9023-8E55DB251204}"/>
              </a:ext>
            </a:extLst>
          </p:cNvPr>
          <p:cNvSpPr txBox="1"/>
          <p:nvPr/>
        </p:nvSpPr>
        <p:spPr>
          <a:xfrm>
            <a:off x="5756440" y="4756848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AC54F7-67C5-4D4B-A045-0D67861D3C33}"/>
                  </a:ext>
                </a:extLst>
              </p:cNvPr>
              <p:cNvSpPr/>
              <p:nvPr/>
            </p:nvSpPr>
            <p:spPr>
              <a:xfrm>
                <a:off x="6154172" y="4728845"/>
                <a:ext cx="565322" cy="4932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2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12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AC54F7-67C5-4D4B-A045-0D67861D3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172" y="4728845"/>
                <a:ext cx="565322" cy="4932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15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1277</Words>
  <Application>Microsoft Macintosh PowerPoint</Application>
  <PresentationFormat>On-screen Show (4:3)</PresentationFormat>
  <Paragraphs>254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CMMI10</vt:lpstr>
      <vt:lpstr>CMMI8</vt:lpstr>
      <vt:lpstr>CMMIB10</vt:lpstr>
      <vt:lpstr>CMR10</vt:lpstr>
      <vt:lpstr>CMR8</vt:lpstr>
      <vt:lpstr>CMSY10</vt:lpstr>
      <vt:lpstr>CMSY8</vt:lpstr>
      <vt:lpstr>ComputerModernRoman</vt:lpstr>
      <vt:lpstr>Arial</vt:lpstr>
      <vt:lpstr>Calibri</vt:lpstr>
      <vt:lpstr>Calibri Light</vt:lpstr>
      <vt:lpstr>Cambria Math</vt:lpstr>
      <vt:lpstr>Times New Roman</vt:lpstr>
      <vt:lpstr>Office Theme</vt:lpstr>
      <vt:lpstr>Recurrent Neural Networks</vt:lpstr>
      <vt:lpstr>Contents  1. introduction 2. unfolding computational graphs 3. recurrent neural networks structures 4. computing the gradient</vt:lpstr>
      <vt:lpstr>Introduction</vt:lpstr>
      <vt:lpstr>Overall idea</vt:lpstr>
      <vt:lpstr>Overall idea</vt:lpstr>
      <vt:lpstr>Overall idea</vt:lpstr>
      <vt:lpstr>Unfolding computational graphs</vt:lpstr>
      <vt:lpstr>How to unfold the system</vt:lpstr>
      <vt:lpstr>How to unfold the system</vt:lpstr>
      <vt:lpstr>With external signal</vt:lpstr>
      <vt:lpstr>Lossy summary: hidden state h</vt:lpstr>
      <vt:lpstr>Two ways</vt:lpstr>
      <vt:lpstr>Advantages/disadvantages</vt:lpstr>
      <vt:lpstr>RNNs structure</vt:lpstr>
      <vt:lpstr>RNNs structure</vt:lpstr>
      <vt:lpstr>RNNs structure</vt:lpstr>
      <vt:lpstr>RNNs update equations</vt:lpstr>
      <vt:lpstr>Total loss</vt:lpstr>
      <vt:lpstr>Computing the gradient</vt:lpstr>
      <vt:lpstr>Computing the gradient</vt:lpstr>
      <vt:lpstr>Computing the gradient</vt:lpstr>
      <vt:lpstr>To be continued!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</dc:title>
  <dc:creator>Microsoft Office User</dc:creator>
  <cp:lastModifiedBy>Microsoft Office User</cp:lastModifiedBy>
  <cp:revision>61</cp:revision>
  <dcterms:created xsi:type="dcterms:W3CDTF">2019-05-16T17:10:22Z</dcterms:created>
  <dcterms:modified xsi:type="dcterms:W3CDTF">2019-05-17T06:02:14Z</dcterms:modified>
</cp:coreProperties>
</file>