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6" r:id="rId6"/>
    <p:sldId id="264" r:id="rId7"/>
    <p:sldId id="267" r:id="rId8"/>
    <p:sldId id="265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5B634C-8F3F-487E-8D3D-4DB1A298E6F8}" type="doc">
      <dgm:prSet loTypeId="urn:microsoft.com/office/officeart/2005/8/layout/equation1" loCatId="relationship" qsTypeId="urn:microsoft.com/office/officeart/2005/8/quickstyle/simple5" qsCatId="simple" csTypeId="urn:microsoft.com/office/officeart/2005/8/colors/accent1_2" csCatId="accent1" phldr="1"/>
      <dgm:spPr/>
    </dgm:pt>
    <dgm:pt modelId="{2397DDB0-8E1E-438E-A84B-A0A41670A0A6}">
      <dgm:prSet phldrT="[文本]" custT="1"/>
      <dgm:spPr/>
      <dgm:t>
        <a:bodyPr/>
        <a:lstStyle/>
        <a:p>
          <a:r>
            <a:rPr lang="en-US" altLang="zh-CN" sz="3200" b="0" dirty="0" smtClean="0"/>
            <a:t>brilliance </a:t>
          </a:r>
          <a:endParaRPr lang="zh-CN" altLang="en-US" sz="3200" b="0" dirty="0"/>
        </a:p>
      </dgm:t>
    </dgm:pt>
    <dgm:pt modelId="{12B1BA52-5F46-4630-BE5C-06D8A9C981BB}" type="parTrans" cxnId="{2CC6B836-620B-41CF-B270-1731C3D8DF21}">
      <dgm:prSet/>
      <dgm:spPr/>
      <dgm:t>
        <a:bodyPr/>
        <a:lstStyle/>
        <a:p>
          <a:endParaRPr lang="zh-CN" altLang="en-US"/>
        </a:p>
      </dgm:t>
    </dgm:pt>
    <dgm:pt modelId="{843AE29C-6134-42C0-B436-26A075C2AA68}" type="sibTrans" cxnId="{2CC6B836-620B-41CF-B270-1731C3D8DF21}">
      <dgm:prSet/>
      <dgm:spPr/>
      <dgm:t>
        <a:bodyPr/>
        <a:lstStyle/>
        <a:p>
          <a:endParaRPr lang="zh-CN" altLang="en-US"/>
        </a:p>
      </dgm:t>
    </dgm:pt>
    <dgm:pt modelId="{6B81816E-F2D4-4F04-A3AF-32C7AE9DC1AC}">
      <dgm:prSet phldrT="[文本]"/>
      <dgm:spPr/>
      <dgm:t>
        <a:bodyPr/>
        <a:lstStyle/>
        <a:p>
          <a:r>
            <a:rPr lang="en-US" altLang="zh-CN" dirty="0" smtClean="0"/>
            <a:t>males</a:t>
          </a:r>
          <a:endParaRPr lang="zh-CN" altLang="en-US" dirty="0"/>
        </a:p>
      </dgm:t>
    </dgm:pt>
    <dgm:pt modelId="{FF9FC2E6-DFE2-4B7F-989B-D6F017449101}" type="parTrans" cxnId="{37CDCBDB-B8CC-4693-855C-EE5731C37FAB}">
      <dgm:prSet/>
      <dgm:spPr/>
      <dgm:t>
        <a:bodyPr/>
        <a:lstStyle/>
        <a:p>
          <a:endParaRPr lang="zh-CN" altLang="en-US"/>
        </a:p>
      </dgm:t>
    </dgm:pt>
    <dgm:pt modelId="{8DD067A3-8992-4C9D-A4B6-641602CC5904}" type="sibTrans" cxnId="{37CDCBDB-B8CC-4693-855C-EE5731C37FAB}">
      <dgm:prSet/>
      <dgm:spPr/>
      <dgm:t>
        <a:bodyPr/>
        <a:lstStyle/>
        <a:p>
          <a:endParaRPr lang="zh-CN" altLang="en-US"/>
        </a:p>
      </dgm:t>
    </dgm:pt>
    <dgm:pt modelId="{810A2A31-CAAC-43A8-96C0-92EA4EA2F0AD}" type="pres">
      <dgm:prSet presAssocID="{1B5B634C-8F3F-487E-8D3D-4DB1A298E6F8}" presName="linearFlow" presStyleCnt="0">
        <dgm:presLayoutVars>
          <dgm:dir/>
          <dgm:resizeHandles val="exact"/>
        </dgm:presLayoutVars>
      </dgm:prSet>
      <dgm:spPr/>
    </dgm:pt>
    <dgm:pt modelId="{6C33E19B-EB2E-4F8B-96AD-2384E1BB9CE4}" type="pres">
      <dgm:prSet presAssocID="{2397DDB0-8E1E-438E-A84B-A0A41670A0A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2FD6C0-2714-4DA4-91C3-D1CDEDDC0FD3}" type="pres">
      <dgm:prSet presAssocID="{843AE29C-6134-42C0-B436-26A075C2AA68}" presName="spacerL" presStyleCnt="0"/>
      <dgm:spPr/>
    </dgm:pt>
    <dgm:pt modelId="{D35658F7-D7CB-429D-8FF3-B492229C676C}" type="pres">
      <dgm:prSet presAssocID="{843AE29C-6134-42C0-B436-26A075C2AA68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661DE3E2-40F9-407D-B91A-BC09DD7E4222}" type="pres">
      <dgm:prSet presAssocID="{843AE29C-6134-42C0-B436-26A075C2AA68}" presName="spacerR" presStyleCnt="0"/>
      <dgm:spPr/>
    </dgm:pt>
    <dgm:pt modelId="{E6F46CFC-08F7-41E5-880E-E93892EA6865}" type="pres">
      <dgm:prSet presAssocID="{6B81816E-F2D4-4F04-A3AF-32C7AE9DC1AC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2264382-BA00-4221-9B1E-5B3CC347BB23}" type="presOf" srcId="{6B81816E-F2D4-4F04-A3AF-32C7AE9DC1AC}" destId="{E6F46CFC-08F7-41E5-880E-E93892EA6865}" srcOrd="0" destOrd="0" presId="urn:microsoft.com/office/officeart/2005/8/layout/equation1"/>
    <dgm:cxn modelId="{D9E11F95-1789-4055-9CB5-E01EEC9A0977}" type="presOf" srcId="{2397DDB0-8E1E-438E-A84B-A0A41670A0A6}" destId="{6C33E19B-EB2E-4F8B-96AD-2384E1BB9CE4}" srcOrd="0" destOrd="0" presId="urn:microsoft.com/office/officeart/2005/8/layout/equation1"/>
    <dgm:cxn modelId="{5DE6F5BF-38DB-4BAA-89F8-D917F1B8E950}" type="presOf" srcId="{843AE29C-6134-42C0-B436-26A075C2AA68}" destId="{D35658F7-D7CB-429D-8FF3-B492229C676C}" srcOrd="0" destOrd="0" presId="urn:microsoft.com/office/officeart/2005/8/layout/equation1"/>
    <dgm:cxn modelId="{A463E801-4BBF-49B6-9D98-9060B0B3228C}" type="presOf" srcId="{1B5B634C-8F3F-487E-8D3D-4DB1A298E6F8}" destId="{810A2A31-CAAC-43A8-96C0-92EA4EA2F0AD}" srcOrd="0" destOrd="0" presId="urn:microsoft.com/office/officeart/2005/8/layout/equation1"/>
    <dgm:cxn modelId="{2CC6B836-620B-41CF-B270-1731C3D8DF21}" srcId="{1B5B634C-8F3F-487E-8D3D-4DB1A298E6F8}" destId="{2397DDB0-8E1E-438E-A84B-A0A41670A0A6}" srcOrd="0" destOrd="0" parTransId="{12B1BA52-5F46-4630-BE5C-06D8A9C981BB}" sibTransId="{843AE29C-6134-42C0-B436-26A075C2AA68}"/>
    <dgm:cxn modelId="{37CDCBDB-B8CC-4693-855C-EE5731C37FAB}" srcId="{1B5B634C-8F3F-487E-8D3D-4DB1A298E6F8}" destId="{6B81816E-F2D4-4F04-A3AF-32C7AE9DC1AC}" srcOrd="1" destOrd="0" parTransId="{FF9FC2E6-DFE2-4B7F-989B-D6F017449101}" sibTransId="{8DD067A3-8992-4C9D-A4B6-641602CC5904}"/>
    <dgm:cxn modelId="{6CB3211D-088B-4C55-9ACD-D52AF7DBB101}" type="presParOf" srcId="{810A2A31-CAAC-43A8-96C0-92EA4EA2F0AD}" destId="{6C33E19B-EB2E-4F8B-96AD-2384E1BB9CE4}" srcOrd="0" destOrd="0" presId="urn:microsoft.com/office/officeart/2005/8/layout/equation1"/>
    <dgm:cxn modelId="{2B666DE6-7BFB-4884-B4EB-BEC98F718FA3}" type="presParOf" srcId="{810A2A31-CAAC-43A8-96C0-92EA4EA2F0AD}" destId="{682FD6C0-2714-4DA4-91C3-D1CDEDDC0FD3}" srcOrd="1" destOrd="0" presId="urn:microsoft.com/office/officeart/2005/8/layout/equation1"/>
    <dgm:cxn modelId="{3E53D41B-0549-47FF-AC1A-5B86F9D314FC}" type="presParOf" srcId="{810A2A31-CAAC-43A8-96C0-92EA4EA2F0AD}" destId="{D35658F7-D7CB-429D-8FF3-B492229C676C}" srcOrd="2" destOrd="0" presId="urn:microsoft.com/office/officeart/2005/8/layout/equation1"/>
    <dgm:cxn modelId="{E21AC0B4-1574-4EB1-BD14-D770397B95A5}" type="presParOf" srcId="{810A2A31-CAAC-43A8-96C0-92EA4EA2F0AD}" destId="{661DE3E2-40F9-407D-B91A-BC09DD7E4222}" srcOrd="3" destOrd="0" presId="urn:microsoft.com/office/officeart/2005/8/layout/equation1"/>
    <dgm:cxn modelId="{42114D37-A840-4456-9247-C8B0F8FBB8E3}" type="presParOf" srcId="{810A2A31-CAAC-43A8-96C0-92EA4EA2F0AD}" destId="{E6F46CFC-08F7-41E5-880E-E93892EA6865}" srcOrd="4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5B634C-8F3F-487E-8D3D-4DB1A298E6F8}" type="doc">
      <dgm:prSet loTypeId="urn:microsoft.com/office/officeart/2005/8/layout/equation1" loCatId="relationship" qsTypeId="urn:microsoft.com/office/officeart/2005/8/quickstyle/simple5" qsCatId="simple" csTypeId="urn:microsoft.com/office/officeart/2005/8/colors/accent1_2" csCatId="accent1" phldr="1"/>
      <dgm:spPr/>
    </dgm:pt>
    <dgm:pt modelId="{2397DDB0-8E1E-438E-A84B-A0A41670A0A6}">
      <dgm:prSet phldrT="[文本]" custT="1"/>
      <dgm:spPr/>
      <dgm:t>
        <a:bodyPr/>
        <a:lstStyle/>
        <a:p>
          <a:r>
            <a:rPr lang="en-US" altLang="zh-CN" sz="2400" b="0" dirty="0" smtClean="0"/>
            <a:t>brilliance </a:t>
          </a:r>
          <a:endParaRPr lang="zh-CN" altLang="en-US" sz="2400" b="0" dirty="0"/>
        </a:p>
      </dgm:t>
    </dgm:pt>
    <dgm:pt modelId="{12B1BA52-5F46-4630-BE5C-06D8A9C981BB}" type="parTrans" cxnId="{2CC6B836-620B-41CF-B270-1731C3D8DF21}">
      <dgm:prSet/>
      <dgm:spPr/>
      <dgm:t>
        <a:bodyPr/>
        <a:lstStyle/>
        <a:p>
          <a:endParaRPr lang="zh-CN" altLang="en-US"/>
        </a:p>
      </dgm:t>
    </dgm:pt>
    <dgm:pt modelId="{843AE29C-6134-42C0-B436-26A075C2AA68}" type="sibTrans" cxnId="{2CC6B836-620B-41CF-B270-1731C3D8DF21}">
      <dgm:prSet/>
      <dgm:spPr>
        <a:gradFill rotWithShape="0">
          <a:gsLst>
            <a:gs pos="0">
              <a:srgbClr val="FF4B4B"/>
            </a:gs>
            <a:gs pos="50000">
              <a:srgbClr val="C00000"/>
            </a:gs>
            <a:gs pos="100000">
              <a:srgbClr val="FF6D6D"/>
            </a:gs>
          </a:gsLst>
        </a:gradFill>
      </dgm:spPr>
      <dgm:t>
        <a:bodyPr/>
        <a:lstStyle/>
        <a:p>
          <a:endParaRPr lang="zh-CN" altLang="en-US"/>
        </a:p>
      </dgm:t>
    </dgm:pt>
    <dgm:pt modelId="{6B81816E-F2D4-4F04-A3AF-32C7AE9DC1AC}">
      <dgm:prSet phldrT="[文本]"/>
      <dgm:spPr/>
      <dgm:t>
        <a:bodyPr/>
        <a:lstStyle/>
        <a:p>
          <a:r>
            <a:rPr lang="en-US" altLang="zh-CN" dirty="0" smtClean="0"/>
            <a:t>males</a:t>
          </a:r>
          <a:endParaRPr lang="zh-CN" altLang="en-US" dirty="0"/>
        </a:p>
      </dgm:t>
    </dgm:pt>
    <dgm:pt modelId="{FF9FC2E6-DFE2-4B7F-989B-D6F017449101}" type="parTrans" cxnId="{37CDCBDB-B8CC-4693-855C-EE5731C37FAB}">
      <dgm:prSet/>
      <dgm:spPr/>
      <dgm:t>
        <a:bodyPr/>
        <a:lstStyle/>
        <a:p>
          <a:endParaRPr lang="zh-CN" altLang="en-US"/>
        </a:p>
      </dgm:t>
    </dgm:pt>
    <dgm:pt modelId="{8DD067A3-8992-4C9D-A4B6-641602CC5904}" type="sibTrans" cxnId="{37CDCBDB-B8CC-4693-855C-EE5731C37FAB}">
      <dgm:prSet/>
      <dgm:spPr/>
      <dgm:t>
        <a:bodyPr/>
        <a:lstStyle/>
        <a:p>
          <a:endParaRPr lang="zh-CN" altLang="en-US"/>
        </a:p>
      </dgm:t>
    </dgm:pt>
    <dgm:pt modelId="{810A2A31-CAAC-43A8-96C0-92EA4EA2F0AD}" type="pres">
      <dgm:prSet presAssocID="{1B5B634C-8F3F-487E-8D3D-4DB1A298E6F8}" presName="linearFlow" presStyleCnt="0">
        <dgm:presLayoutVars>
          <dgm:dir/>
          <dgm:resizeHandles val="exact"/>
        </dgm:presLayoutVars>
      </dgm:prSet>
      <dgm:spPr/>
    </dgm:pt>
    <dgm:pt modelId="{6C33E19B-EB2E-4F8B-96AD-2384E1BB9CE4}" type="pres">
      <dgm:prSet presAssocID="{2397DDB0-8E1E-438E-A84B-A0A41670A0A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2FD6C0-2714-4DA4-91C3-D1CDEDDC0FD3}" type="pres">
      <dgm:prSet presAssocID="{843AE29C-6134-42C0-B436-26A075C2AA68}" presName="spacerL" presStyleCnt="0"/>
      <dgm:spPr/>
    </dgm:pt>
    <dgm:pt modelId="{D35658F7-D7CB-429D-8FF3-B492229C676C}" type="pres">
      <dgm:prSet presAssocID="{843AE29C-6134-42C0-B436-26A075C2AA68}" presName="sibTrans" presStyleLbl="sibTrans2D1" presStyleIdx="0" presStyleCnt="1"/>
      <dgm:spPr>
        <a:prstGeom prst="mathNotEqual">
          <a:avLst/>
        </a:prstGeom>
      </dgm:spPr>
      <dgm:t>
        <a:bodyPr/>
        <a:lstStyle/>
        <a:p>
          <a:endParaRPr lang="zh-CN" altLang="en-US"/>
        </a:p>
      </dgm:t>
    </dgm:pt>
    <dgm:pt modelId="{661DE3E2-40F9-407D-B91A-BC09DD7E4222}" type="pres">
      <dgm:prSet presAssocID="{843AE29C-6134-42C0-B436-26A075C2AA68}" presName="spacerR" presStyleCnt="0"/>
      <dgm:spPr/>
    </dgm:pt>
    <dgm:pt modelId="{E6F46CFC-08F7-41E5-880E-E93892EA6865}" type="pres">
      <dgm:prSet presAssocID="{6B81816E-F2D4-4F04-A3AF-32C7AE9DC1AC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985E346-8484-4867-A58E-0623E6D287FD}" type="presOf" srcId="{1B5B634C-8F3F-487E-8D3D-4DB1A298E6F8}" destId="{810A2A31-CAAC-43A8-96C0-92EA4EA2F0AD}" srcOrd="0" destOrd="0" presId="urn:microsoft.com/office/officeart/2005/8/layout/equation1"/>
    <dgm:cxn modelId="{2564D988-482D-4C30-81C4-AD1489A0113E}" type="presOf" srcId="{2397DDB0-8E1E-438E-A84B-A0A41670A0A6}" destId="{6C33E19B-EB2E-4F8B-96AD-2384E1BB9CE4}" srcOrd="0" destOrd="0" presId="urn:microsoft.com/office/officeart/2005/8/layout/equation1"/>
    <dgm:cxn modelId="{2CC6B836-620B-41CF-B270-1731C3D8DF21}" srcId="{1B5B634C-8F3F-487E-8D3D-4DB1A298E6F8}" destId="{2397DDB0-8E1E-438E-A84B-A0A41670A0A6}" srcOrd="0" destOrd="0" parTransId="{12B1BA52-5F46-4630-BE5C-06D8A9C981BB}" sibTransId="{843AE29C-6134-42C0-B436-26A075C2AA68}"/>
    <dgm:cxn modelId="{37CDCBDB-B8CC-4693-855C-EE5731C37FAB}" srcId="{1B5B634C-8F3F-487E-8D3D-4DB1A298E6F8}" destId="{6B81816E-F2D4-4F04-A3AF-32C7AE9DC1AC}" srcOrd="1" destOrd="0" parTransId="{FF9FC2E6-DFE2-4B7F-989B-D6F017449101}" sibTransId="{8DD067A3-8992-4C9D-A4B6-641602CC5904}"/>
    <dgm:cxn modelId="{99CCCB04-0E53-483C-A016-1657180F64C3}" type="presOf" srcId="{843AE29C-6134-42C0-B436-26A075C2AA68}" destId="{D35658F7-D7CB-429D-8FF3-B492229C676C}" srcOrd="0" destOrd="0" presId="urn:microsoft.com/office/officeart/2005/8/layout/equation1"/>
    <dgm:cxn modelId="{C54C8DB9-F678-496C-A05E-73DCFDA46A22}" type="presOf" srcId="{6B81816E-F2D4-4F04-A3AF-32C7AE9DC1AC}" destId="{E6F46CFC-08F7-41E5-880E-E93892EA6865}" srcOrd="0" destOrd="0" presId="urn:microsoft.com/office/officeart/2005/8/layout/equation1"/>
    <dgm:cxn modelId="{8599088D-7F27-43E5-9ABE-12D7B5C16408}" type="presParOf" srcId="{810A2A31-CAAC-43A8-96C0-92EA4EA2F0AD}" destId="{6C33E19B-EB2E-4F8B-96AD-2384E1BB9CE4}" srcOrd="0" destOrd="0" presId="urn:microsoft.com/office/officeart/2005/8/layout/equation1"/>
    <dgm:cxn modelId="{7BA40151-312B-4542-8525-140A55EB1376}" type="presParOf" srcId="{810A2A31-CAAC-43A8-96C0-92EA4EA2F0AD}" destId="{682FD6C0-2714-4DA4-91C3-D1CDEDDC0FD3}" srcOrd="1" destOrd="0" presId="urn:microsoft.com/office/officeart/2005/8/layout/equation1"/>
    <dgm:cxn modelId="{D0831D3C-DDA3-47DE-97F8-7F5371A79BD9}" type="presParOf" srcId="{810A2A31-CAAC-43A8-96C0-92EA4EA2F0AD}" destId="{D35658F7-D7CB-429D-8FF3-B492229C676C}" srcOrd="2" destOrd="0" presId="urn:microsoft.com/office/officeart/2005/8/layout/equation1"/>
    <dgm:cxn modelId="{84E79541-6717-4D9A-B646-7153055022E3}" type="presParOf" srcId="{810A2A31-CAAC-43A8-96C0-92EA4EA2F0AD}" destId="{661DE3E2-40F9-407D-B91A-BC09DD7E4222}" srcOrd="3" destOrd="0" presId="urn:microsoft.com/office/officeart/2005/8/layout/equation1"/>
    <dgm:cxn modelId="{9FA52C26-9989-4BF4-8A20-46FA2262BB49}" type="presParOf" srcId="{810A2A31-CAAC-43A8-96C0-92EA4EA2F0AD}" destId="{E6F46CFC-08F7-41E5-880E-E93892EA6865}" srcOrd="4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5B634C-8F3F-487E-8D3D-4DB1A298E6F8}" type="doc">
      <dgm:prSet loTypeId="urn:microsoft.com/office/officeart/2005/8/layout/equation1" loCatId="relationship" qsTypeId="urn:microsoft.com/office/officeart/2005/8/quickstyle/simple5" qsCatId="simple" csTypeId="urn:microsoft.com/office/officeart/2005/8/colors/accent1_2" csCatId="accent1" phldr="1"/>
      <dgm:spPr/>
    </dgm:pt>
    <dgm:pt modelId="{2397DDB0-8E1E-438E-A84B-A0A41670A0A6}">
      <dgm:prSet phldrT="[文本]" custT="1"/>
      <dgm:spPr/>
      <dgm:t>
        <a:bodyPr/>
        <a:lstStyle/>
        <a:p>
          <a:r>
            <a:rPr lang="en-US" altLang="zh-CN" sz="2400" b="0" dirty="0" smtClean="0"/>
            <a:t>brilliance </a:t>
          </a:r>
          <a:endParaRPr lang="zh-CN" altLang="en-US" sz="2400" b="0" dirty="0"/>
        </a:p>
      </dgm:t>
    </dgm:pt>
    <dgm:pt modelId="{12B1BA52-5F46-4630-BE5C-06D8A9C981BB}" type="parTrans" cxnId="{2CC6B836-620B-41CF-B270-1731C3D8DF21}">
      <dgm:prSet/>
      <dgm:spPr/>
      <dgm:t>
        <a:bodyPr/>
        <a:lstStyle/>
        <a:p>
          <a:endParaRPr lang="zh-CN" altLang="en-US"/>
        </a:p>
      </dgm:t>
    </dgm:pt>
    <dgm:pt modelId="{843AE29C-6134-42C0-B436-26A075C2AA68}" type="sibTrans" cxnId="{2CC6B836-620B-41CF-B270-1731C3D8DF2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6B81816E-F2D4-4F04-A3AF-32C7AE9DC1AC}">
      <dgm:prSet phldrT="[文本]"/>
      <dgm:spPr/>
      <dgm:t>
        <a:bodyPr/>
        <a:lstStyle/>
        <a:p>
          <a:r>
            <a:rPr lang="en-US" altLang="zh-CN" dirty="0" smtClean="0"/>
            <a:t>efforts</a:t>
          </a:r>
          <a:endParaRPr lang="zh-CN" altLang="en-US" dirty="0"/>
        </a:p>
      </dgm:t>
    </dgm:pt>
    <dgm:pt modelId="{FF9FC2E6-DFE2-4B7F-989B-D6F017449101}" type="parTrans" cxnId="{37CDCBDB-B8CC-4693-855C-EE5731C37FAB}">
      <dgm:prSet/>
      <dgm:spPr/>
      <dgm:t>
        <a:bodyPr/>
        <a:lstStyle/>
        <a:p>
          <a:endParaRPr lang="zh-CN" altLang="en-US"/>
        </a:p>
      </dgm:t>
    </dgm:pt>
    <dgm:pt modelId="{8DD067A3-8992-4C9D-A4B6-641602CC5904}" type="sibTrans" cxnId="{37CDCBDB-B8CC-4693-855C-EE5731C37FAB}">
      <dgm:prSet/>
      <dgm:spPr/>
      <dgm:t>
        <a:bodyPr/>
        <a:lstStyle/>
        <a:p>
          <a:endParaRPr lang="zh-CN" altLang="en-US"/>
        </a:p>
      </dgm:t>
    </dgm:pt>
    <dgm:pt modelId="{810A2A31-CAAC-43A8-96C0-92EA4EA2F0AD}" type="pres">
      <dgm:prSet presAssocID="{1B5B634C-8F3F-487E-8D3D-4DB1A298E6F8}" presName="linearFlow" presStyleCnt="0">
        <dgm:presLayoutVars>
          <dgm:dir/>
          <dgm:resizeHandles val="exact"/>
        </dgm:presLayoutVars>
      </dgm:prSet>
      <dgm:spPr/>
    </dgm:pt>
    <dgm:pt modelId="{6C33E19B-EB2E-4F8B-96AD-2384E1BB9CE4}" type="pres">
      <dgm:prSet presAssocID="{2397DDB0-8E1E-438E-A84B-A0A41670A0A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2FD6C0-2714-4DA4-91C3-D1CDEDDC0FD3}" type="pres">
      <dgm:prSet presAssocID="{843AE29C-6134-42C0-B436-26A075C2AA68}" presName="spacerL" presStyleCnt="0"/>
      <dgm:spPr/>
    </dgm:pt>
    <dgm:pt modelId="{D35658F7-D7CB-429D-8FF3-B492229C676C}" type="pres">
      <dgm:prSet presAssocID="{843AE29C-6134-42C0-B436-26A075C2AA68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661DE3E2-40F9-407D-B91A-BC09DD7E4222}" type="pres">
      <dgm:prSet presAssocID="{843AE29C-6134-42C0-B436-26A075C2AA68}" presName="spacerR" presStyleCnt="0"/>
      <dgm:spPr/>
    </dgm:pt>
    <dgm:pt modelId="{E6F46CFC-08F7-41E5-880E-E93892EA6865}" type="pres">
      <dgm:prSet presAssocID="{6B81816E-F2D4-4F04-A3AF-32C7AE9DC1AC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5E98E77-D0C9-4237-8955-2985CD38E478}" type="presOf" srcId="{1B5B634C-8F3F-487E-8D3D-4DB1A298E6F8}" destId="{810A2A31-CAAC-43A8-96C0-92EA4EA2F0AD}" srcOrd="0" destOrd="0" presId="urn:microsoft.com/office/officeart/2005/8/layout/equation1"/>
    <dgm:cxn modelId="{CC9DB2FB-5DE9-42A6-AFF6-0BC69C20D47C}" type="presOf" srcId="{2397DDB0-8E1E-438E-A84B-A0A41670A0A6}" destId="{6C33E19B-EB2E-4F8B-96AD-2384E1BB9CE4}" srcOrd="0" destOrd="0" presId="urn:microsoft.com/office/officeart/2005/8/layout/equation1"/>
    <dgm:cxn modelId="{E7FE74D0-124C-40DA-899B-823D46866B9E}" type="presOf" srcId="{6B81816E-F2D4-4F04-A3AF-32C7AE9DC1AC}" destId="{E6F46CFC-08F7-41E5-880E-E93892EA6865}" srcOrd="0" destOrd="0" presId="urn:microsoft.com/office/officeart/2005/8/layout/equation1"/>
    <dgm:cxn modelId="{2CC6B836-620B-41CF-B270-1731C3D8DF21}" srcId="{1B5B634C-8F3F-487E-8D3D-4DB1A298E6F8}" destId="{2397DDB0-8E1E-438E-A84B-A0A41670A0A6}" srcOrd="0" destOrd="0" parTransId="{12B1BA52-5F46-4630-BE5C-06D8A9C981BB}" sibTransId="{843AE29C-6134-42C0-B436-26A075C2AA68}"/>
    <dgm:cxn modelId="{37CDCBDB-B8CC-4693-855C-EE5731C37FAB}" srcId="{1B5B634C-8F3F-487E-8D3D-4DB1A298E6F8}" destId="{6B81816E-F2D4-4F04-A3AF-32C7AE9DC1AC}" srcOrd="1" destOrd="0" parTransId="{FF9FC2E6-DFE2-4B7F-989B-D6F017449101}" sibTransId="{8DD067A3-8992-4C9D-A4B6-641602CC5904}"/>
    <dgm:cxn modelId="{1210AEB1-A4D9-4012-B217-62DCA6A26AF1}" type="presOf" srcId="{843AE29C-6134-42C0-B436-26A075C2AA68}" destId="{D35658F7-D7CB-429D-8FF3-B492229C676C}" srcOrd="0" destOrd="0" presId="urn:microsoft.com/office/officeart/2005/8/layout/equation1"/>
    <dgm:cxn modelId="{E3940F6E-B345-48F0-AED9-F5376AE5504A}" type="presParOf" srcId="{810A2A31-CAAC-43A8-96C0-92EA4EA2F0AD}" destId="{6C33E19B-EB2E-4F8B-96AD-2384E1BB9CE4}" srcOrd="0" destOrd="0" presId="urn:microsoft.com/office/officeart/2005/8/layout/equation1"/>
    <dgm:cxn modelId="{D58C8612-F92C-4F3F-9022-CC0879B6E50A}" type="presParOf" srcId="{810A2A31-CAAC-43A8-96C0-92EA4EA2F0AD}" destId="{682FD6C0-2714-4DA4-91C3-D1CDEDDC0FD3}" srcOrd="1" destOrd="0" presId="urn:microsoft.com/office/officeart/2005/8/layout/equation1"/>
    <dgm:cxn modelId="{36C38F8D-A094-493C-AB07-397A5D1C73E1}" type="presParOf" srcId="{810A2A31-CAAC-43A8-96C0-92EA4EA2F0AD}" destId="{D35658F7-D7CB-429D-8FF3-B492229C676C}" srcOrd="2" destOrd="0" presId="urn:microsoft.com/office/officeart/2005/8/layout/equation1"/>
    <dgm:cxn modelId="{92705586-4A64-487C-B6C2-6A0E9AFF0CCD}" type="presParOf" srcId="{810A2A31-CAAC-43A8-96C0-92EA4EA2F0AD}" destId="{661DE3E2-40F9-407D-B91A-BC09DD7E4222}" srcOrd="3" destOrd="0" presId="urn:microsoft.com/office/officeart/2005/8/layout/equation1"/>
    <dgm:cxn modelId="{6CBC8611-271D-4260-B8BE-24ACD38B8DCC}" type="presParOf" srcId="{810A2A31-CAAC-43A8-96C0-92EA4EA2F0AD}" destId="{E6F46CFC-08F7-41E5-880E-E93892EA6865}" srcOrd="4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3E19B-EB2E-4F8B-96AD-2384E1BB9CE4}">
      <dsp:nvSpPr>
        <dsp:cNvPr id="0" name=""/>
        <dsp:cNvSpPr/>
      </dsp:nvSpPr>
      <dsp:spPr>
        <a:xfrm>
          <a:off x="3227" y="229291"/>
          <a:ext cx="2219714" cy="22197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0" kern="1200" dirty="0" smtClean="0"/>
            <a:t>brilliance </a:t>
          </a:r>
          <a:endParaRPr lang="zh-CN" altLang="en-US" sz="3200" b="0" kern="1200" dirty="0"/>
        </a:p>
      </dsp:txBody>
      <dsp:txXfrm>
        <a:off x="328297" y="554361"/>
        <a:ext cx="1569574" cy="1569574"/>
      </dsp:txXfrm>
    </dsp:sp>
    <dsp:sp modelId="{D35658F7-D7CB-429D-8FF3-B492229C676C}">
      <dsp:nvSpPr>
        <dsp:cNvPr id="0" name=""/>
        <dsp:cNvSpPr/>
      </dsp:nvSpPr>
      <dsp:spPr>
        <a:xfrm>
          <a:off x="2403182" y="695431"/>
          <a:ext cx="1287434" cy="1287434"/>
        </a:xfrm>
        <a:prstGeom prst="mathEqual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900" kern="1200"/>
        </a:p>
      </dsp:txBody>
      <dsp:txXfrm>
        <a:off x="2573831" y="960642"/>
        <a:ext cx="946136" cy="757012"/>
      </dsp:txXfrm>
    </dsp:sp>
    <dsp:sp modelId="{E6F46CFC-08F7-41E5-880E-E93892EA6865}">
      <dsp:nvSpPr>
        <dsp:cNvPr id="0" name=""/>
        <dsp:cNvSpPr/>
      </dsp:nvSpPr>
      <dsp:spPr>
        <a:xfrm>
          <a:off x="3870857" y="229291"/>
          <a:ext cx="2219714" cy="22197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males</a:t>
          </a:r>
          <a:endParaRPr lang="zh-CN" altLang="en-US" sz="4800" kern="1200" dirty="0"/>
        </a:p>
      </dsp:txBody>
      <dsp:txXfrm>
        <a:off x="4195927" y="554361"/>
        <a:ext cx="1569574" cy="15695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3E19B-EB2E-4F8B-96AD-2384E1BB9CE4}">
      <dsp:nvSpPr>
        <dsp:cNvPr id="0" name=""/>
        <dsp:cNvSpPr/>
      </dsp:nvSpPr>
      <dsp:spPr>
        <a:xfrm>
          <a:off x="2422" y="198654"/>
          <a:ext cx="1665643" cy="16656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0" kern="1200" dirty="0" smtClean="0"/>
            <a:t>brilliance </a:t>
          </a:r>
          <a:endParaRPr lang="zh-CN" altLang="en-US" sz="2400" b="0" kern="1200" dirty="0"/>
        </a:p>
      </dsp:txBody>
      <dsp:txXfrm>
        <a:off x="246350" y="442582"/>
        <a:ext cx="1177787" cy="1177787"/>
      </dsp:txXfrm>
    </dsp:sp>
    <dsp:sp modelId="{D35658F7-D7CB-429D-8FF3-B492229C676C}">
      <dsp:nvSpPr>
        <dsp:cNvPr id="0" name=""/>
        <dsp:cNvSpPr/>
      </dsp:nvSpPr>
      <dsp:spPr>
        <a:xfrm>
          <a:off x="1803315" y="548439"/>
          <a:ext cx="966073" cy="966073"/>
        </a:xfrm>
        <a:prstGeom prst="mathNotEqual">
          <a:avLst/>
        </a:prstGeom>
        <a:gradFill rotWithShape="0">
          <a:gsLst>
            <a:gs pos="0">
              <a:srgbClr val="FF4B4B"/>
            </a:gs>
            <a:gs pos="50000">
              <a:srgbClr val="C00000"/>
            </a:gs>
            <a:gs pos="100000">
              <a:srgbClr val="FF6D6D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900" kern="1200"/>
        </a:p>
      </dsp:txBody>
      <dsp:txXfrm>
        <a:off x="1931368" y="747450"/>
        <a:ext cx="709967" cy="568051"/>
      </dsp:txXfrm>
    </dsp:sp>
    <dsp:sp modelId="{E6F46CFC-08F7-41E5-880E-E93892EA6865}">
      <dsp:nvSpPr>
        <dsp:cNvPr id="0" name=""/>
        <dsp:cNvSpPr/>
      </dsp:nvSpPr>
      <dsp:spPr>
        <a:xfrm>
          <a:off x="2904638" y="198654"/>
          <a:ext cx="1665643" cy="16656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males</a:t>
          </a:r>
          <a:endParaRPr lang="zh-CN" altLang="en-US" sz="3600" kern="1200" dirty="0"/>
        </a:p>
      </dsp:txBody>
      <dsp:txXfrm>
        <a:off x="3148566" y="442582"/>
        <a:ext cx="1177787" cy="1177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3E19B-EB2E-4F8B-96AD-2384E1BB9CE4}">
      <dsp:nvSpPr>
        <dsp:cNvPr id="0" name=""/>
        <dsp:cNvSpPr/>
      </dsp:nvSpPr>
      <dsp:spPr>
        <a:xfrm>
          <a:off x="2451" y="188512"/>
          <a:ext cx="1685928" cy="168592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0" kern="1200" dirty="0" smtClean="0"/>
            <a:t>brilliance </a:t>
          </a:r>
          <a:endParaRPr lang="zh-CN" altLang="en-US" sz="2400" b="0" kern="1200" dirty="0"/>
        </a:p>
      </dsp:txBody>
      <dsp:txXfrm>
        <a:off x="249349" y="435410"/>
        <a:ext cx="1192132" cy="1192132"/>
      </dsp:txXfrm>
    </dsp:sp>
    <dsp:sp modelId="{D35658F7-D7CB-429D-8FF3-B492229C676C}">
      <dsp:nvSpPr>
        <dsp:cNvPr id="0" name=""/>
        <dsp:cNvSpPr/>
      </dsp:nvSpPr>
      <dsp:spPr>
        <a:xfrm>
          <a:off x="1825277" y="542557"/>
          <a:ext cx="977838" cy="977838"/>
        </a:xfrm>
        <a:prstGeom prst="mathEqual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1954889" y="743992"/>
        <a:ext cx="718614" cy="574968"/>
      </dsp:txXfrm>
    </dsp:sp>
    <dsp:sp modelId="{E6F46CFC-08F7-41E5-880E-E93892EA6865}">
      <dsp:nvSpPr>
        <dsp:cNvPr id="0" name=""/>
        <dsp:cNvSpPr/>
      </dsp:nvSpPr>
      <dsp:spPr>
        <a:xfrm>
          <a:off x="2940013" y="188512"/>
          <a:ext cx="1685928" cy="168592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efforts</a:t>
          </a:r>
          <a:endParaRPr lang="zh-CN" altLang="en-US" sz="3300" kern="1200" dirty="0"/>
        </a:p>
      </dsp:txBody>
      <dsp:txXfrm>
        <a:off x="3186911" y="435410"/>
        <a:ext cx="1192132" cy="1192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B8B4A-9DCA-42EF-87A0-8E424874AC38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DBA7A-558A-42C7-9C08-386978038B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544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2325" y="1006475"/>
            <a:ext cx="6126163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58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78907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 Box 2"/>
          <p:cNvSpPr>
            <a:spLocks noGrp="1" noChangeArrowheads="1"/>
          </p:cNvSpPr>
          <p:nvPr>
            <p:ph type="body"/>
          </p:nvPr>
        </p:nvSpPr>
        <p:spPr>
          <a:xfrm>
            <a:off x="1185863" y="4787900"/>
            <a:ext cx="5407025" cy="38258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85725" indent="-85725" eaLnBrk="1">
              <a:lnSpc>
                <a:spcPct val="93000"/>
              </a:lnSpc>
              <a:spcBef>
                <a:spcPct val="0"/>
              </a:spcBef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altLang="zh-CN" smtClean="0">
                <a:latin typeface="Arial" panose="020B0604020202020204" pitchFamily="34" charset="0"/>
              </a:rPr>
              <a:t>Results of studies one and two. Boys’ (blue) and girls’ (red) stereotype scores in study one (</a:t>
            </a:r>
            <a:r>
              <a:rPr lang="en-GB" altLang="zh-CN" sz="1400" b="1" smtClean="0">
                <a:latin typeface="Arial" panose="020B0604020202020204" pitchFamily="34" charset="0"/>
              </a:rPr>
              <a:t>A</a:t>
            </a:r>
            <a:r>
              <a:rPr lang="en-GB" altLang="zh-CN" smtClean="0">
                <a:latin typeface="Arial" panose="020B0604020202020204" pitchFamily="34" charset="0"/>
              </a:rPr>
              <a:t> and </a:t>
            </a:r>
            <a:r>
              <a:rPr lang="en-GB" altLang="zh-CN" sz="1400" b="1" smtClean="0">
                <a:latin typeface="Arial" panose="020B0604020202020204" pitchFamily="34" charset="0"/>
              </a:rPr>
              <a:t>B</a:t>
            </a:r>
            <a:r>
              <a:rPr lang="en-GB" altLang="zh-CN" smtClean="0">
                <a:latin typeface="Arial" panose="020B0604020202020204" pitchFamily="34" charset="0"/>
              </a:rPr>
              <a:t>) and study two (</a:t>
            </a:r>
            <a:r>
              <a:rPr lang="en-GB" altLang="zh-CN" sz="1400" b="1" smtClean="0">
                <a:latin typeface="Arial" panose="020B0604020202020204" pitchFamily="34" charset="0"/>
              </a:rPr>
              <a:t>C</a:t>
            </a:r>
            <a:r>
              <a:rPr lang="en-GB" altLang="zh-CN" smtClean="0">
                <a:latin typeface="Arial" panose="020B0604020202020204" pitchFamily="34" charset="0"/>
              </a:rPr>
              <a:t> and </a:t>
            </a:r>
            <a:r>
              <a:rPr lang="en-GB" altLang="zh-CN" sz="1400" b="1" smtClean="0">
                <a:latin typeface="Arial" panose="020B0604020202020204" pitchFamily="34" charset="0"/>
              </a:rPr>
              <a:t>D</a:t>
            </a:r>
            <a:r>
              <a:rPr lang="en-GB" altLang="zh-CN" smtClean="0">
                <a:latin typeface="Arial" panose="020B0604020202020204" pitchFamily="34" charset="0"/>
              </a:rPr>
              <a:t>), by age group (5- versus 6- versus 7-year-olds). Error bars represent ± 1 SE</a:t>
            </a:r>
            <a:r>
              <a:rPr lang="en-GB" altLang="zh-CN" i="1" smtClean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8328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 Box 2"/>
          <p:cNvSpPr>
            <a:spLocks noGrp="1" noChangeArrowheads="1"/>
          </p:cNvSpPr>
          <p:nvPr>
            <p:ph type="body"/>
          </p:nvPr>
        </p:nvSpPr>
        <p:spPr>
          <a:xfrm>
            <a:off x="1185863" y="4787900"/>
            <a:ext cx="5407025" cy="38258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85725" indent="-85725" eaLnBrk="1">
              <a:lnSpc>
                <a:spcPct val="93000"/>
              </a:lnSpc>
              <a:spcBef>
                <a:spcPct val="0"/>
              </a:spcBef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altLang="zh-CN" smtClean="0">
                <a:latin typeface="Arial" panose="020B0604020202020204" pitchFamily="34" charset="0"/>
              </a:rPr>
              <a:t>Results of studies one and two. Boys’ (blue) and girls’ (red) stereotype scores in study one (</a:t>
            </a:r>
            <a:r>
              <a:rPr lang="en-GB" altLang="zh-CN" sz="1400" b="1" smtClean="0">
                <a:latin typeface="Arial" panose="020B0604020202020204" pitchFamily="34" charset="0"/>
              </a:rPr>
              <a:t>A</a:t>
            </a:r>
            <a:r>
              <a:rPr lang="en-GB" altLang="zh-CN" smtClean="0">
                <a:latin typeface="Arial" panose="020B0604020202020204" pitchFamily="34" charset="0"/>
              </a:rPr>
              <a:t> and </a:t>
            </a:r>
            <a:r>
              <a:rPr lang="en-GB" altLang="zh-CN" sz="1400" b="1" smtClean="0">
                <a:latin typeface="Arial" panose="020B0604020202020204" pitchFamily="34" charset="0"/>
              </a:rPr>
              <a:t>B</a:t>
            </a:r>
            <a:r>
              <a:rPr lang="en-GB" altLang="zh-CN" smtClean="0">
                <a:latin typeface="Arial" panose="020B0604020202020204" pitchFamily="34" charset="0"/>
              </a:rPr>
              <a:t>) and study two (</a:t>
            </a:r>
            <a:r>
              <a:rPr lang="en-GB" altLang="zh-CN" sz="1400" b="1" smtClean="0">
                <a:latin typeface="Arial" panose="020B0604020202020204" pitchFamily="34" charset="0"/>
              </a:rPr>
              <a:t>C</a:t>
            </a:r>
            <a:r>
              <a:rPr lang="en-GB" altLang="zh-CN" smtClean="0">
                <a:latin typeface="Arial" panose="020B0604020202020204" pitchFamily="34" charset="0"/>
              </a:rPr>
              <a:t> and </a:t>
            </a:r>
            <a:r>
              <a:rPr lang="en-GB" altLang="zh-CN" sz="1400" b="1" smtClean="0">
                <a:latin typeface="Arial" panose="020B0604020202020204" pitchFamily="34" charset="0"/>
              </a:rPr>
              <a:t>D</a:t>
            </a:r>
            <a:r>
              <a:rPr lang="en-GB" altLang="zh-CN" smtClean="0">
                <a:latin typeface="Arial" panose="020B0604020202020204" pitchFamily="34" charset="0"/>
              </a:rPr>
              <a:t>), by age group (5- versus 6- versus 7-year-olds). Error bars represent ± 1 SE</a:t>
            </a:r>
            <a:r>
              <a:rPr lang="en-GB" altLang="zh-CN" i="1" smtClean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6035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Text Box 2"/>
          <p:cNvSpPr>
            <a:spLocks noGrp="1" noChangeArrowheads="1"/>
          </p:cNvSpPr>
          <p:nvPr>
            <p:ph type="body"/>
          </p:nvPr>
        </p:nvSpPr>
        <p:spPr>
          <a:xfrm>
            <a:off x="1185863" y="4787900"/>
            <a:ext cx="5407025" cy="38258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85725" indent="-85725" eaLnBrk="1">
              <a:lnSpc>
                <a:spcPct val="93000"/>
              </a:lnSpc>
              <a:spcBef>
                <a:spcPct val="0"/>
              </a:spcBef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altLang="zh-CN" smtClean="0">
                <a:latin typeface="Arial" panose="020B0604020202020204" pitchFamily="34" charset="0"/>
              </a:rPr>
              <a:t>Results of studies three and four. Boys’ (blue) and girls’ (red) interest (average of standardized responses to four questions) in novel games in study three (</a:t>
            </a:r>
            <a:r>
              <a:rPr lang="en-GB" altLang="zh-CN" sz="1400" b="1" smtClean="0">
                <a:latin typeface="Arial" panose="020B0604020202020204" pitchFamily="34" charset="0"/>
              </a:rPr>
              <a:t>A</a:t>
            </a:r>
            <a:r>
              <a:rPr lang="en-GB" altLang="zh-CN" smtClean="0">
                <a:latin typeface="Arial" panose="020B0604020202020204" pitchFamily="34" charset="0"/>
              </a:rPr>
              <a:t>) and study four (</a:t>
            </a:r>
            <a:r>
              <a:rPr lang="en-GB" altLang="zh-CN" sz="1400" b="1" smtClean="0">
                <a:latin typeface="Arial" panose="020B0604020202020204" pitchFamily="34" charset="0"/>
              </a:rPr>
              <a:t>B</a:t>
            </a:r>
            <a:r>
              <a:rPr lang="en-GB" altLang="zh-CN" smtClean="0">
                <a:latin typeface="Arial" panose="020B0604020202020204" pitchFamily="34" charset="0"/>
              </a:rPr>
              <a:t>). The main independent variable for each study (task in study three, age in study four) is shown in bold. Error bars represent ± 1 SE.</a:t>
            </a:r>
          </a:p>
        </p:txBody>
      </p:sp>
    </p:spTree>
    <p:extLst>
      <p:ext uri="{BB962C8B-B14F-4D97-AF65-F5344CB8AC3E}">
        <p14:creationId xmlns:p14="http://schemas.microsoft.com/office/powerpoint/2010/main" val="134398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1050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81" y="1121879"/>
            <a:ext cx="914304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81" y="3601819"/>
            <a:ext cx="914304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51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48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01440" y="568860"/>
            <a:ext cx="2601601" cy="565691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4721" y="568860"/>
            <a:ext cx="7622400" cy="565691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47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67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361" y="1709460"/>
            <a:ext cx="10515839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361" y="4589763"/>
            <a:ext cx="10515839" cy="1499197"/>
          </a:xfrm>
        </p:spPr>
        <p:txBody>
          <a:bodyPr/>
          <a:lstStyle>
            <a:lvl1pPr marL="0" indent="0">
              <a:buNone/>
              <a:defRPr sz="2177"/>
            </a:lvl1pPr>
            <a:lvl2pPr marL="414772" indent="0">
              <a:buNone/>
              <a:defRPr sz="1814"/>
            </a:lvl2pPr>
            <a:lvl3pPr marL="829544" indent="0">
              <a:buNone/>
              <a:defRPr sz="1633"/>
            </a:lvl3pPr>
            <a:lvl4pPr marL="1244316" indent="0">
              <a:buNone/>
              <a:defRPr sz="1452"/>
            </a:lvl4pPr>
            <a:lvl5pPr marL="1659087" indent="0">
              <a:buNone/>
              <a:defRPr sz="1452"/>
            </a:lvl5pPr>
            <a:lvl6pPr marL="2073859" indent="0">
              <a:buNone/>
              <a:defRPr sz="1452"/>
            </a:lvl6pPr>
            <a:lvl7pPr marL="2488631" indent="0">
              <a:buNone/>
              <a:defRPr sz="1452"/>
            </a:lvl7pPr>
            <a:lvl8pPr marL="2903403" indent="0">
              <a:buNone/>
              <a:defRPr sz="1452"/>
            </a:lvl8pPr>
            <a:lvl9pPr marL="3318175" indent="0">
              <a:buNone/>
              <a:defRPr sz="145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2086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4721" y="1906761"/>
            <a:ext cx="5111040" cy="43190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0080" y="1906761"/>
            <a:ext cx="5112961" cy="43190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32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041" y="365798"/>
            <a:ext cx="10515839" cy="132493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041" y="1680657"/>
            <a:ext cx="515903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041" y="2504424"/>
            <a:ext cx="5159039" cy="3685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801" y="1680657"/>
            <a:ext cx="518207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801" y="2504424"/>
            <a:ext cx="5182079" cy="3685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81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58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0459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0779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4720" y="568861"/>
            <a:ext cx="10408321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4720" y="1906761"/>
            <a:ext cx="10408321" cy="431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the outline text format</a:t>
            </a:r>
          </a:p>
          <a:p>
            <a:pPr lvl="1"/>
            <a:r>
              <a:rPr lang="en-GB" altLang="zh-CN" smtClean="0"/>
              <a:t>Second Outline Level</a:t>
            </a:r>
          </a:p>
          <a:p>
            <a:pPr lvl="2"/>
            <a:r>
              <a:rPr lang="en-GB" altLang="zh-CN" smtClean="0"/>
              <a:t>Third Outline Level</a:t>
            </a:r>
          </a:p>
          <a:p>
            <a:pPr lvl="3"/>
            <a:r>
              <a:rPr lang="en-GB" altLang="zh-CN" smtClean="0"/>
              <a:t>Fourth Outline Level</a:t>
            </a:r>
          </a:p>
          <a:p>
            <a:pPr lvl="4"/>
            <a:r>
              <a:rPr lang="en-GB" altLang="zh-CN" smtClean="0"/>
              <a:t>Fifth Outline Level</a:t>
            </a:r>
          </a:p>
          <a:p>
            <a:pPr lvl="4"/>
            <a:r>
              <a:rPr lang="en-GB" altLang="zh-CN" smtClean="0"/>
              <a:t>Sixth Outline Level</a:t>
            </a:r>
          </a:p>
          <a:p>
            <a:pPr lvl="4"/>
            <a:r>
              <a:rPr lang="en-GB" altLang="zh-CN" smtClean="0"/>
              <a:t>Seventh Outline Level</a:t>
            </a:r>
          </a:p>
          <a:p>
            <a:pPr lvl="4"/>
            <a:r>
              <a:rPr lang="en-GB" altLang="zh-CN" smtClean="0"/>
              <a:t>Eighth Outline Level</a:t>
            </a:r>
          </a:p>
          <a:p>
            <a:pPr lvl="4"/>
            <a:r>
              <a:rPr lang="en-GB" altLang="zh-CN" smtClean="0"/>
              <a:t>Ninth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404117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1477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254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1477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2540" b="1">
          <a:solidFill>
            <a:srgbClr val="000000"/>
          </a:solidFill>
          <a:latin typeface="Times New Roman" panose="02020603050405020304" pitchFamily="18" charset="0"/>
          <a:ea typeface="msgothic" charset="0"/>
          <a:cs typeface="msgothic" charset="0"/>
        </a:defRPr>
      </a:lvl2pPr>
      <a:lvl3pPr algn="ctr" defTabSz="41477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2540" b="1">
          <a:solidFill>
            <a:srgbClr val="000000"/>
          </a:solidFill>
          <a:latin typeface="Times New Roman" panose="02020603050405020304" pitchFamily="18" charset="0"/>
          <a:ea typeface="msgothic" charset="0"/>
          <a:cs typeface="msgothic" charset="0"/>
        </a:defRPr>
      </a:lvl3pPr>
      <a:lvl4pPr algn="ctr" defTabSz="41477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2540" b="1">
          <a:solidFill>
            <a:srgbClr val="000000"/>
          </a:solidFill>
          <a:latin typeface="Times New Roman" panose="02020603050405020304" pitchFamily="18" charset="0"/>
          <a:ea typeface="msgothic" charset="0"/>
          <a:cs typeface="msgothic" charset="0"/>
        </a:defRPr>
      </a:lvl4pPr>
      <a:lvl5pPr algn="ctr" defTabSz="414772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2540" b="1">
          <a:solidFill>
            <a:srgbClr val="000000"/>
          </a:solidFill>
          <a:latin typeface="Times New Roman" panose="02020603050405020304" pitchFamily="18" charset="0"/>
          <a:ea typeface="msgothic" charset="0"/>
          <a:cs typeface="msgothic" charset="0"/>
        </a:defRPr>
      </a:lvl5pPr>
      <a:lvl6pPr marL="1394094" indent="-195864" algn="ctr" defTabSz="41477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2540" b="1">
          <a:solidFill>
            <a:srgbClr val="000000"/>
          </a:solidFill>
          <a:latin typeface="Times New Roman" panose="02020603050405020304" pitchFamily="18" charset="0"/>
          <a:ea typeface="msgothic" charset="0"/>
          <a:cs typeface="msgothic" charset="0"/>
        </a:defRPr>
      </a:lvl6pPr>
      <a:lvl7pPr marL="1808866" indent="-195864" algn="ctr" defTabSz="41477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2540" b="1">
          <a:solidFill>
            <a:srgbClr val="000000"/>
          </a:solidFill>
          <a:latin typeface="Times New Roman" panose="02020603050405020304" pitchFamily="18" charset="0"/>
          <a:ea typeface="msgothic" charset="0"/>
          <a:cs typeface="msgothic" charset="0"/>
        </a:defRPr>
      </a:lvl7pPr>
      <a:lvl8pPr marL="2223638" indent="-195864" algn="ctr" defTabSz="41477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2540" b="1">
          <a:solidFill>
            <a:srgbClr val="000000"/>
          </a:solidFill>
          <a:latin typeface="Times New Roman" panose="02020603050405020304" pitchFamily="18" charset="0"/>
          <a:ea typeface="msgothic" charset="0"/>
          <a:cs typeface="msgothic" charset="0"/>
        </a:defRPr>
      </a:lvl8pPr>
      <a:lvl9pPr marL="2638410" indent="-195864" algn="ctr" defTabSz="414772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2540" b="1">
          <a:solidFill>
            <a:srgbClr val="000000"/>
          </a:solidFill>
          <a:latin typeface="Times New Roman" panose="02020603050405020304" pitchFamily="18" charset="0"/>
          <a:ea typeface="msgothic" charset="0"/>
          <a:cs typeface="msgothic" charset="0"/>
        </a:defRPr>
      </a:lvl9pPr>
    </p:titleStyle>
    <p:bodyStyle>
      <a:lvl1pPr marL="391729" indent="-293797" algn="l" defTabSz="414772" rtl="0" eaLnBrk="0" fontAlgn="base" hangingPunct="0">
        <a:lnSpc>
          <a:spcPct val="93000"/>
        </a:lnSpc>
        <a:spcBef>
          <a:spcPct val="0"/>
        </a:spcBef>
        <a:spcAft>
          <a:spcPts val="806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1814" kern="1200">
          <a:solidFill>
            <a:srgbClr val="000000"/>
          </a:solidFill>
          <a:latin typeface="+mn-lt"/>
          <a:ea typeface="+mn-ea"/>
          <a:cs typeface="+mn-cs"/>
        </a:defRPr>
      </a:lvl1pPr>
      <a:lvl2pPr marL="783458" indent="-260673" algn="l" defTabSz="414772" rtl="0" eaLnBrk="0" fontAlgn="base" hangingPunct="0">
        <a:lnSpc>
          <a:spcPct val="93000"/>
        </a:lnSpc>
        <a:spcBef>
          <a:spcPct val="0"/>
        </a:spcBef>
        <a:spcAft>
          <a:spcPts val="1032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359" kern="1200">
          <a:solidFill>
            <a:srgbClr val="000000"/>
          </a:solidFill>
          <a:latin typeface="+mn-lt"/>
          <a:ea typeface="+mn-ea"/>
          <a:cs typeface="+mn-cs"/>
        </a:defRPr>
      </a:lvl2pPr>
      <a:lvl3pPr marL="1175187" indent="-195864" algn="l" defTabSz="414772" rtl="0" eaLnBrk="0" fontAlgn="base" hangingPunct="0">
        <a:lnSpc>
          <a:spcPct val="93000"/>
        </a:lnSpc>
        <a:spcBef>
          <a:spcPct val="0"/>
        </a:spcBef>
        <a:spcAft>
          <a:spcPts val="771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177" kern="1200">
          <a:solidFill>
            <a:srgbClr val="000000"/>
          </a:solidFill>
          <a:latin typeface="+mn-lt"/>
          <a:ea typeface="+mn-ea"/>
          <a:cs typeface="+mn-cs"/>
        </a:defRPr>
      </a:lvl3pPr>
      <a:lvl4pPr marL="1566916" indent="-195864" algn="l" defTabSz="414772" rtl="0" eaLnBrk="0" fontAlgn="base" hangingPunct="0">
        <a:lnSpc>
          <a:spcPct val="93000"/>
        </a:lnSpc>
        <a:spcBef>
          <a:spcPct val="0"/>
        </a:spcBef>
        <a:spcAft>
          <a:spcPts val="522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1814" kern="1200">
          <a:solidFill>
            <a:srgbClr val="000000"/>
          </a:solidFill>
          <a:latin typeface="+mn-lt"/>
          <a:ea typeface="+mn-ea"/>
          <a:cs typeface="+mn-cs"/>
        </a:defRPr>
      </a:lvl4pPr>
      <a:lvl5pPr marL="1958645" indent="-195864" algn="l" defTabSz="414772" rtl="0" eaLnBrk="0" fontAlgn="base" hangingPunct="0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1814" kern="1200">
          <a:solidFill>
            <a:srgbClr val="000000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1490870" y="1121879"/>
            <a:ext cx="8654837" cy="2387771"/>
          </a:xfrm>
        </p:spPr>
        <p:txBody>
          <a:bodyPr/>
          <a:lstStyle/>
          <a:p>
            <a:r>
              <a:rPr lang="en-US" altLang="zh-CN" sz="6600" dirty="0">
                <a:ea typeface="宋体" panose="02010600030101010101" pitchFamily="2" charset="-122"/>
              </a:rPr>
              <a:t>What Impacts </a:t>
            </a:r>
            <a:r>
              <a:rPr lang="en-US" altLang="zh-CN" sz="4800" dirty="0" smtClean="0">
                <a:ea typeface="宋体" panose="02010600030101010101" pitchFamily="2" charset="-122"/>
              </a:rPr>
              <a:t>will Gender Stereotypes Have </a:t>
            </a:r>
            <a:r>
              <a:rPr lang="en-US" altLang="zh-CN" sz="4800" dirty="0">
                <a:ea typeface="宋体" panose="02010600030101010101" pitchFamily="2" charset="-122"/>
              </a:rPr>
              <a:t>on Children</a:t>
            </a:r>
            <a:r>
              <a:rPr lang="en-US" altLang="zh-CN" sz="6600" dirty="0">
                <a:ea typeface="宋体" panose="02010600030101010101" pitchFamily="2" charset="-122"/>
              </a:rPr>
              <a:t>?</a:t>
            </a:r>
            <a:endParaRPr lang="zh-CN" altLang="en-US" sz="6600" dirty="0">
              <a:ea typeface="宋体" panose="02010600030101010101" pitchFamily="2" charset="-122"/>
            </a:endParaRPr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>
          <a:xfrm>
            <a:off x="2667001" y="4408304"/>
            <a:ext cx="6858000" cy="849689"/>
          </a:xfrm>
        </p:spPr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Presented </a:t>
            </a:r>
            <a:r>
              <a:rPr lang="en-US" altLang="zh-CN" sz="2800" dirty="0" smtClean="0">
                <a:ea typeface="宋体" panose="02010600030101010101" pitchFamily="2" charset="-122"/>
              </a:rPr>
              <a:t>by </a:t>
            </a:r>
            <a:r>
              <a:rPr lang="en-US" altLang="zh-CN" sz="2800" dirty="0">
                <a:ea typeface="宋体" panose="02010600030101010101" pitchFamily="2" charset="-122"/>
              </a:rPr>
              <a:t>Yang </a:t>
            </a:r>
            <a:r>
              <a:rPr lang="en-US" altLang="zh-CN" sz="2800" dirty="0" err="1" smtClean="0">
                <a:ea typeface="宋体" panose="02010600030101010101" pitchFamily="2" charset="-122"/>
              </a:rPr>
              <a:t>Zhongheng</a:t>
            </a:r>
            <a:r>
              <a:rPr lang="en-US" altLang="zh-CN" sz="2800" dirty="0">
                <a:ea typeface="宋体" panose="02010600030101010101" pitchFamily="2" charset="-122"/>
              </a:rPr>
              <a:t>, Wang </a:t>
            </a:r>
            <a:r>
              <a:rPr lang="en-US" altLang="zh-CN" sz="2800" dirty="0" err="1">
                <a:ea typeface="宋体" panose="02010600030101010101" pitchFamily="2" charset="-122"/>
              </a:rPr>
              <a:t>Kaiqi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452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 txBox="1">
            <a:spLocks/>
          </p:cNvSpPr>
          <p:nvPr/>
        </p:nvSpPr>
        <p:spPr bwMode="auto">
          <a:xfrm>
            <a:off x="1688939" y="389042"/>
            <a:ext cx="3188693" cy="79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3000"/>
              </a:lnSpc>
              <a:spcAft>
                <a:spcPts val="8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1pPr>
            <a:lvl2pPr marL="863600" indent="-287338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6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2pPr>
            <a:lvl3pPr marL="129540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3pPr>
            <a:lvl4pPr marL="172720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4pPr>
            <a:lvl5pPr marL="215900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5pPr>
            <a:lvl6pPr marL="26162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6pPr>
            <a:lvl7pPr marL="30734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7pPr>
            <a:lvl8pPr marL="35306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8pPr>
            <a:lvl9pPr marL="39878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9pPr>
          </a:lstStyle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zh-CN" sz="4899" b="1" dirty="0">
                <a:ea typeface="宋体" panose="02010600030101010101" pitchFamily="2" charset="-122"/>
              </a:rPr>
              <a:t>Conclusion</a:t>
            </a:r>
            <a:endParaRPr lang="zh-CN" altLang="en-US" sz="4899" b="1" dirty="0">
              <a:ea typeface="宋体" panose="02010600030101010101" pitchFamily="2" charset="-122"/>
            </a:endParaRPr>
          </a:p>
        </p:txBody>
      </p:sp>
      <p:sp>
        <p:nvSpPr>
          <p:cNvPr id="10243" name="标题 1"/>
          <p:cNvSpPr txBox="1">
            <a:spLocks/>
          </p:cNvSpPr>
          <p:nvPr/>
        </p:nvSpPr>
        <p:spPr bwMode="auto">
          <a:xfrm>
            <a:off x="1980049" y="2028634"/>
            <a:ext cx="8296711" cy="341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3000"/>
              </a:lnSpc>
              <a:spcAft>
                <a:spcPts val="8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1pPr>
            <a:lvl2pPr marL="863600" indent="-287338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6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2pPr>
            <a:lvl3pPr marL="129540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3pPr>
            <a:lvl4pPr marL="172720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4pPr>
            <a:lvl5pPr marL="215900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5pPr>
            <a:lvl6pPr marL="26162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6pPr>
            <a:lvl7pPr marL="30734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7pPr>
            <a:lvl8pPr marL="35306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8pPr>
            <a:lvl9pPr marL="39878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9pPr>
          </a:lstStyle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zh-CN" sz="2903" b="1" dirty="0">
                <a:ea typeface="宋体" panose="02010600030101010101" pitchFamily="2" charset="-122"/>
              </a:rPr>
              <a:t>Many children </a:t>
            </a:r>
            <a:r>
              <a:rPr lang="en-US" altLang="zh-CN" sz="2903" b="1" dirty="0" smtClean="0">
                <a:ea typeface="宋体" panose="02010600030101010101" pitchFamily="2" charset="-122"/>
              </a:rPr>
              <a:t>approve of </a:t>
            </a:r>
            <a:r>
              <a:rPr lang="en-US" altLang="zh-CN" sz="2903" b="1" dirty="0">
                <a:ea typeface="宋体" panose="02010600030101010101" pitchFamily="2" charset="-122"/>
              </a:rPr>
              <a:t>the idea that brilliance is a male quality at a young age. </a:t>
            </a:r>
          </a:p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endParaRPr lang="en-US" altLang="zh-CN" sz="2903" b="1" dirty="0">
              <a:ea typeface="宋体" panose="02010600030101010101" pitchFamily="2" charset="-122"/>
            </a:endParaRPr>
          </a:p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zh-CN" sz="2903" b="1" dirty="0">
                <a:ea typeface="宋体" panose="02010600030101010101" pitchFamily="2" charset="-122"/>
              </a:rPr>
              <a:t>This stereotype begins to shape children’s interests as soon as it is acquired.</a:t>
            </a:r>
          </a:p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endParaRPr lang="en-US" altLang="zh-CN" sz="2903" b="1" dirty="0">
              <a:ea typeface="宋体" panose="02010600030101010101" pitchFamily="2" charset="-122"/>
            </a:endParaRPr>
          </a:p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zh-CN" sz="2903" b="1" dirty="0">
                <a:ea typeface="宋体" panose="02010600030101010101" pitchFamily="2" charset="-122"/>
              </a:rPr>
              <a:t>Thus, it is likely to narrow the range of careers they will one day </a:t>
            </a:r>
            <a:r>
              <a:rPr lang="en-US" altLang="zh-CN" sz="2903" b="1" dirty="0" smtClean="0">
                <a:ea typeface="宋体" panose="02010600030101010101" pitchFamily="2" charset="-122"/>
              </a:rPr>
              <a:t>contemplate.</a:t>
            </a:r>
            <a:endParaRPr lang="en-US" altLang="zh-CN" sz="2903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74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 txBox="1">
            <a:spLocks/>
          </p:cNvSpPr>
          <p:nvPr/>
        </p:nvSpPr>
        <p:spPr bwMode="auto">
          <a:xfrm>
            <a:off x="1688938" y="389042"/>
            <a:ext cx="4810932" cy="79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3000"/>
              </a:lnSpc>
              <a:spcAft>
                <a:spcPts val="8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1pPr>
            <a:lvl2pPr marL="863600" indent="-287338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6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2pPr>
            <a:lvl3pPr marL="129540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3pPr>
            <a:lvl4pPr marL="172720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4pPr>
            <a:lvl5pPr marL="215900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5pPr>
            <a:lvl6pPr marL="26162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6pPr>
            <a:lvl7pPr marL="30734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7pPr>
            <a:lvl8pPr marL="35306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8pPr>
            <a:lvl9pPr marL="39878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9pPr>
          </a:lstStyle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zh-CN" sz="4899" b="1" dirty="0">
                <a:ea typeface="宋体" panose="02010600030101010101" pitchFamily="2" charset="-122"/>
              </a:rPr>
              <a:t>What can we do?</a:t>
            </a:r>
            <a:endParaRPr lang="zh-CN" altLang="en-US" sz="4899" b="1" dirty="0">
              <a:ea typeface="宋体" panose="02010600030101010101" pitchFamily="2" charset="-122"/>
            </a:endParaRPr>
          </a:p>
        </p:txBody>
      </p:sp>
      <p:sp>
        <p:nvSpPr>
          <p:cNvPr id="11267" name="标题 1"/>
          <p:cNvSpPr txBox="1">
            <a:spLocks/>
          </p:cNvSpPr>
          <p:nvPr/>
        </p:nvSpPr>
        <p:spPr bwMode="auto">
          <a:xfrm>
            <a:off x="1217564" y="1630802"/>
            <a:ext cx="4678411" cy="42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Aft>
                <a:spcPts val="8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1pPr>
            <a:lvl2pPr marL="863600" indent="-287338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6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2pPr>
            <a:lvl3pPr marL="129540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3pPr>
            <a:lvl4pPr marL="172720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4pPr>
            <a:lvl5pPr marL="215900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5pPr>
            <a:lvl6pPr marL="26162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6pPr>
            <a:lvl7pPr marL="30734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7pPr>
            <a:lvl8pPr marL="35306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8pPr>
            <a:lvl9pPr marL="39878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9pPr>
          </a:lstStyle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zh-CN" sz="2903" b="1" dirty="0">
                <a:ea typeface="宋体" panose="02010600030101010101" pitchFamily="2" charset="-122"/>
              </a:rPr>
              <a:t>For individual:</a:t>
            </a:r>
          </a:p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zh-CN" sz="2903" b="1" dirty="0">
                <a:ea typeface="宋体" panose="02010600030101010101" pitchFamily="2" charset="-122"/>
              </a:rPr>
              <a:t>1</a:t>
            </a:r>
            <a:r>
              <a:rPr lang="en-US" altLang="zh-CN" sz="2903" b="1" dirty="0" smtClean="0">
                <a:ea typeface="宋体" panose="02010600030101010101" pitchFamily="2" charset="-122"/>
              </a:rPr>
              <a:t>. Keep </a:t>
            </a:r>
            <a:r>
              <a:rPr lang="en-US" altLang="zh-CN" sz="2903" b="1" dirty="0">
                <a:ea typeface="宋体" panose="02010600030101010101" pitchFamily="2" charset="-122"/>
              </a:rPr>
              <a:t>confident.</a:t>
            </a:r>
          </a:p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zh-CN" sz="2903" b="1" dirty="0">
                <a:ea typeface="宋体" panose="02010600030101010101" pitchFamily="2" charset="-122"/>
              </a:rPr>
              <a:t>2</a:t>
            </a:r>
            <a:r>
              <a:rPr lang="en-US" altLang="zh-CN" sz="2903" b="1" dirty="0" smtClean="0">
                <a:ea typeface="宋体" panose="02010600030101010101" pitchFamily="2" charset="-122"/>
              </a:rPr>
              <a:t>. Follow </a:t>
            </a:r>
            <a:r>
              <a:rPr lang="en-US" altLang="zh-CN" sz="2903" b="1" dirty="0">
                <a:ea typeface="宋体" panose="02010600030101010101" pitchFamily="2" charset="-122"/>
              </a:rPr>
              <a:t>your heart, not others.</a:t>
            </a:r>
          </a:p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endParaRPr lang="en-US" altLang="zh-CN" sz="2903" b="1" dirty="0">
              <a:ea typeface="宋体" panose="02010600030101010101" pitchFamily="2" charset="-122"/>
            </a:endParaRPr>
          </a:p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zh-CN" sz="2903" b="1" dirty="0">
                <a:ea typeface="宋体" panose="02010600030101010101" pitchFamily="2" charset="-122"/>
              </a:rPr>
              <a:t>For society:</a:t>
            </a:r>
          </a:p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zh-CN" sz="2903" b="1" dirty="0">
                <a:ea typeface="宋体" panose="02010600030101010101" pitchFamily="2" charset="-122"/>
              </a:rPr>
              <a:t>1</a:t>
            </a:r>
            <a:r>
              <a:rPr lang="en-US" altLang="zh-CN" sz="2903" b="1" dirty="0" smtClean="0">
                <a:ea typeface="宋体" panose="02010600030101010101" pitchFamily="2" charset="-122"/>
              </a:rPr>
              <a:t>. Keep </a:t>
            </a:r>
            <a:r>
              <a:rPr lang="en-US" altLang="zh-CN" sz="2903" b="1" dirty="0">
                <a:ea typeface="宋体" panose="02010600030101010101" pitchFamily="2" charset="-122"/>
              </a:rPr>
              <a:t>everyone equal.</a:t>
            </a:r>
          </a:p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zh-CN" sz="2903" b="1" dirty="0">
                <a:ea typeface="宋体" panose="02010600030101010101" pitchFamily="2" charset="-122"/>
              </a:rPr>
              <a:t>2</a:t>
            </a:r>
            <a:r>
              <a:rPr lang="en-US" altLang="zh-CN" sz="2903" b="1" dirty="0" smtClean="0">
                <a:ea typeface="宋体" panose="02010600030101010101" pitchFamily="2" charset="-122"/>
              </a:rPr>
              <a:t>. Attribute </a:t>
            </a:r>
            <a:r>
              <a:rPr lang="en-US" altLang="zh-CN" sz="2903" b="1" dirty="0">
                <a:ea typeface="宋体" panose="02010600030101010101" pitchFamily="2" charset="-122"/>
              </a:rPr>
              <a:t>one’s brilliance to his efforts and willpower, instead of gender.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12525415"/>
              </p:ext>
            </p:extLst>
          </p:nvPr>
        </p:nvGraphicFramePr>
        <p:xfrm>
          <a:off x="6489482" y="1691187"/>
          <a:ext cx="4572704" cy="2062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4168912457"/>
              </p:ext>
            </p:extLst>
          </p:nvPr>
        </p:nvGraphicFramePr>
        <p:xfrm>
          <a:off x="6489482" y="3912409"/>
          <a:ext cx="4628394" cy="2062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124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2197511" y="293792"/>
            <a:ext cx="7805619" cy="872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lnSpc>
                <a:spcPct val="93000"/>
              </a:lnSpc>
              <a:spcAft>
                <a:spcPts val="8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1pPr>
            <a:lvl2pPr marL="863600" indent="-287338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2pPr>
            <a:lvl3pPr marL="129540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3pPr>
            <a:lvl4pPr marL="172720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4pPr>
            <a:lvl5pPr marL="215900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5pPr>
            <a:lvl6pPr marL="26162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6pPr>
            <a:lvl7pPr marL="30734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7pPr>
            <a:lvl8pPr marL="35306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8pPr>
            <a:lvl9pPr marL="39878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9pPr>
          </a:lstStyle>
          <a:p>
            <a:pPr algn="ctr" defTabSz="414772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zh-CN" sz="1814" b="1">
                <a:latin typeface="Arial" panose="020B0604020202020204" pitchFamily="34" charset="0"/>
                <a:ea typeface="宋体" panose="02010600030101010101" pitchFamily="2" charset="-122"/>
              </a:rPr>
              <a:t>Gender stereotypes about intellectual ability emerge early and influence children’s interests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2197511" y="1502079"/>
            <a:ext cx="7805619" cy="40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Ctr="1"/>
          <a:lstStyle>
            <a:lvl1pPr>
              <a:lnSpc>
                <a:spcPct val="93000"/>
              </a:lnSpc>
              <a:spcAft>
                <a:spcPts val="8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1pPr>
            <a:lvl2pPr marL="863600" indent="-287338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2pPr>
            <a:lvl3pPr marL="129540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3pPr>
            <a:lvl4pPr marL="172720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4pPr>
            <a:lvl5pPr marL="215900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5pPr>
            <a:lvl6pPr marL="26162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6pPr>
            <a:lvl7pPr marL="30734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7pPr>
            <a:lvl8pPr marL="35306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8pPr>
            <a:lvl9pPr marL="39878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9pPr>
          </a:lstStyle>
          <a:p>
            <a:pPr algn="ctr" defTabSz="414772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zh-CN" sz="1270" i="1">
                <a:latin typeface="Arial" panose="020B0604020202020204" pitchFamily="34" charset="0"/>
                <a:ea typeface="宋体" panose="02010600030101010101" pitchFamily="2" charset="-122"/>
              </a:rPr>
              <a:t>by Lin Bian, Sarah-Jane Leslie, and Andrei Cimpian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2193191" y="5118298"/>
            <a:ext cx="7805619" cy="928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Ctr="1"/>
          <a:lstStyle>
            <a:lvl1pPr>
              <a:lnSpc>
                <a:spcPct val="93000"/>
              </a:lnSpc>
              <a:spcAft>
                <a:spcPts val="8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1pPr>
            <a:lvl2pPr marL="863600" indent="-287338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6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2pPr>
            <a:lvl3pPr marL="129540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3pPr>
            <a:lvl4pPr marL="172720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4pPr>
            <a:lvl5pPr marL="215900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5pPr>
            <a:lvl6pPr marL="26162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6pPr>
            <a:lvl7pPr marL="30734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7pPr>
            <a:lvl8pPr marL="35306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8pPr>
            <a:lvl9pPr marL="39878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9pPr>
          </a:lstStyle>
          <a:p>
            <a:pPr algn="ctr" defTabSz="414772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zh-CN" sz="1089" i="1">
                <a:latin typeface="Arial" panose="020B0604020202020204" pitchFamily="34" charset="0"/>
                <a:ea typeface="宋体" panose="02010600030101010101" pitchFamily="2" charset="-122"/>
              </a:rPr>
              <a:t>Science</a:t>
            </a:r>
          </a:p>
          <a:p>
            <a:pPr algn="ctr" defTabSz="414772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zh-CN" sz="1089" i="1">
                <a:latin typeface="Arial" panose="020B0604020202020204" pitchFamily="34" charset="0"/>
                <a:ea typeface="宋体" panose="02010600030101010101" pitchFamily="2" charset="-122"/>
              </a:rPr>
              <a:t>Volume 355(6323):389-391</a:t>
            </a:r>
          </a:p>
          <a:p>
            <a:pPr algn="ctr" defTabSz="414772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zh-CN" sz="1089" i="1">
                <a:latin typeface="Arial" panose="020B0604020202020204" pitchFamily="34" charset="0"/>
                <a:ea typeface="宋体" panose="02010600030101010101" pitchFamily="2" charset="-122"/>
              </a:rPr>
              <a:t>January 27, 2017</a:t>
            </a:r>
          </a:p>
        </p:txBody>
      </p:sp>
      <p:sp>
        <p:nvSpPr>
          <p:cNvPr id="4101" name="标题 1"/>
          <p:cNvSpPr txBox="1">
            <a:spLocks/>
          </p:cNvSpPr>
          <p:nvPr/>
        </p:nvSpPr>
        <p:spPr bwMode="auto">
          <a:xfrm>
            <a:off x="1980049" y="1994611"/>
            <a:ext cx="8231904" cy="238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Aft>
                <a:spcPts val="8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1pPr>
            <a:lvl2pPr marL="863600" indent="-287338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6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2pPr>
            <a:lvl3pPr marL="129540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3pPr>
            <a:lvl4pPr marL="172720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4pPr>
            <a:lvl5pPr marL="215900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5pPr>
            <a:lvl6pPr marL="26162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6pPr>
            <a:lvl7pPr marL="30734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7pPr>
            <a:lvl8pPr marL="35306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8pPr>
            <a:lvl9pPr marL="39878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9pPr>
          </a:lstStyle>
          <a:p>
            <a:pPr algn="ctr"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zh-CN" sz="5988" b="1">
                <a:solidFill>
                  <a:srgbClr val="C00000"/>
                </a:solidFill>
                <a:ea typeface="宋体" panose="02010600030101010101" pitchFamily="2" charset="-122"/>
              </a:rPr>
              <a:t>What Impacts</a:t>
            </a:r>
            <a:r>
              <a:rPr lang="en-US" altLang="zh-CN" sz="5988" b="1">
                <a:ea typeface="宋体" panose="02010600030101010101" pitchFamily="2" charset="-122"/>
              </a:rPr>
              <a:t> </a:t>
            </a:r>
            <a:r>
              <a:rPr lang="en-US" altLang="zh-CN" sz="4355" b="1">
                <a:ea typeface="宋体" panose="02010600030101010101" pitchFamily="2" charset="-122"/>
              </a:rPr>
              <a:t>will Gender Stereotypes Have on Children</a:t>
            </a:r>
            <a:r>
              <a:rPr lang="en-US" altLang="zh-CN" sz="5988" b="1">
                <a:ea typeface="宋体" panose="02010600030101010101" pitchFamily="2" charset="-122"/>
              </a:rPr>
              <a:t>?</a:t>
            </a:r>
            <a:endParaRPr lang="zh-CN" altLang="en-US" sz="5988" b="1">
              <a:ea typeface="宋体" panose="02010600030101010101" pitchFamily="2" charset="-122"/>
            </a:endParaRPr>
          </a:p>
        </p:txBody>
      </p:sp>
      <p:sp>
        <p:nvSpPr>
          <p:cNvPr id="4102" name="副标题 2"/>
          <p:cNvSpPr txBox="1">
            <a:spLocks/>
          </p:cNvSpPr>
          <p:nvPr/>
        </p:nvSpPr>
        <p:spPr bwMode="auto">
          <a:xfrm>
            <a:off x="2667001" y="4408304"/>
            <a:ext cx="6858000" cy="84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31800" indent="-323850">
              <a:lnSpc>
                <a:spcPct val="93000"/>
              </a:lnSpc>
              <a:spcAft>
                <a:spcPts val="8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1pPr>
            <a:lvl2pPr marL="863600" indent="-287338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6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2pPr>
            <a:lvl3pPr marL="129540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3pPr>
            <a:lvl4pPr marL="172720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4pPr>
            <a:lvl5pPr marL="215900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5pPr>
            <a:lvl6pPr marL="26162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6pPr>
            <a:lvl7pPr marL="30734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7pPr>
            <a:lvl8pPr marL="35306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8pPr>
            <a:lvl9pPr marL="39878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9pPr>
          </a:lstStyle>
          <a:p>
            <a:pPr defTabSz="414772" eaLnBrk="0" fontAlgn="base" hangingPunct="0">
              <a:spcBef>
                <a:spcPct val="0"/>
              </a:spcBef>
            </a:pPr>
            <a:r>
              <a:rPr lang="en-US" altLang="zh-CN" sz="2540" dirty="0">
                <a:ea typeface="宋体" panose="02010600030101010101" pitchFamily="2" charset="-122"/>
              </a:rPr>
              <a:t>Presented </a:t>
            </a:r>
            <a:r>
              <a:rPr lang="en-US" altLang="zh-CN" sz="2540" dirty="0" smtClean="0">
                <a:ea typeface="宋体" panose="02010600030101010101" pitchFamily="2" charset="-122"/>
              </a:rPr>
              <a:t>by </a:t>
            </a:r>
            <a:r>
              <a:rPr lang="en-US" altLang="zh-CN" sz="2540" dirty="0">
                <a:ea typeface="宋体" panose="02010600030101010101" pitchFamily="2" charset="-122"/>
              </a:rPr>
              <a:t>Yang </a:t>
            </a:r>
            <a:r>
              <a:rPr lang="en-US" altLang="zh-CN" sz="2540" dirty="0" err="1" smtClean="0">
                <a:ea typeface="宋体" panose="02010600030101010101" pitchFamily="2" charset="-122"/>
              </a:rPr>
              <a:t>Zhongheng</a:t>
            </a:r>
            <a:r>
              <a:rPr lang="en-US" altLang="zh-CN" sz="2540" dirty="0">
                <a:ea typeface="宋体" panose="02010600030101010101" pitchFamily="2" charset="-122"/>
              </a:rPr>
              <a:t>, Wang </a:t>
            </a:r>
            <a:r>
              <a:rPr lang="en-US" altLang="zh-CN" sz="2540" dirty="0" err="1">
                <a:ea typeface="宋体" panose="02010600030101010101" pitchFamily="2" charset="-122"/>
              </a:rPr>
              <a:t>Kaiqi</a:t>
            </a:r>
            <a:endParaRPr lang="zh-CN" altLang="en-US" sz="254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7257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 txBox="1">
            <a:spLocks/>
          </p:cNvSpPr>
          <p:nvPr/>
        </p:nvSpPr>
        <p:spPr bwMode="auto">
          <a:xfrm>
            <a:off x="1784188" y="293792"/>
            <a:ext cx="2595582" cy="79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3000"/>
              </a:lnSpc>
              <a:spcAft>
                <a:spcPts val="8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1pPr>
            <a:lvl2pPr marL="863600" indent="-287338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6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2pPr>
            <a:lvl3pPr marL="129540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3pPr>
            <a:lvl4pPr marL="172720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4pPr>
            <a:lvl5pPr marL="215900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5pPr>
            <a:lvl6pPr marL="26162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6pPr>
            <a:lvl7pPr marL="30734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7pPr>
            <a:lvl8pPr marL="35306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8pPr>
            <a:lvl9pPr marL="39878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9pPr>
          </a:lstStyle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zh-CN" sz="4899" b="1">
                <a:ea typeface="宋体" panose="02010600030101010101" pitchFamily="2" charset="-122"/>
              </a:rPr>
              <a:t>Question</a:t>
            </a:r>
            <a:endParaRPr lang="zh-CN" altLang="en-US" sz="4899" b="1">
              <a:ea typeface="宋体" panose="02010600030101010101" pitchFamily="2" charset="-122"/>
            </a:endParaRPr>
          </a:p>
        </p:txBody>
      </p:sp>
      <p:sp>
        <p:nvSpPr>
          <p:cNvPr id="6147" name="标题 1"/>
          <p:cNvSpPr txBox="1">
            <a:spLocks/>
          </p:cNvSpPr>
          <p:nvPr/>
        </p:nvSpPr>
        <p:spPr bwMode="auto">
          <a:xfrm>
            <a:off x="2046296" y="1404148"/>
            <a:ext cx="8327921" cy="4766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3000"/>
              </a:lnSpc>
              <a:spcAft>
                <a:spcPts val="8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1pPr>
            <a:lvl2pPr marL="863600" indent="-287338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6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2pPr>
            <a:lvl3pPr marL="129540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3pPr>
            <a:lvl4pPr marL="172720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4pPr>
            <a:lvl5pPr marL="215900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5pPr>
            <a:lvl6pPr marL="26162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6pPr>
            <a:lvl7pPr marL="30734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7pPr>
            <a:lvl8pPr marL="35306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8pPr>
            <a:lvl9pPr marL="39878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9pPr>
          </a:lstStyle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zh-CN" sz="3266" b="1" dirty="0">
                <a:ea typeface="宋体" panose="02010600030101010101" pitchFamily="2" charset="-122"/>
              </a:rPr>
              <a:t>High-level cognitive ability is presented more</a:t>
            </a:r>
          </a:p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zh-CN" sz="3266" b="1" dirty="0">
                <a:ea typeface="宋体" panose="02010600030101010101" pitchFamily="2" charset="-122"/>
              </a:rPr>
              <a:t>often in men than in women.</a:t>
            </a:r>
          </a:p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endParaRPr lang="en-US" altLang="zh-CN" sz="3266" b="1" dirty="0">
              <a:ea typeface="宋体" panose="02010600030101010101" pitchFamily="2" charset="-122"/>
            </a:endParaRPr>
          </a:p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endParaRPr lang="en-US" altLang="zh-CN" sz="3266" b="1" dirty="0">
              <a:ea typeface="宋体" panose="02010600030101010101" pitchFamily="2" charset="-122"/>
            </a:endParaRPr>
          </a:p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endParaRPr lang="en-US" altLang="zh-CN" sz="3266" b="1" dirty="0">
              <a:ea typeface="宋体" panose="02010600030101010101" pitchFamily="2" charset="-122"/>
            </a:endParaRPr>
          </a:p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endParaRPr lang="en-US" altLang="zh-CN" sz="3266" b="1" dirty="0">
              <a:ea typeface="宋体" panose="02010600030101010101" pitchFamily="2" charset="-122"/>
            </a:endParaRPr>
          </a:p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endParaRPr lang="en-US" altLang="zh-CN" sz="3266" b="1" dirty="0">
              <a:ea typeface="宋体" panose="02010600030101010101" pitchFamily="2" charset="-122"/>
            </a:endParaRPr>
          </a:p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endParaRPr lang="en-US" altLang="zh-CN" sz="3266" b="1" dirty="0">
              <a:ea typeface="宋体" panose="02010600030101010101" pitchFamily="2" charset="-122"/>
            </a:endParaRPr>
          </a:p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zh-CN" sz="3266" b="1" dirty="0">
                <a:ea typeface="宋体" panose="02010600030101010101" pitchFamily="2" charset="-122"/>
              </a:rPr>
              <a:t>However, little is known about the acquisition</a:t>
            </a:r>
          </a:p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zh-CN" sz="3266" b="1" dirty="0">
                <a:ea typeface="宋体" panose="02010600030101010101" pitchFamily="2" charset="-122"/>
              </a:rPr>
              <a:t>of this stereotype.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2895107" y="2449135"/>
          <a:ext cx="6093800" cy="2678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45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 txBox="1">
            <a:spLocks/>
          </p:cNvSpPr>
          <p:nvPr/>
        </p:nvSpPr>
        <p:spPr bwMode="auto">
          <a:xfrm>
            <a:off x="1784188" y="293792"/>
            <a:ext cx="1476686" cy="79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3000"/>
              </a:lnSpc>
              <a:spcAft>
                <a:spcPts val="8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1pPr>
            <a:lvl2pPr marL="863600" indent="-287338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6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2pPr>
            <a:lvl3pPr marL="129540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3pPr>
            <a:lvl4pPr marL="172720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4pPr>
            <a:lvl5pPr marL="215900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5pPr>
            <a:lvl6pPr marL="26162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6pPr>
            <a:lvl7pPr marL="30734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7pPr>
            <a:lvl8pPr marL="35306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8pPr>
            <a:lvl9pPr marL="39878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9pPr>
          </a:lstStyle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zh-CN" sz="4899" b="1" dirty="0">
                <a:ea typeface="宋体" panose="02010600030101010101" pitchFamily="2" charset="-122"/>
              </a:rPr>
              <a:t>Data</a:t>
            </a:r>
            <a:endParaRPr lang="zh-CN" altLang="en-US" sz="4899" b="1" dirty="0">
              <a:ea typeface="宋体" panose="02010600030101010101" pitchFamily="2" charset="-122"/>
            </a:endParaRPr>
          </a:p>
        </p:txBody>
      </p:sp>
      <p:sp>
        <p:nvSpPr>
          <p:cNvPr id="7171" name="标题 1"/>
          <p:cNvSpPr txBox="1">
            <a:spLocks/>
          </p:cNvSpPr>
          <p:nvPr/>
        </p:nvSpPr>
        <p:spPr bwMode="auto">
          <a:xfrm>
            <a:off x="5047571" y="293791"/>
            <a:ext cx="5618029" cy="10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3000"/>
              </a:lnSpc>
              <a:spcAft>
                <a:spcPts val="8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1pPr>
            <a:lvl2pPr marL="863600" indent="-287338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6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2pPr>
            <a:lvl3pPr marL="129540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3pPr>
            <a:lvl4pPr marL="172720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4pPr>
            <a:lvl5pPr marL="215900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5pPr>
            <a:lvl6pPr marL="26162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6pPr>
            <a:lvl7pPr marL="30734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7pPr>
            <a:lvl8pPr marL="35306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8pPr>
            <a:lvl9pPr marL="39878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9pPr>
          </a:lstStyle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zh-CN" sz="2177" b="1" dirty="0">
                <a:ea typeface="宋体" panose="02010600030101010101" pitchFamily="2" charset="-122"/>
              </a:rPr>
              <a:t>Four studies:</a:t>
            </a:r>
          </a:p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zh-CN" sz="2177" b="1" dirty="0">
                <a:ea typeface="宋体" panose="02010600030101010101" pitchFamily="2" charset="-122"/>
              </a:rPr>
              <a:t>N = 400 children, mostly from a middle-class, majority-white U.S.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469574"/>
              </p:ext>
            </p:extLst>
          </p:nvPr>
        </p:nvGraphicFramePr>
        <p:xfrm>
          <a:off x="625873" y="1644797"/>
          <a:ext cx="11138235" cy="4413102"/>
        </p:xfrm>
        <a:graphic>
          <a:graphicData uri="http://schemas.openxmlformats.org/drawingml/2006/table">
            <a:tbl>
              <a:tblPr/>
              <a:tblGrid>
                <a:gridCol w="151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8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7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5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61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2816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41474" marB="414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Study 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41474" marB="414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Study 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41474" marB="414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Study 3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41474" marB="414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Study 4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41474" marB="414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143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Question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41474" marB="414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Assess children’s endorsement of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the “brilliant = male” stereotype.</a:t>
                      </a:r>
                    </a:p>
                  </a:txBody>
                  <a:tcPr marL="82953" marR="82953" marT="41474" marB="414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What might explain the drop in girls’ evaluation of their gender’s intellectual abilities?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41474" marB="414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Will children’s gendered beliefs about brilliance shape their interests?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41474" marB="414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Will aged-5 boys’ and girls’ interest in these games would not differ because their ideas about brilliance are not yet differentiated?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41474" marB="414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5143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Comparison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41474" marB="414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Aged 5 vs 6 vs 7 between boys and girls.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41474" marB="414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Younger(5) and older (6 or 7) girls in their perceptions of their school achievement.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41474" marB="414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Aged 6 and 7 were introduced into 2 games, one said to be for “smart children”, the other for “children who try really, really hard.”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41474" marB="414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5- and 6-year-old boys’ and girls’ interest in novel games said to be “for children who are really, really smart”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41474" marB="414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91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 txBox="1">
            <a:spLocks/>
          </p:cNvSpPr>
          <p:nvPr/>
        </p:nvSpPr>
        <p:spPr bwMode="auto">
          <a:xfrm>
            <a:off x="1784188" y="293792"/>
            <a:ext cx="1476686" cy="79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3000"/>
              </a:lnSpc>
              <a:spcAft>
                <a:spcPts val="8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1pPr>
            <a:lvl2pPr marL="863600" indent="-287338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6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2pPr>
            <a:lvl3pPr marL="129540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3pPr>
            <a:lvl4pPr marL="172720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4pPr>
            <a:lvl5pPr marL="215900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5pPr>
            <a:lvl6pPr marL="26162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6pPr>
            <a:lvl7pPr marL="30734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7pPr>
            <a:lvl8pPr marL="35306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8pPr>
            <a:lvl9pPr marL="39878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9pPr>
          </a:lstStyle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zh-CN" sz="4899" b="1">
                <a:ea typeface="宋体" panose="02010600030101010101" pitchFamily="2" charset="-122"/>
              </a:rPr>
              <a:t>Data</a:t>
            </a:r>
            <a:endParaRPr lang="zh-CN" altLang="en-US" sz="4899" b="1">
              <a:ea typeface="宋体" panose="02010600030101010101" pitchFamily="2" charset="-122"/>
            </a:endParaRPr>
          </a:p>
        </p:txBody>
      </p:sp>
      <p:sp>
        <p:nvSpPr>
          <p:cNvPr id="7171" name="标题 1"/>
          <p:cNvSpPr txBox="1">
            <a:spLocks/>
          </p:cNvSpPr>
          <p:nvPr/>
        </p:nvSpPr>
        <p:spPr bwMode="auto">
          <a:xfrm>
            <a:off x="5047571" y="293791"/>
            <a:ext cx="5618029" cy="10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3000"/>
              </a:lnSpc>
              <a:spcAft>
                <a:spcPts val="8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1pPr>
            <a:lvl2pPr marL="863600" indent="-287338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6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2pPr>
            <a:lvl3pPr marL="129540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3pPr>
            <a:lvl4pPr marL="172720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4pPr>
            <a:lvl5pPr marL="215900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5pPr>
            <a:lvl6pPr marL="26162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6pPr>
            <a:lvl7pPr marL="30734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7pPr>
            <a:lvl8pPr marL="35306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8pPr>
            <a:lvl9pPr marL="39878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9pPr>
          </a:lstStyle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zh-CN" sz="2177" b="1">
                <a:ea typeface="宋体" panose="02010600030101010101" pitchFamily="2" charset="-122"/>
              </a:rPr>
              <a:t>Four studies:</a:t>
            </a:r>
          </a:p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zh-CN" sz="2177" b="1">
                <a:ea typeface="宋体" panose="02010600030101010101" pitchFamily="2" charset="-122"/>
              </a:rPr>
              <a:t>N = 400 children, mostly from a middle-class, majority-white U.S.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84532"/>
              </p:ext>
            </p:extLst>
          </p:nvPr>
        </p:nvGraphicFramePr>
        <p:xfrm>
          <a:off x="801719" y="1433788"/>
          <a:ext cx="10390887" cy="5170390"/>
        </p:xfrm>
        <a:graphic>
          <a:graphicData uri="http://schemas.openxmlformats.org/drawingml/2006/table">
            <a:tbl>
              <a:tblPr/>
              <a:tblGrid>
                <a:gridCol w="1167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0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7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1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3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2102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41474" marB="414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Study 1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41474" marB="414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Study 2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41474" marB="414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Study 3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41474" marB="414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Study 4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41474" marB="414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096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Question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41474" marB="414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Assess children’s endorsement of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the “brilliant = male” stereotype.</a:t>
                      </a:r>
                    </a:p>
                  </a:txBody>
                  <a:tcPr marL="82953" marR="82953" marT="41474" marB="414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What might explain the drop in girls’ evaluation of their gender’s intellectual abilities?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41474" marB="414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Will children’s gendered beliefs about brilliance shape their interests?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41474" marB="414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Will aged-5 boys’ and girls’ interest in these games would not differ because their ideas about brilliance are not yet differentiated?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41474" marB="414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096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Comparison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41474" marB="414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Aged 5 vs 6 vs 7 between boys and girls.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41474" marB="414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Younger(5) and older (6 or 7) girls in their perceptions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of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their school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achievement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41474" marB="414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Aged 6 and 7 were introduced into 2 games, one said to be for “smart children”, the other for “children who try really, really hard.”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41474" marB="414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5- and 6-year-old boys’ and girls’ interest in novel games said to be “for children who are really, really smart”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41474" marB="414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096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Conclusion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41474" marB="414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Children’s idea about brilliant exhibit rapid changes over the period from ages 5 to 7.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41474" marB="414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Girls’ ideas about who is brilliant are not rooted in their perceptions of who performs well in school.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41474" marB="414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Young children’s emerging notions about who is likely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 be brilliant are one of the factors that guide their decisions about which activities to pursue.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41474" marB="414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There are no significant gender differences 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interest among 5-year-olds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2953" marR="82953" marT="41474" marB="4147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473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1655499" y="6027524"/>
            <a:ext cx="8494012" cy="41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spcAft>
                <a:spcPts val="8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1pPr>
            <a:lvl2pPr marL="863600" indent="-287338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6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2pPr>
            <a:lvl3pPr marL="129540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3pPr>
            <a:lvl4pPr marL="172720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4pPr>
            <a:lvl5pPr marL="215900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5pPr>
            <a:lvl6pPr marL="26162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6pPr>
            <a:lvl7pPr marL="30734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7pPr>
            <a:lvl8pPr marL="35306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8pPr>
            <a:lvl9pPr marL="39878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9pPr>
          </a:lstStyle>
          <a:p>
            <a:pPr algn="ctr" defTabSz="414772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zh-CN" sz="1452" b="1" dirty="0">
                <a:latin typeface="Arial" panose="020B0604020202020204" pitchFamily="34" charset="0"/>
                <a:ea typeface="宋体" panose="02010600030101010101" pitchFamily="2" charset="-122"/>
              </a:rPr>
              <a:t>Fig. </a:t>
            </a:r>
            <a:r>
              <a:rPr lang="en-GB" altLang="zh-CN" sz="1452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452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452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452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&amp; Fig. 1C</a:t>
            </a:r>
            <a:endParaRPr lang="en-GB" altLang="zh-CN" sz="1452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83296" y="1446107"/>
            <a:ext cx="8566216" cy="4302016"/>
            <a:chOff x="1455706" y="1371684"/>
            <a:chExt cx="8566216" cy="4302016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567"/>
            <a:stretch/>
          </p:blipFill>
          <p:spPr bwMode="auto">
            <a:xfrm>
              <a:off x="1455707" y="1371684"/>
              <a:ext cx="8566215" cy="4302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64" t="1" b="62582"/>
            <a:stretch/>
          </p:blipFill>
          <p:spPr bwMode="auto">
            <a:xfrm>
              <a:off x="3242930" y="1497874"/>
              <a:ext cx="6778991" cy="2957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88694" b="62582"/>
            <a:stretch/>
          </p:blipFill>
          <p:spPr bwMode="auto">
            <a:xfrm>
              <a:off x="1455706" y="1497874"/>
              <a:ext cx="968517" cy="2957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" name="标题 1"/>
          <p:cNvSpPr txBox="1">
            <a:spLocks/>
          </p:cNvSpPr>
          <p:nvPr/>
        </p:nvSpPr>
        <p:spPr bwMode="auto">
          <a:xfrm>
            <a:off x="1784188" y="293792"/>
            <a:ext cx="5024132" cy="79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3000"/>
              </a:lnSpc>
              <a:spcAft>
                <a:spcPts val="8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1pPr>
            <a:lvl2pPr marL="863600" indent="-287338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6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2pPr>
            <a:lvl3pPr marL="129540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3pPr>
            <a:lvl4pPr marL="172720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4pPr>
            <a:lvl5pPr marL="215900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5pPr>
            <a:lvl6pPr marL="26162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6pPr>
            <a:lvl7pPr marL="30734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7pPr>
            <a:lvl8pPr marL="35306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8pPr>
            <a:lvl9pPr marL="39878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9pPr>
          </a:lstStyle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zh-CN" sz="4899" b="1" dirty="0" smtClean="0">
                <a:ea typeface="宋体" panose="02010600030101010101" pitchFamily="2" charset="-122"/>
              </a:rPr>
              <a:t>Results of Study 1</a:t>
            </a:r>
            <a:endParaRPr lang="zh-CN" altLang="en-US" sz="4899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967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1848995" y="381641"/>
            <a:ext cx="8494012" cy="41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spcAft>
                <a:spcPts val="8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1pPr>
            <a:lvl2pPr marL="863600" indent="-287338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6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2pPr>
            <a:lvl3pPr marL="129540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3pPr>
            <a:lvl4pPr marL="172720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4pPr>
            <a:lvl5pPr marL="215900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5pPr>
            <a:lvl6pPr marL="26162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6pPr>
            <a:lvl7pPr marL="30734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7pPr>
            <a:lvl8pPr marL="35306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8pPr>
            <a:lvl9pPr marL="39878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9pPr>
          </a:lstStyle>
          <a:p>
            <a:pPr algn="ctr" defTabSz="414772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zh-CN" sz="1452" b="1">
                <a:latin typeface="Arial" panose="020B0604020202020204" pitchFamily="34" charset="0"/>
                <a:ea typeface="宋体" panose="02010600030101010101" pitchFamily="2" charset="-122"/>
              </a:rPr>
              <a:t>Fig. 1 Results of studies one and two.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123" y="979304"/>
            <a:ext cx="5304076" cy="4893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60123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1848995" y="381641"/>
            <a:ext cx="8494012" cy="41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spcAft>
                <a:spcPts val="8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1pPr>
            <a:lvl2pPr marL="863600" indent="-287338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6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2pPr>
            <a:lvl3pPr marL="129540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3pPr>
            <a:lvl4pPr marL="172720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4pPr>
            <a:lvl5pPr marL="215900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5pPr>
            <a:lvl6pPr marL="26162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6pPr>
            <a:lvl7pPr marL="30734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7pPr>
            <a:lvl8pPr marL="35306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8pPr>
            <a:lvl9pPr marL="39878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9pPr>
          </a:lstStyle>
          <a:p>
            <a:pPr algn="ctr" defTabSz="414772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GB" altLang="zh-CN" sz="1452" b="1">
                <a:latin typeface="Arial" panose="020B0604020202020204" pitchFamily="34" charset="0"/>
                <a:ea typeface="宋体" panose="02010600030101010101" pitchFamily="2" charset="-122"/>
              </a:rPr>
              <a:t>Fig. 2 Results of studies three and four.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979304"/>
            <a:ext cx="6860880" cy="4893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5686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 txBox="1">
            <a:spLocks/>
          </p:cNvSpPr>
          <p:nvPr/>
        </p:nvSpPr>
        <p:spPr bwMode="auto">
          <a:xfrm>
            <a:off x="1688939" y="389042"/>
            <a:ext cx="2244525" cy="79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3000"/>
              </a:lnSpc>
              <a:spcAft>
                <a:spcPts val="8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1pPr>
            <a:lvl2pPr marL="863600" indent="-287338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6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2pPr>
            <a:lvl3pPr marL="129540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3pPr>
            <a:lvl4pPr marL="172720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4pPr>
            <a:lvl5pPr marL="215900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5pPr>
            <a:lvl6pPr marL="26162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6pPr>
            <a:lvl7pPr marL="30734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7pPr>
            <a:lvl8pPr marL="35306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8pPr>
            <a:lvl9pPr marL="39878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9pPr>
          </a:lstStyle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zh-CN" sz="4899" b="1" dirty="0">
                <a:ea typeface="宋体" panose="02010600030101010101" pitchFamily="2" charset="-122"/>
              </a:rPr>
              <a:t>Answer</a:t>
            </a:r>
            <a:endParaRPr lang="zh-CN" altLang="en-US" sz="4899" b="1" dirty="0">
              <a:ea typeface="宋体" panose="02010600030101010101" pitchFamily="2" charset="-122"/>
            </a:endParaRPr>
          </a:p>
        </p:txBody>
      </p:sp>
      <p:sp>
        <p:nvSpPr>
          <p:cNvPr id="8195" name="标题 1"/>
          <p:cNvSpPr txBox="1">
            <a:spLocks/>
          </p:cNvSpPr>
          <p:nvPr/>
        </p:nvSpPr>
        <p:spPr bwMode="auto">
          <a:xfrm>
            <a:off x="1980049" y="1664815"/>
            <a:ext cx="8557378" cy="42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3000"/>
              </a:lnSpc>
              <a:spcAft>
                <a:spcPts val="8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1pPr>
            <a:lvl2pPr marL="863600" indent="-287338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6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2pPr>
            <a:lvl3pPr marL="129540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3pPr>
            <a:lvl4pPr marL="172720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4pPr>
            <a:lvl5pPr marL="215900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5pPr>
            <a:lvl6pPr marL="26162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6pPr>
            <a:lvl7pPr marL="30734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7pPr>
            <a:lvl8pPr marL="35306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8pPr>
            <a:lvl9pPr marL="3987800" indent="-2159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9pPr>
          </a:lstStyle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zh-CN" sz="2903" b="1" dirty="0">
                <a:ea typeface="宋体" panose="02010600030101010101" pitchFamily="2" charset="-122"/>
              </a:rPr>
              <a:t>1.By the age of 6, girls are less likely than boys to believe that members of their gender are “really, really smart.”</a:t>
            </a:r>
          </a:p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endParaRPr lang="en-US" altLang="zh-CN" sz="2903" b="1" dirty="0">
              <a:ea typeface="宋体" panose="02010600030101010101" pitchFamily="2" charset="-122"/>
            </a:endParaRPr>
          </a:p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zh-CN" sz="2903" b="1" dirty="0">
                <a:ea typeface="宋体" panose="02010600030101010101" pitchFamily="2" charset="-122"/>
              </a:rPr>
              <a:t>2.Also at 6, girls begin to avoid activities said to be for children who are “really, really smart.”</a:t>
            </a:r>
          </a:p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endParaRPr lang="en-US" altLang="zh-CN" sz="2903" b="1" dirty="0">
              <a:solidFill>
                <a:srgbClr val="FFFFFF">
                  <a:lumMod val="85000"/>
                </a:srgbClr>
              </a:solidFill>
              <a:ea typeface="宋体" panose="02010600030101010101" pitchFamily="2" charset="-122"/>
            </a:endParaRPr>
          </a:p>
          <a:p>
            <a:pPr defTabSz="414772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None/>
            </a:pPr>
            <a:r>
              <a:rPr lang="en-US" altLang="zh-CN" sz="2903" b="1" dirty="0">
                <a:solidFill>
                  <a:srgbClr val="FFFFFF">
                    <a:lumMod val="85000"/>
                  </a:srgbClr>
                </a:solidFill>
                <a:ea typeface="宋体" panose="02010600030101010101" pitchFamily="2" charset="-122"/>
              </a:rPr>
              <a:t>3.It suggests that gendered notions of brilliance are acquired early and have an immediate effect on children’s interests.</a:t>
            </a:r>
          </a:p>
        </p:txBody>
      </p:sp>
    </p:spTree>
    <p:extLst>
      <p:ext uri="{BB962C8B-B14F-4D97-AF65-F5344CB8AC3E}">
        <p14:creationId xmlns:p14="http://schemas.microsoft.com/office/powerpoint/2010/main" val="399036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Times New Roman"/>
        <a:ea typeface="msgothic"/>
        <a:cs typeface="msgothic"/>
      </a:majorFont>
      <a:minorFont>
        <a:latin typeface="Times New Roman"/>
        <a:ea typeface="msgothic"/>
        <a:cs typeface="ms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anose="05000000000000000000" pitchFamily="2" charset="2"/>
          <a:buNone/>
          <a:tabLst/>
          <a:defRPr kumimoji="0" lang="en-GB" altLang="zh-CN" sz="2400" b="0" i="0" u="none" strike="noStrike" cap="none" normalizeH="0" baseline="0" smtClean="0">
            <a:ln>
              <a:noFill/>
            </a:ln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anose="05000000000000000000" pitchFamily="2" charset="2"/>
          <a:buNone/>
          <a:tabLst/>
          <a:defRPr kumimoji="0" lang="en-GB" altLang="zh-CN" sz="2400" b="0" i="0" u="none" strike="noStrike" cap="none" normalizeH="0" baseline="0" smtClean="0">
            <a:ln>
              <a:noFill/>
            </a:ln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887</Words>
  <Application>Microsoft Office PowerPoint</Application>
  <PresentationFormat>宽屏</PresentationFormat>
  <Paragraphs>94</Paragraphs>
  <Slides>11</Slides>
  <Notes>5</Notes>
  <HiddenSlides>2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Arial</vt:lpstr>
      <vt:lpstr>Calibri</vt:lpstr>
      <vt:lpstr>msgothic</vt:lpstr>
      <vt:lpstr>Symbol</vt:lpstr>
      <vt:lpstr>Times New Roman</vt:lpstr>
      <vt:lpstr>Wingdings</vt:lpstr>
      <vt:lpstr>1_Office 主题</vt:lpstr>
      <vt:lpstr>What Impacts will Gender Stereotypes Have on Children?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Impacts will Gender Stereotypes Have on Children?</dc:title>
  <dc:creator>User</dc:creator>
  <cp:lastModifiedBy>africamonkey</cp:lastModifiedBy>
  <cp:revision>14</cp:revision>
  <dcterms:created xsi:type="dcterms:W3CDTF">2017-12-02T01:26:45Z</dcterms:created>
  <dcterms:modified xsi:type="dcterms:W3CDTF">2017-12-02T03:58:03Z</dcterms:modified>
</cp:coreProperties>
</file>