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1" r:id="rId3"/>
    <p:sldId id="257" r:id="rId4"/>
    <p:sldId id="275" r:id="rId5"/>
    <p:sldId id="276" r:id="rId6"/>
    <p:sldId id="279" r:id="rId7"/>
    <p:sldId id="273" r:id="rId8"/>
    <p:sldId id="277" r:id="rId9"/>
    <p:sldId id="278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B634C-8F3F-487E-8D3D-4DB1A298E6F8}" type="doc">
      <dgm:prSet loTypeId="urn:microsoft.com/office/officeart/2005/8/layout/equation1" loCatId="relationship" qsTypeId="urn:microsoft.com/office/officeart/2005/8/quickstyle/simple5" qsCatId="simple" csTypeId="urn:microsoft.com/office/officeart/2005/8/colors/accent1_2" csCatId="accent1" phldr="1"/>
      <dgm:spPr/>
    </dgm:pt>
    <dgm:pt modelId="{2397DDB0-8E1E-438E-A84B-A0A41670A0A6}">
      <dgm:prSet phldrT="[文本]" custT="1"/>
      <dgm:spPr/>
      <dgm:t>
        <a:bodyPr/>
        <a:lstStyle/>
        <a:p>
          <a:r>
            <a:rPr lang="en-US" altLang="zh-CN" sz="2400" b="0" dirty="0" smtClean="0"/>
            <a:t>brilliance</a:t>
          </a:r>
          <a:r>
            <a:rPr lang="en-US" altLang="zh-CN" sz="3200" b="0" dirty="0" smtClean="0"/>
            <a:t> </a:t>
          </a:r>
          <a:endParaRPr lang="zh-CN" altLang="en-US" sz="3200" b="0" dirty="0"/>
        </a:p>
      </dgm:t>
    </dgm:pt>
    <dgm:pt modelId="{12B1BA52-5F46-4630-BE5C-06D8A9C981BB}" type="parTrans" cxnId="{2CC6B836-620B-41CF-B270-1731C3D8DF21}">
      <dgm:prSet/>
      <dgm:spPr/>
      <dgm:t>
        <a:bodyPr/>
        <a:lstStyle/>
        <a:p>
          <a:endParaRPr lang="zh-CN" altLang="en-US"/>
        </a:p>
      </dgm:t>
    </dgm:pt>
    <dgm:pt modelId="{843AE29C-6134-42C0-B436-26A075C2AA68}" type="sibTrans" cxnId="{2CC6B836-620B-41CF-B270-1731C3D8DF21}">
      <dgm:prSet/>
      <dgm:spPr/>
      <dgm:t>
        <a:bodyPr/>
        <a:lstStyle/>
        <a:p>
          <a:endParaRPr lang="zh-CN" altLang="en-US"/>
        </a:p>
      </dgm:t>
    </dgm:pt>
    <dgm:pt modelId="{6B81816E-F2D4-4F04-A3AF-32C7AE9DC1AC}">
      <dgm:prSet phldrT="[文本]"/>
      <dgm:spPr/>
      <dgm:t>
        <a:bodyPr/>
        <a:lstStyle/>
        <a:p>
          <a:r>
            <a:rPr lang="en-US" altLang="zh-CN" dirty="0" smtClean="0"/>
            <a:t>males</a:t>
          </a:r>
          <a:endParaRPr lang="zh-CN" altLang="en-US" dirty="0"/>
        </a:p>
      </dgm:t>
    </dgm:pt>
    <dgm:pt modelId="{FF9FC2E6-DFE2-4B7F-989B-D6F017449101}" type="parTrans" cxnId="{37CDCBDB-B8CC-4693-855C-EE5731C37FAB}">
      <dgm:prSet/>
      <dgm:spPr/>
      <dgm:t>
        <a:bodyPr/>
        <a:lstStyle/>
        <a:p>
          <a:endParaRPr lang="zh-CN" altLang="en-US"/>
        </a:p>
      </dgm:t>
    </dgm:pt>
    <dgm:pt modelId="{8DD067A3-8992-4C9D-A4B6-641602CC5904}" type="sibTrans" cxnId="{37CDCBDB-B8CC-4693-855C-EE5731C37FAB}">
      <dgm:prSet/>
      <dgm:spPr/>
      <dgm:t>
        <a:bodyPr/>
        <a:lstStyle/>
        <a:p>
          <a:endParaRPr lang="zh-CN" altLang="en-US"/>
        </a:p>
      </dgm:t>
    </dgm:pt>
    <dgm:pt modelId="{810A2A31-CAAC-43A8-96C0-92EA4EA2F0AD}" type="pres">
      <dgm:prSet presAssocID="{1B5B634C-8F3F-487E-8D3D-4DB1A298E6F8}" presName="linearFlow" presStyleCnt="0">
        <dgm:presLayoutVars>
          <dgm:dir/>
          <dgm:resizeHandles val="exact"/>
        </dgm:presLayoutVars>
      </dgm:prSet>
      <dgm:spPr/>
    </dgm:pt>
    <dgm:pt modelId="{6C33E19B-EB2E-4F8B-96AD-2384E1BB9CE4}" type="pres">
      <dgm:prSet presAssocID="{2397DDB0-8E1E-438E-A84B-A0A41670A0A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2FD6C0-2714-4DA4-91C3-D1CDEDDC0FD3}" type="pres">
      <dgm:prSet presAssocID="{843AE29C-6134-42C0-B436-26A075C2AA68}" presName="spacerL" presStyleCnt="0"/>
      <dgm:spPr/>
    </dgm:pt>
    <dgm:pt modelId="{D35658F7-D7CB-429D-8FF3-B492229C676C}" type="pres">
      <dgm:prSet presAssocID="{843AE29C-6134-42C0-B436-26A075C2AA68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661DE3E2-40F9-407D-B91A-BC09DD7E4222}" type="pres">
      <dgm:prSet presAssocID="{843AE29C-6134-42C0-B436-26A075C2AA68}" presName="spacerR" presStyleCnt="0"/>
      <dgm:spPr/>
    </dgm:pt>
    <dgm:pt modelId="{E6F46CFC-08F7-41E5-880E-E93892EA6865}" type="pres">
      <dgm:prSet presAssocID="{6B81816E-F2D4-4F04-A3AF-32C7AE9DC1A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264382-BA00-4221-9B1E-5B3CC347BB23}" type="presOf" srcId="{6B81816E-F2D4-4F04-A3AF-32C7AE9DC1AC}" destId="{E6F46CFC-08F7-41E5-880E-E93892EA6865}" srcOrd="0" destOrd="0" presId="urn:microsoft.com/office/officeart/2005/8/layout/equation1"/>
    <dgm:cxn modelId="{D9E11F95-1789-4055-9CB5-E01EEC9A0977}" type="presOf" srcId="{2397DDB0-8E1E-438E-A84B-A0A41670A0A6}" destId="{6C33E19B-EB2E-4F8B-96AD-2384E1BB9CE4}" srcOrd="0" destOrd="0" presId="urn:microsoft.com/office/officeart/2005/8/layout/equation1"/>
    <dgm:cxn modelId="{5DE6F5BF-38DB-4BAA-89F8-D917F1B8E950}" type="presOf" srcId="{843AE29C-6134-42C0-B436-26A075C2AA68}" destId="{D35658F7-D7CB-429D-8FF3-B492229C676C}" srcOrd="0" destOrd="0" presId="urn:microsoft.com/office/officeart/2005/8/layout/equation1"/>
    <dgm:cxn modelId="{A463E801-4BBF-49B6-9D98-9060B0B3228C}" type="presOf" srcId="{1B5B634C-8F3F-487E-8D3D-4DB1A298E6F8}" destId="{810A2A31-CAAC-43A8-96C0-92EA4EA2F0AD}" srcOrd="0" destOrd="0" presId="urn:microsoft.com/office/officeart/2005/8/layout/equation1"/>
    <dgm:cxn modelId="{2CC6B836-620B-41CF-B270-1731C3D8DF21}" srcId="{1B5B634C-8F3F-487E-8D3D-4DB1A298E6F8}" destId="{2397DDB0-8E1E-438E-A84B-A0A41670A0A6}" srcOrd="0" destOrd="0" parTransId="{12B1BA52-5F46-4630-BE5C-06D8A9C981BB}" sibTransId="{843AE29C-6134-42C0-B436-26A075C2AA68}"/>
    <dgm:cxn modelId="{37CDCBDB-B8CC-4693-855C-EE5731C37FAB}" srcId="{1B5B634C-8F3F-487E-8D3D-4DB1A298E6F8}" destId="{6B81816E-F2D4-4F04-A3AF-32C7AE9DC1AC}" srcOrd="1" destOrd="0" parTransId="{FF9FC2E6-DFE2-4B7F-989B-D6F017449101}" sibTransId="{8DD067A3-8992-4C9D-A4B6-641602CC5904}"/>
    <dgm:cxn modelId="{6CB3211D-088B-4C55-9ACD-D52AF7DBB101}" type="presParOf" srcId="{810A2A31-CAAC-43A8-96C0-92EA4EA2F0AD}" destId="{6C33E19B-EB2E-4F8B-96AD-2384E1BB9CE4}" srcOrd="0" destOrd="0" presId="urn:microsoft.com/office/officeart/2005/8/layout/equation1"/>
    <dgm:cxn modelId="{2B666DE6-7BFB-4884-B4EB-BEC98F718FA3}" type="presParOf" srcId="{810A2A31-CAAC-43A8-96C0-92EA4EA2F0AD}" destId="{682FD6C0-2714-4DA4-91C3-D1CDEDDC0FD3}" srcOrd="1" destOrd="0" presId="urn:microsoft.com/office/officeart/2005/8/layout/equation1"/>
    <dgm:cxn modelId="{3E53D41B-0549-47FF-AC1A-5B86F9D314FC}" type="presParOf" srcId="{810A2A31-CAAC-43A8-96C0-92EA4EA2F0AD}" destId="{D35658F7-D7CB-429D-8FF3-B492229C676C}" srcOrd="2" destOrd="0" presId="urn:microsoft.com/office/officeart/2005/8/layout/equation1"/>
    <dgm:cxn modelId="{E21AC0B4-1574-4EB1-BD14-D770397B95A5}" type="presParOf" srcId="{810A2A31-CAAC-43A8-96C0-92EA4EA2F0AD}" destId="{661DE3E2-40F9-407D-B91A-BC09DD7E4222}" srcOrd="3" destOrd="0" presId="urn:microsoft.com/office/officeart/2005/8/layout/equation1"/>
    <dgm:cxn modelId="{42114D37-A840-4456-9247-C8B0F8FBB8E3}" type="presParOf" srcId="{810A2A31-CAAC-43A8-96C0-92EA4EA2F0AD}" destId="{E6F46CFC-08F7-41E5-880E-E93892EA6865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5B634C-8F3F-487E-8D3D-4DB1A298E6F8}" type="doc">
      <dgm:prSet loTypeId="urn:microsoft.com/office/officeart/2005/8/layout/equation1" loCatId="relationship" qsTypeId="urn:microsoft.com/office/officeart/2005/8/quickstyle/simple5" qsCatId="simple" csTypeId="urn:microsoft.com/office/officeart/2005/8/colors/accent1_2" csCatId="accent1" phldr="1"/>
      <dgm:spPr/>
    </dgm:pt>
    <dgm:pt modelId="{2397DDB0-8E1E-438E-A84B-A0A41670A0A6}">
      <dgm:prSet phldrT="[文本]" custT="1"/>
      <dgm:spPr/>
      <dgm:t>
        <a:bodyPr/>
        <a:lstStyle/>
        <a:p>
          <a:r>
            <a:rPr lang="en-US" altLang="zh-CN" sz="2400" b="0" dirty="0" smtClean="0"/>
            <a:t>brilliance </a:t>
          </a:r>
          <a:endParaRPr lang="zh-CN" altLang="en-US" sz="2400" b="0" dirty="0"/>
        </a:p>
      </dgm:t>
    </dgm:pt>
    <dgm:pt modelId="{12B1BA52-5F46-4630-BE5C-06D8A9C981BB}" type="parTrans" cxnId="{2CC6B836-620B-41CF-B270-1731C3D8DF21}">
      <dgm:prSet/>
      <dgm:spPr/>
      <dgm:t>
        <a:bodyPr/>
        <a:lstStyle/>
        <a:p>
          <a:endParaRPr lang="zh-CN" altLang="en-US"/>
        </a:p>
      </dgm:t>
    </dgm:pt>
    <dgm:pt modelId="{843AE29C-6134-42C0-B436-26A075C2AA68}" type="sibTrans" cxnId="{2CC6B836-620B-41CF-B270-1731C3D8DF21}">
      <dgm:prSet/>
      <dgm:spPr>
        <a:gradFill rotWithShape="0">
          <a:gsLst>
            <a:gs pos="0">
              <a:srgbClr val="FF4B4B"/>
            </a:gs>
            <a:gs pos="50000">
              <a:srgbClr val="C00000"/>
            </a:gs>
            <a:gs pos="100000">
              <a:srgbClr val="FF6D6D"/>
            </a:gs>
          </a:gsLst>
        </a:gradFill>
      </dgm:spPr>
      <dgm:t>
        <a:bodyPr/>
        <a:lstStyle/>
        <a:p>
          <a:endParaRPr lang="zh-CN" altLang="en-US"/>
        </a:p>
      </dgm:t>
    </dgm:pt>
    <dgm:pt modelId="{6B81816E-F2D4-4F04-A3AF-32C7AE9DC1AC}">
      <dgm:prSet phldrT="[文本]"/>
      <dgm:spPr/>
      <dgm:t>
        <a:bodyPr/>
        <a:lstStyle/>
        <a:p>
          <a:r>
            <a:rPr lang="en-US" altLang="zh-CN" dirty="0" smtClean="0"/>
            <a:t>males</a:t>
          </a:r>
          <a:endParaRPr lang="zh-CN" altLang="en-US" dirty="0"/>
        </a:p>
      </dgm:t>
    </dgm:pt>
    <dgm:pt modelId="{FF9FC2E6-DFE2-4B7F-989B-D6F017449101}" type="parTrans" cxnId="{37CDCBDB-B8CC-4693-855C-EE5731C37FAB}">
      <dgm:prSet/>
      <dgm:spPr/>
      <dgm:t>
        <a:bodyPr/>
        <a:lstStyle/>
        <a:p>
          <a:endParaRPr lang="zh-CN" altLang="en-US"/>
        </a:p>
      </dgm:t>
    </dgm:pt>
    <dgm:pt modelId="{8DD067A3-8992-4C9D-A4B6-641602CC5904}" type="sibTrans" cxnId="{37CDCBDB-B8CC-4693-855C-EE5731C37FAB}">
      <dgm:prSet/>
      <dgm:spPr/>
      <dgm:t>
        <a:bodyPr/>
        <a:lstStyle/>
        <a:p>
          <a:endParaRPr lang="zh-CN" altLang="en-US"/>
        </a:p>
      </dgm:t>
    </dgm:pt>
    <dgm:pt modelId="{810A2A31-CAAC-43A8-96C0-92EA4EA2F0AD}" type="pres">
      <dgm:prSet presAssocID="{1B5B634C-8F3F-487E-8D3D-4DB1A298E6F8}" presName="linearFlow" presStyleCnt="0">
        <dgm:presLayoutVars>
          <dgm:dir/>
          <dgm:resizeHandles val="exact"/>
        </dgm:presLayoutVars>
      </dgm:prSet>
      <dgm:spPr/>
    </dgm:pt>
    <dgm:pt modelId="{6C33E19B-EB2E-4F8B-96AD-2384E1BB9CE4}" type="pres">
      <dgm:prSet presAssocID="{2397DDB0-8E1E-438E-A84B-A0A41670A0A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2FD6C0-2714-4DA4-91C3-D1CDEDDC0FD3}" type="pres">
      <dgm:prSet presAssocID="{843AE29C-6134-42C0-B436-26A075C2AA68}" presName="spacerL" presStyleCnt="0"/>
      <dgm:spPr/>
    </dgm:pt>
    <dgm:pt modelId="{D35658F7-D7CB-429D-8FF3-B492229C676C}" type="pres">
      <dgm:prSet presAssocID="{843AE29C-6134-42C0-B436-26A075C2AA68}" presName="sibTrans" presStyleLbl="sibTrans2D1" presStyleIdx="0" presStyleCnt="1"/>
      <dgm:spPr>
        <a:prstGeom prst="mathNotEqual">
          <a:avLst/>
        </a:prstGeom>
      </dgm:spPr>
      <dgm:t>
        <a:bodyPr/>
        <a:lstStyle/>
        <a:p>
          <a:endParaRPr lang="zh-CN" altLang="en-US"/>
        </a:p>
      </dgm:t>
    </dgm:pt>
    <dgm:pt modelId="{661DE3E2-40F9-407D-B91A-BC09DD7E4222}" type="pres">
      <dgm:prSet presAssocID="{843AE29C-6134-42C0-B436-26A075C2AA68}" presName="spacerR" presStyleCnt="0"/>
      <dgm:spPr/>
    </dgm:pt>
    <dgm:pt modelId="{E6F46CFC-08F7-41E5-880E-E93892EA6865}" type="pres">
      <dgm:prSet presAssocID="{6B81816E-F2D4-4F04-A3AF-32C7AE9DC1A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85E346-8484-4867-A58E-0623E6D287FD}" type="presOf" srcId="{1B5B634C-8F3F-487E-8D3D-4DB1A298E6F8}" destId="{810A2A31-CAAC-43A8-96C0-92EA4EA2F0AD}" srcOrd="0" destOrd="0" presId="urn:microsoft.com/office/officeart/2005/8/layout/equation1"/>
    <dgm:cxn modelId="{2564D988-482D-4C30-81C4-AD1489A0113E}" type="presOf" srcId="{2397DDB0-8E1E-438E-A84B-A0A41670A0A6}" destId="{6C33E19B-EB2E-4F8B-96AD-2384E1BB9CE4}" srcOrd="0" destOrd="0" presId="urn:microsoft.com/office/officeart/2005/8/layout/equation1"/>
    <dgm:cxn modelId="{2CC6B836-620B-41CF-B270-1731C3D8DF21}" srcId="{1B5B634C-8F3F-487E-8D3D-4DB1A298E6F8}" destId="{2397DDB0-8E1E-438E-A84B-A0A41670A0A6}" srcOrd="0" destOrd="0" parTransId="{12B1BA52-5F46-4630-BE5C-06D8A9C981BB}" sibTransId="{843AE29C-6134-42C0-B436-26A075C2AA68}"/>
    <dgm:cxn modelId="{37CDCBDB-B8CC-4693-855C-EE5731C37FAB}" srcId="{1B5B634C-8F3F-487E-8D3D-4DB1A298E6F8}" destId="{6B81816E-F2D4-4F04-A3AF-32C7AE9DC1AC}" srcOrd="1" destOrd="0" parTransId="{FF9FC2E6-DFE2-4B7F-989B-D6F017449101}" sibTransId="{8DD067A3-8992-4C9D-A4B6-641602CC5904}"/>
    <dgm:cxn modelId="{99CCCB04-0E53-483C-A016-1657180F64C3}" type="presOf" srcId="{843AE29C-6134-42C0-B436-26A075C2AA68}" destId="{D35658F7-D7CB-429D-8FF3-B492229C676C}" srcOrd="0" destOrd="0" presId="urn:microsoft.com/office/officeart/2005/8/layout/equation1"/>
    <dgm:cxn modelId="{C54C8DB9-F678-496C-A05E-73DCFDA46A22}" type="presOf" srcId="{6B81816E-F2D4-4F04-A3AF-32C7AE9DC1AC}" destId="{E6F46CFC-08F7-41E5-880E-E93892EA6865}" srcOrd="0" destOrd="0" presId="urn:microsoft.com/office/officeart/2005/8/layout/equation1"/>
    <dgm:cxn modelId="{8599088D-7F27-43E5-9ABE-12D7B5C16408}" type="presParOf" srcId="{810A2A31-CAAC-43A8-96C0-92EA4EA2F0AD}" destId="{6C33E19B-EB2E-4F8B-96AD-2384E1BB9CE4}" srcOrd="0" destOrd="0" presId="urn:microsoft.com/office/officeart/2005/8/layout/equation1"/>
    <dgm:cxn modelId="{7BA40151-312B-4542-8525-140A55EB1376}" type="presParOf" srcId="{810A2A31-CAAC-43A8-96C0-92EA4EA2F0AD}" destId="{682FD6C0-2714-4DA4-91C3-D1CDEDDC0FD3}" srcOrd="1" destOrd="0" presId="urn:microsoft.com/office/officeart/2005/8/layout/equation1"/>
    <dgm:cxn modelId="{D0831D3C-DDA3-47DE-97F8-7F5371A79BD9}" type="presParOf" srcId="{810A2A31-CAAC-43A8-96C0-92EA4EA2F0AD}" destId="{D35658F7-D7CB-429D-8FF3-B492229C676C}" srcOrd="2" destOrd="0" presId="urn:microsoft.com/office/officeart/2005/8/layout/equation1"/>
    <dgm:cxn modelId="{84E79541-6717-4D9A-B646-7153055022E3}" type="presParOf" srcId="{810A2A31-CAAC-43A8-96C0-92EA4EA2F0AD}" destId="{661DE3E2-40F9-407D-B91A-BC09DD7E4222}" srcOrd="3" destOrd="0" presId="urn:microsoft.com/office/officeart/2005/8/layout/equation1"/>
    <dgm:cxn modelId="{9FA52C26-9989-4BF4-8A20-46FA2262BB49}" type="presParOf" srcId="{810A2A31-CAAC-43A8-96C0-92EA4EA2F0AD}" destId="{E6F46CFC-08F7-41E5-880E-E93892EA6865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B634C-8F3F-487E-8D3D-4DB1A298E6F8}" type="doc">
      <dgm:prSet loTypeId="urn:microsoft.com/office/officeart/2005/8/layout/equation1" loCatId="relationship" qsTypeId="urn:microsoft.com/office/officeart/2005/8/quickstyle/simple5" qsCatId="simple" csTypeId="urn:microsoft.com/office/officeart/2005/8/colors/accent1_2" csCatId="accent1" phldr="1"/>
      <dgm:spPr/>
    </dgm:pt>
    <dgm:pt modelId="{2397DDB0-8E1E-438E-A84B-A0A41670A0A6}">
      <dgm:prSet phldrT="[文本]" custT="1"/>
      <dgm:spPr/>
      <dgm:t>
        <a:bodyPr/>
        <a:lstStyle/>
        <a:p>
          <a:r>
            <a:rPr lang="en-US" altLang="zh-CN" sz="2400" b="0" dirty="0" smtClean="0"/>
            <a:t>brilliance </a:t>
          </a:r>
          <a:endParaRPr lang="zh-CN" altLang="en-US" sz="2400" b="0" dirty="0"/>
        </a:p>
      </dgm:t>
    </dgm:pt>
    <dgm:pt modelId="{12B1BA52-5F46-4630-BE5C-06D8A9C981BB}" type="parTrans" cxnId="{2CC6B836-620B-41CF-B270-1731C3D8DF21}">
      <dgm:prSet/>
      <dgm:spPr/>
      <dgm:t>
        <a:bodyPr/>
        <a:lstStyle/>
        <a:p>
          <a:endParaRPr lang="zh-CN" altLang="en-US"/>
        </a:p>
      </dgm:t>
    </dgm:pt>
    <dgm:pt modelId="{843AE29C-6134-42C0-B436-26A075C2AA68}" type="sibTrans" cxnId="{2CC6B836-620B-41CF-B270-1731C3D8DF2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6B81816E-F2D4-4F04-A3AF-32C7AE9DC1AC}">
      <dgm:prSet phldrT="[文本]"/>
      <dgm:spPr/>
      <dgm:t>
        <a:bodyPr/>
        <a:lstStyle/>
        <a:p>
          <a:r>
            <a:rPr lang="en-US" altLang="zh-CN" dirty="0" smtClean="0"/>
            <a:t>efforts</a:t>
          </a:r>
          <a:endParaRPr lang="zh-CN" altLang="en-US" dirty="0"/>
        </a:p>
      </dgm:t>
    </dgm:pt>
    <dgm:pt modelId="{FF9FC2E6-DFE2-4B7F-989B-D6F017449101}" type="parTrans" cxnId="{37CDCBDB-B8CC-4693-855C-EE5731C37FAB}">
      <dgm:prSet/>
      <dgm:spPr/>
      <dgm:t>
        <a:bodyPr/>
        <a:lstStyle/>
        <a:p>
          <a:endParaRPr lang="zh-CN" altLang="en-US"/>
        </a:p>
      </dgm:t>
    </dgm:pt>
    <dgm:pt modelId="{8DD067A3-8992-4C9D-A4B6-641602CC5904}" type="sibTrans" cxnId="{37CDCBDB-B8CC-4693-855C-EE5731C37FAB}">
      <dgm:prSet/>
      <dgm:spPr/>
      <dgm:t>
        <a:bodyPr/>
        <a:lstStyle/>
        <a:p>
          <a:endParaRPr lang="zh-CN" altLang="en-US"/>
        </a:p>
      </dgm:t>
    </dgm:pt>
    <dgm:pt modelId="{810A2A31-CAAC-43A8-96C0-92EA4EA2F0AD}" type="pres">
      <dgm:prSet presAssocID="{1B5B634C-8F3F-487E-8D3D-4DB1A298E6F8}" presName="linearFlow" presStyleCnt="0">
        <dgm:presLayoutVars>
          <dgm:dir/>
          <dgm:resizeHandles val="exact"/>
        </dgm:presLayoutVars>
      </dgm:prSet>
      <dgm:spPr/>
    </dgm:pt>
    <dgm:pt modelId="{6C33E19B-EB2E-4F8B-96AD-2384E1BB9CE4}" type="pres">
      <dgm:prSet presAssocID="{2397DDB0-8E1E-438E-A84B-A0A41670A0A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2FD6C0-2714-4DA4-91C3-D1CDEDDC0FD3}" type="pres">
      <dgm:prSet presAssocID="{843AE29C-6134-42C0-B436-26A075C2AA68}" presName="spacerL" presStyleCnt="0"/>
      <dgm:spPr/>
    </dgm:pt>
    <dgm:pt modelId="{D35658F7-D7CB-429D-8FF3-B492229C676C}" type="pres">
      <dgm:prSet presAssocID="{843AE29C-6134-42C0-B436-26A075C2AA68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661DE3E2-40F9-407D-B91A-BC09DD7E4222}" type="pres">
      <dgm:prSet presAssocID="{843AE29C-6134-42C0-B436-26A075C2AA68}" presName="spacerR" presStyleCnt="0"/>
      <dgm:spPr/>
    </dgm:pt>
    <dgm:pt modelId="{E6F46CFC-08F7-41E5-880E-E93892EA6865}" type="pres">
      <dgm:prSet presAssocID="{6B81816E-F2D4-4F04-A3AF-32C7AE9DC1A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E98E77-D0C9-4237-8955-2985CD38E478}" type="presOf" srcId="{1B5B634C-8F3F-487E-8D3D-4DB1A298E6F8}" destId="{810A2A31-CAAC-43A8-96C0-92EA4EA2F0AD}" srcOrd="0" destOrd="0" presId="urn:microsoft.com/office/officeart/2005/8/layout/equation1"/>
    <dgm:cxn modelId="{CC9DB2FB-5DE9-42A6-AFF6-0BC69C20D47C}" type="presOf" srcId="{2397DDB0-8E1E-438E-A84B-A0A41670A0A6}" destId="{6C33E19B-EB2E-4F8B-96AD-2384E1BB9CE4}" srcOrd="0" destOrd="0" presId="urn:microsoft.com/office/officeart/2005/8/layout/equation1"/>
    <dgm:cxn modelId="{E7FE74D0-124C-40DA-899B-823D46866B9E}" type="presOf" srcId="{6B81816E-F2D4-4F04-A3AF-32C7AE9DC1AC}" destId="{E6F46CFC-08F7-41E5-880E-E93892EA6865}" srcOrd="0" destOrd="0" presId="urn:microsoft.com/office/officeart/2005/8/layout/equation1"/>
    <dgm:cxn modelId="{2CC6B836-620B-41CF-B270-1731C3D8DF21}" srcId="{1B5B634C-8F3F-487E-8D3D-4DB1A298E6F8}" destId="{2397DDB0-8E1E-438E-A84B-A0A41670A0A6}" srcOrd="0" destOrd="0" parTransId="{12B1BA52-5F46-4630-BE5C-06D8A9C981BB}" sibTransId="{843AE29C-6134-42C0-B436-26A075C2AA68}"/>
    <dgm:cxn modelId="{37CDCBDB-B8CC-4693-855C-EE5731C37FAB}" srcId="{1B5B634C-8F3F-487E-8D3D-4DB1A298E6F8}" destId="{6B81816E-F2D4-4F04-A3AF-32C7AE9DC1AC}" srcOrd="1" destOrd="0" parTransId="{FF9FC2E6-DFE2-4B7F-989B-D6F017449101}" sibTransId="{8DD067A3-8992-4C9D-A4B6-641602CC5904}"/>
    <dgm:cxn modelId="{1210AEB1-A4D9-4012-B217-62DCA6A26AF1}" type="presOf" srcId="{843AE29C-6134-42C0-B436-26A075C2AA68}" destId="{D35658F7-D7CB-429D-8FF3-B492229C676C}" srcOrd="0" destOrd="0" presId="urn:microsoft.com/office/officeart/2005/8/layout/equation1"/>
    <dgm:cxn modelId="{E3940F6E-B345-48F0-AED9-F5376AE5504A}" type="presParOf" srcId="{810A2A31-CAAC-43A8-96C0-92EA4EA2F0AD}" destId="{6C33E19B-EB2E-4F8B-96AD-2384E1BB9CE4}" srcOrd="0" destOrd="0" presId="urn:microsoft.com/office/officeart/2005/8/layout/equation1"/>
    <dgm:cxn modelId="{D58C8612-F92C-4F3F-9022-CC0879B6E50A}" type="presParOf" srcId="{810A2A31-CAAC-43A8-96C0-92EA4EA2F0AD}" destId="{682FD6C0-2714-4DA4-91C3-D1CDEDDC0FD3}" srcOrd="1" destOrd="0" presId="urn:microsoft.com/office/officeart/2005/8/layout/equation1"/>
    <dgm:cxn modelId="{36C38F8D-A094-493C-AB07-397A5D1C73E1}" type="presParOf" srcId="{810A2A31-CAAC-43A8-96C0-92EA4EA2F0AD}" destId="{D35658F7-D7CB-429D-8FF3-B492229C676C}" srcOrd="2" destOrd="0" presId="urn:microsoft.com/office/officeart/2005/8/layout/equation1"/>
    <dgm:cxn modelId="{92705586-4A64-487C-B6C2-6A0E9AFF0CCD}" type="presParOf" srcId="{810A2A31-CAAC-43A8-96C0-92EA4EA2F0AD}" destId="{661DE3E2-40F9-407D-B91A-BC09DD7E4222}" srcOrd="3" destOrd="0" presId="urn:microsoft.com/office/officeart/2005/8/layout/equation1"/>
    <dgm:cxn modelId="{6CBC8611-271D-4260-B8BE-24ACD38B8DCC}" type="presParOf" srcId="{810A2A31-CAAC-43A8-96C0-92EA4EA2F0AD}" destId="{E6F46CFC-08F7-41E5-880E-E93892EA6865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3E19B-EB2E-4F8B-96AD-2384E1BB9CE4}">
      <dsp:nvSpPr>
        <dsp:cNvPr id="0" name=""/>
        <dsp:cNvSpPr/>
      </dsp:nvSpPr>
      <dsp:spPr>
        <a:xfrm>
          <a:off x="2215" y="157360"/>
          <a:ext cx="1523361" cy="15233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/>
            <a:t>brilliance</a:t>
          </a:r>
          <a:r>
            <a:rPr lang="en-US" altLang="zh-CN" sz="3200" b="0" kern="1200" dirty="0" smtClean="0"/>
            <a:t> </a:t>
          </a:r>
          <a:endParaRPr lang="zh-CN" altLang="en-US" sz="3200" b="0" kern="1200" dirty="0"/>
        </a:p>
      </dsp:txBody>
      <dsp:txXfrm>
        <a:off x="225306" y="380451"/>
        <a:ext cx="1077179" cy="1077179"/>
      </dsp:txXfrm>
    </dsp:sp>
    <dsp:sp modelId="{D35658F7-D7CB-429D-8FF3-B492229C676C}">
      <dsp:nvSpPr>
        <dsp:cNvPr id="0" name=""/>
        <dsp:cNvSpPr/>
      </dsp:nvSpPr>
      <dsp:spPr>
        <a:xfrm>
          <a:off x="1649274" y="477266"/>
          <a:ext cx="883549" cy="883549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1766388" y="659277"/>
        <a:ext cx="649321" cy="519527"/>
      </dsp:txXfrm>
    </dsp:sp>
    <dsp:sp modelId="{E6F46CFC-08F7-41E5-880E-E93892EA6865}">
      <dsp:nvSpPr>
        <dsp:cNvPr id="0" name=""/>
        <dsp:cNvSpPr/>
      </dsp:nvSpPr>
      <dsp:spPr>
        <a:xfrm>
          <a:off x="2656520" y="157360"/>
          <a:ext cx="1523361" cy="15233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males</a:t>
          </a:r>
          <a:endParaRPr lang="zh-CN" altLang="en-US" sz="2900" kern="1200" dirty="0"/>
        </a:p>
      </dsp:txBody>
      <dsp:txXfrm>
        <a:off x="2879611" y="380451"/>
        <a:ext cx="1077179" cy="1077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3E19B-EB2E-4F8B-96AD-2384E1BB9CE4}">
      <dsp:nvSpPr>
        <dsp:cNvPr id="0" name=""/>
        <dsp:cNvSpPr/>
      </dsp:nvSpPr>
      <dsp:spPr>
        <a:xfrm>
          <a:off x="1730" y="141890"/>
          <a:ext cx="1189701" cy="11897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/>
            <a:t>brilliance </a:t>
          </a:r>
          <a:endParaRPr lang="zh-CN" altLang="en-US" sz="2400" b="0" kern="1200" dirty="0"/>
        </a:p>
      </dsp:txBody>
      <dsp:txXfrm>
        <a:off x="175958" y="316118"/>
        <a:ext cx="841245" cy="841245"/>
      </dsp:txXfrm>
    </dsp:sp>
    <dsp:sp modelId="{D35658F7-D7CB-429D-8FF3-B492229C676C}">
      <dsp:nvSpPr>
        <dsp:cNvPr id="0" name=""/>
        <dsp:cNvSpPr/>
      </dsp:nvSpPr>
      <dsp:spPr>
        <a:xfrm>
          <a:off x="1288035" y="391728"/>
          <a:ext cx="690026" cy="690026"/>
        </a:xfrm>
        <a:prstGeom prst="mathNotEqual">
          <a:avLst/>
        </a:prstGeom>
        <a:gradFill rotWithShape="0">
          <a:gsLst>
            <a:gs pos="0">
              <a:srgbClr val="FF4B4B"/>
            </a:gs>
            <a:gs pos="50000">
              <a:srgbClr val="C00000"/>
            </a:gs>
            <a:gs pos="100000">
              <a:srgbClr val="FF6D6D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379498" y="533873"/>
        <a:ext cx="507100" cy="405736"/>
      </dsp:txXfrm>
    </dsp:sp>
    <dsp:sp modelId="{E6F46CFC-08F7-41E5-880E-E93892EA6865}">
      <dsp:nvSpPr>
        <dsp:cNvPr id="0" name=""/>
        <dsp:cNvSpPr/>
      </dsp:nvSpPr>
      <dsp:spPr>
        <a:xfrm>
          <a:off x="2074665" y="141890"/>
          <a:ext cx="1189701" cy="11897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males</a:t>
          </a:r>
          <a:endParaRPr lang="zh-CN" altLang="en-US" sz="2300" kern="1200" dirty="0"/>
        </a:p>
      </dsp:txBody>
      <dsp:txXfrm>
        <a:off x="2248893" y="316118"/>
        <a:ext cx="841245" cy="841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3E19B-EB2E-4F8B-96AD-2384E1BB9CE4}">
      <dsp:nvSpPr>
        <dsp:cNvPr id="0" name=""/>
        <dsp:cNvSpPr/>
      </dsp:nvSpPr>
      <dsp:spPr>
        <a:xfrm>
          <a:off x="1751" y="134646"/>
          <a:ext cx="1204190" cy="1204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/>
            <a:t>brilliance </a:t>
          </a:r>
          <a:endParaRPr lang="zh-CN" altLang="en-US" sz="2400" b="0" kern="1200" dirty="0"/>
        </a:p>
      </dsp:txBody>
      <dsp:txXfrm>
        <a:off x="178101" y="310996"/>
        <a:ext cx="851490" cy="851490"/>
      </dsp:txXfrm>
    </dsp:sp>
    <dsp:sp modelId="{D35658F7-D7CB-429D-8FF3-B492229C676C}">
      <dsp:nvSpPr>
        <dsp:cNvPr id="0" name=""/>
        <dsp:cNvSpPr/>
      </dsp:nvSpPr>
      <dsp:spPr>
        <a:xfrm>
          <a:off x="1303721" y="387526"/>
          <a:ext cx="698430" cy="698430"/>
        </a:xfrm>
        <a:prstGeom prst="mathEqual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396298" y="531403"/>
        <a:ext cx="513276" cy="410676"/>
      </dsp:txXfrm>
    </dsp:sp>
    <dsp:sp modelId="{E6F46CFC-08F7-41E5-880E-E93892EA6865}">
      <dsp:nvSpPr>
        <dsp:cNvPr id="0" name=""/>
        <dsp:cNvSpPr/>
      </dsp:nvSpPr>
      <dsp:spPr>
        <a:xfrm>
          <a:off x="2099932" y="134646"/>
          <a:ext cx="1204190" cy="1204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efforts</a:t>
          </a:r>
          <a:endParaRPr lang="zh-CN" altLang="en-US" sz="2200" kern="1200" dirty="0"/>
        </a:p>
      </dsp:txBody>
      <dsp:txXfrm>
        <a:off x="2276282" y="310996"/>
        <a:ext cx="851490" cy="85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12/3/2017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12/3/2017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9443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3981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5271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9122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2017/12/3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044AF5F-2362-4732-8A6B-8A1816BC0286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Vocabulary Size and Language Model Order on Speech Recognition 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2017/12/3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9CEAEE3-65C7-4DE2-9497-7C9F9BD9374A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Vocabulary Size and Language Model Order on Speech Recognition 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2017/12/3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F182F2A-209B-4676-AF06-382CAF7348CE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Impacts will Gender Stereotypes Have on Children?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2017/12/3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CE36351-0018-43E3-B2B8-F45915F9B204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Impacts will Gender Stereotypes Have on Children?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2017/12/3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D660086-3621-470A-879A-A4BF80B84E6E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Impacts will Gender Stereotypes Have on Children?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2017/12/3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316135D-1238-4220-8318-25715EE54A7C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Impacts will Gender Stereotypes Have on Children?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2017/12/3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C84D2266-57BA-46BF-9443-8CDB6C27C7AA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Impacts will Gender Stereotypes Have on Children?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2017/12/3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12/3/2017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0622" y="1828800"/>
            <a:ext cx="10110755" cy="3009900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Impacts 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b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Stereotypes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b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Children?</a:t>
            </a:r>
            <a:endParaRPr 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Zhongheng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Yang,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Kaiqi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endParaRPr 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057400"/>
            <a:ext cx="9601200" cy="3657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High-level cognitive ability is presented </a:t>
            </a:r>
            <a:r>
              <a:rPr lang="en-US" altLang="zh-CN" sz="2800" dirty="0" smtClean="0"/>
              <a:t>more often </a:t>
            </a:r>
            <a:r>
              <a:rPr lang="en-US" altLang="zh-CN" sz="2800" dirty="0"/>
              <a:t>in men than in women</a:t>
            </a:r>
            <a:r>
              <a:rPr lang="en-US" altLang="zh-CN" sz="2800" dirty="0" smtClean="0"/>
              <a:t>.</a:t>
            </a:r>
            <a:endParaRPr lang="en-US" altLang="zh-CN" sz="2800" dirty="0"/>
          </a:p>
          <a:p>
            <a:r>
              <a:rPr lang="en-US" altLang="zh-CN" sz="2800" dirty="0"/>
              <a:t>However, little is known about the </a:t>
            </a:r>
            <a:r>
              <a:rPr lang="en-US" altLang="zh-CN" sz="2800" dirty="0" smtClean="0"/>
              <a:t>acquisition of </a:t>
            </a:r>
            <a:r>
              <a:rPr lang="en-US" altLang="zh-CN" sz="2800" dirty="0"/>
              <a:t>this stereotype.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923000738"/>
              </p:ext>
            </p:extLst>
          </p:nvPr>
        </p:nvGraphicFramePr>
        <p:xfrm>
          <a:off x="5287579" y="3769178"/>
          <a:ext cx="4182098" cy="183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2766790" y="930786"/>
            <a:ext cx="8129810" cy="71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177" b="1" dirty="0">
                <a:ea typeface="宋体" panose="02010600030101010101" pitchFamily="2" charset="-122"/>
              </a:rPr>
              <a:t>Four studies: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177" b="1" dirty="0">
                <a:ea typeface="宋体" panose="02010600030101010101" pitchFamily="2" charset="-122"/>
              </a:rPr>
              <a:t>N = 400 children, mostly from a middle-class, majority-white U.S.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52829"/>
              </p:ext>
            </p:extLst>
          </p:nvPr>
        </p:nvGraphicFramePr>
        <p:xfrm>
          <a:off x="1116690" y="1795372"/>
          <a:ext cx="9958620" cy="3945724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35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6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3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532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Study 1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Study 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Study 3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Study 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19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Question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Assess children’s endorsement of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the “brilliant = male” stereotype.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What might explain the drop in girls’ evaluation of their gender’s intellectual abilities?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Will children’s gendered beliefs about brilliance shape their interests?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Will aged-5 boys’ and girls’ interest in these games would not differ because their ideas about brilliance are not yet differentiated?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19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Comparison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Aged 5 vs 6 vs 7 between boys and girls.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Younger(5) and older (6 or 7) girls in their perceptions of their school achievement.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Aged 6 and 7 were introduced into 2 games, one said to be for “smart children”, the other for “children who try really, really hard.”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5- and 6-year-old boys’ and girls’ interest in novel games said to be “for children who are really, really smart”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0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Results of Study 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741322" y="1820085"/>
            <a:ext cx="6709355" cy="3369487"/>
            <a:chOff x="1455706" y="1371684"/>
            <a:chExt cx="8566216" cy="430201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67"/>
            <a:stretch/>
          </p:blipFill>
          <p:spPr bwMode="auto">
            <a:xfrm>
              <a:off x="1455707" y="1371684"/>
              <a:ext cx="8566215" cy="430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64" t="1" b="62582"/>
            <a:stretch/>
          </p:blipFill>
          <p:spPr bwMode="auto">
            <a:xfrm>
              <a:off x="3242930" y="1497874"/>
              <a:ext cx="6778991" cy="2957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88694" b="62582"/>
            <a:stretch/>
          </p:blipFill>
          <p:spPr bwMode="auto">
            <a:xfrm>
              <a:off x="1455706" y="1497874"/>
              <a:ext cx="968517" cy="2957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9889194" y="2028165"/>
            <a:ext cx="1136037" cy="718940"/>
            <a:chOff x="10559441" y="1646238"/>
            <a:chExt cx="1136037" cy="71894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559441" y="1841326"/>
              <a:ext cx="337159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0997851" y="164623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Boys</a:t>
              </a:r>
              <a:endParaRPr lang="zh-CN" altLang="en-US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0559441" y="2181617"/>
              <a:ext cx="33715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0997851" y="199584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Girls</a:t>
              </a:r>
              <a:endParaRPr lang="zh-CN" altLang="en-US" dirty="0"/>
            </a:p>
          </p:txBody>
        </p:sp>
      </p:grp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1295400" y="5363419"/>
            <a:ext cx="9601200" cy="911268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Finding: 6-year-old children approve of “brilliance = males” stereotype.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08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Results of Study 3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298387" y="2040691"/>
            <a:ext cx="1136037" cy="718940"/>
            <a:chOff x="10559441" y="1646238"/>
            <a:chExt cx="1136037" cy="71894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559441" y="1841326"/>
              <a:ext cx="337159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0997851" y="164623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Boys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0559441" y="2181617"/>
              <a:ext cx="33715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0997851" y="199584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Girls</a:t>
              </a:r>
              <a:endParaRPr lang="zh-CN" altLang="en-US" dirty="0"/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40"/>
          <a:stretch/>
        </p:blipFill>
        <p:spPr bwMode="auto">
          <a:xfrm>
            <a:off x="4704141" y="1646238"/>
            <a:ext cx="2783717" cy="3473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295400" y="5363419"/>
            <a:ext cx="9601200" cy="911268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Finding: Girls were less interested than boys in the game for smart children.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0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498311"/>
            <a:ext cx="9601200" cy="236178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By </a:t>
            </a:r>
            <a:r>
              <a:rPr lang="en-US" altLang="zh-CN" sz="2800" dirty="0"/>
              <a:t>the age of 6, girls are less likely than boys to believe that members of their gender are “really, really </a:t>
            </a:r>
            <a:r>
              <a:rPr lang="en-US" altLang="zh-CN" sz="2800" dirty="0" smtClean="0"/>
              <a:t>smart”. </a:t>
            </a:r>
            <a:endParaRPr lang="en-US" altLang="zh-CN" sz="2800" dirty="0"/>
          </a:p>
          <a:p>
            <a:r>
              <a:rPr lang="en-US" altLang="zh-CN" sz="2800" dirty="0" smtClean="0"/>
              <a:t>Also </a:t>
            </a:r>
            <a:r>
              <a:rPr lang="en-US" altLang="zh-CN" sz="2800" dirty="0"/>
              <a:t>at 6, girls begin to avoid activities said to be for children who are “really, really </a:t>
            </a:r>
            <a:r>
              <a:rPr lang="en-US" altLang="zh-CN" sz="2800" dirty="0" smtClean="0"/>
              <a:t>smart”.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2179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Answer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160108"/>
            <a:ext cx="9601200" cy="332629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Many </a:t>
            </a:r>
            <a:r>
              <a:rPr lang="en-US" altLang="zh-CN" sz="2800" dirty="0"/>
              <a:t>children approve of the idea that brilliance is a male quality at a young age. </a:t>
            </a:r>
          </a:p>
          <a:p>
            <a:r>
              <a:rPr lang="en-US" altLang="zh-CN" sz="2800" dirty="0"/>
              <a:t>This stereotype begins to shape </a:t>
            </a:r>
            <a:r>
              <a:rPr lang="en-US" altLang="zh-CN" sz="2800" b="1" i="1" dirty="0"/>
              <a:t>children’s interests</a:t>
            </a:r>
            <a:r>
              <a:rPr lang="en-US" altLang="zh-CN" sz="2800" i="1" dirty="0"/>
              <a:t> </a:t>
            </a:r>
            <a:r>
              <a:rPr lang="en-US" altLang="zh-CN" sz="2800" dirty="0"/>
              <a:t>as soon as it is acquired</a:t>
            </a:r>
            <a:r>
              <a:rPr lang="en-US" altLang="zh-CN" sz="2800" dirty="0" smtClean="0"/>
              <a:t>. </a:t>
            </a:r>
            <a:endParaRPr lang="en-US" altLang="zh-CN" sz="2800" dirty="0"/>
          </a:p>
          <a:p>
            <a:r>
              <a:rPr lang="en-US" altLang="zh-CN" sz="2800" dirty="0"/>
              <a:t>Thus, it is likely to </a:t>
            </a:r>
            <a:r>
              <a:rPr lang="en-US" altLang="zh-CN" sz="2800" b="1" i="1" dirty="0"/>
              <a:t>narrow the range of careers </a:t>
            </a:r>
            <a:r>
              <a:rPr lang="en-US" altLang="zh-CN" sz="2800" dirty="0"/>
              <a:t>they will one day contemplate.</a:t>
            </a:r>
          </a:p>
        </p:txBody>
      </p:sp>
    </p:spTree>
    <p:extLst>
      <p:ext uri="{BB962C8B-B14F-4D97-AF65-F5344CB8AC3E}">
        <p14:creationId xmlns:p14="http://schemas.microsoft.com/office/powerpoint/2010/main" val="376288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we do?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160108"/>
            <a:ext cx="6508315" cy="3326296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For individual:</a:t>
            </a:r>
          </a:p>
          <a:p>
            <a:pPr lvl="1"/>
            <a:r>
              <a:rPr lang="en-US" altLang="zh-CN" sz="2600" dirty="0" smtClean="0"/>
              <a:t>Keep </a:t>
            </a:r>
            <a:r>
              <a:rPr lang="en-US" altLang="zh-CN" sz="2600" dirty="0"/>
              <a:t>confident.</a:t>
            </a:r>
          </a:p>
          <a:p>
            <a:pPr lvl="1"/>
            <a:r>
              <a:rPr lang="en-US" altLang="zh-CN" sz="2600" dirty="0" smtClean="0"/>
              <a:t>Follow </a:t>
            </a:r>
            <a:r>
              <a:rPr lang="en-US" altLang="zh-CN" sz="2600" dirty="0"/>
              <a:t>your heart, not others</a:t>
            </a:r>
            <a:r>
              <a:rPr lang="en-US" altLang="zh-CN" sz="2600" dirty="0" smtClean="0"/>
              <a:t>.</a:t>
            </a:r>
            <a:endParaRPr lang="en-US" altLang="zh-CN" sz="2600" dirty="0"/>
          </a:p>
          <a:p>
            <a:r>
              <a:rPr lang="en-US" altLang="zh-CN" sz="2800" dirty="0"/>
              <a:t>For society:</a:t>
            </a:r>
          </a:p>
          <a:p>
            <a:pPr lvl="1"/>
            <a:r>
              <a:rPr lang="en-US" altLang="zh-CN" sz="2600" dirty="0" smtClean="0"/>
              <a:t>Keep </a:t>
            </a:r>
            <a:r>
              <a:rPr lang="en-US" altLang="zh-CN" sz="2600" dirty="0"/>
              <a:t>everyone equal.</a:t>
            </a:r>
          </a:p>
          <a:p>
            <a:pPr lvl="1"/>
            <a:r>
              <a:rPr lang="en-US" altLang="zh-CN" sz="2600" dirty="0" smtClean="0"/>
              <a:t>Attribute </a:t>
            </a:r>
            <a:r>
              <a:rPr lang="en-US" altLang="zh-CN" sz="2600" dirty="0"/>
              <a:t>one’s brilliance to his efforts and willpower, instead of gender.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04571100"/>
              </p:ext>
            </p:extLst>
          </p:nvPr>
        </p:nvGraphicFramePr>
        <p:xfrm>
          <a:off x="7516614" y="2117072"/>
          <a:ext cx="3266097" cy="1473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54401245"/>
              </p:ext>
            </p:extLst>
          </p:nvPr>
        </p:nvGraphicFramePr>
        <p:xfrm>
          <a:off x="7516615" y="3912410"/>
          <a:ext cx="3305874" cy="1473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742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90902"/>
            <a:ext cx="9601200" cy="1142385"/>
          </a:xfrm>
        </p:spPr>
        <p:txBody>
          <a:bodyPr anchor="t"/>
          <a:lstStyle/>
          <a:p>
            <a:pPr algn="ctr">
              <a:lnSpc>
                <a:spcPct val="100000"/>
              </a:lnSpc>
            </a:pPr>
            <a:r>
              <a:rPr lang="en-US" altLang="zh-CN" dirty="0"/>
              <a:t>Thank you for listening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694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400</Words>
  <Application>Microsoft Office PowerPoint</Application>
  <PresentationFormat>宽屏</PresentationFormat>
  <Paragraphs>56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 UI</vt:lpstr>
      <vt:lpstr>msgothic</vt:lpstr>
      <vt:lpstr>宋体</vt:lpstr>
      <vt:lpstr>幼圆</vt:lpstr>
      <vt:lpstr>Arial</vt:lpstr>
      <vt:lpstr>Times New Roman</vt:lpstr>
      <vt:lpstr>Diamond Grid 16x9</vt:lpstr>
      <vt:lpstr>What Impacts will  Gender Stereotypes Have  on Children?</vt:lpstr>
      <vt:lpstr>Question</vt:lpstr>
      <vt:lpstr>Data</vt:lpstr>
      <vt:lpstr>Results of Study 1</vt:lpstr>
      <vt:lpstr>Results of Study 3</vt:lpstr>
      <vt:lpstr>Summary</vt:lpstr>
      <vt:lpstr>Answer</vt:lpstr>
      <vt:lpstr>What can we do?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2017-10-30T01:49:31Z</dcterms:created>
  <dcterms:modified xsi:type="dcterms:W3CDTF">2017-12-03T13:43:49Z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