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57" r:id="rId4"/>
    <p:sldId id="262" r:id="rId5"/>
    <p:sldId id="275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LM order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60.6</c:v>
                </c:pt>
                <c:pt idx="1">
                  <c:v>59.6</c:v>
                </c:pt>
                <c:pt idx="2">
                  <c:v>58</c:v>
                </c:pt>
                <c:pt idx="3">
                  <c:v>56.2</c:v>
                </c:pt>
                <c:pt idx="4">
                  <c:v>55</c:v>
                </c:pt>
                <c:pt idx="5">
                  <c:v>53</c:v>
                </c:pt>
                <c:pt idx="6">
                  <c:v>51.7</c:v>
                </c:pt>
                <c:pt idx="7">
                  <c:v>50.5</c:v>
                </c:pt>
                <c:pt idx="8">
                  <c:v>49.8</c:v>
                </c:pt>
                <c:pt idx="9">
                  <c:v>48.7</c:v>
                </c:pt>
                <c:pt idx="10">
                  <c:v>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A86-9927-AAEBC2A21F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LM order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92.7</c:v>
                </c:pt>
                <c:pt idx="1">
                  <c:v>93.3</c:v>
                </c:pt>
                <c:pt idx="2">
                  <c:v>92.2</c:v>
                </c:pt>
                <c:pt idx="3">
                  <c:v>91</c:v>
                </c:pt>
                <c:pt idx="4">
                  <c:v>90.3</c:v>
                </c:pt>
                <c:pt idx="5">
                  <c:v>88.7</c:v>
                </c:pt>
                <c:pt idx="6">
                  <c:v>86.2</c:v>
                </c:pt>
                <c:pt idx="7">
                  <c:v>84.8</c:v>
                </c:pt>
                <c:pt idx="8">
                  <c:v>83.2</c:v>
                </c:pt>
                <c:pt idx="9">
                  <c:v>81</c:v>
                </c:pt>
                <c:pt idx="10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1-4A86-9927-AAEBC2A21F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LM order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93.1</c:v>
                </c:pt>
                <c:pt idx="1">
                  <c:v>93.7</c:v>
                </c:pt>
                <c:pt idx="2">
                  <c:v>92.8</c:v>
                </c:pt>
                <c:pt idx="3">
                  <c:v>91.8</c:v>
                </c:pt>
                <c:pt idx="4">
                  <c:v>91.1</c:v>
                </c:pt>
                <c:pt idx="5">
                  <c:v>89.7</c:v>
                </c:pt>
                <c:pt idx="6">
                  <c:v>87.7</c:v>
                </c:pt>
                <c:pt idx="7">
                  <c:v>86.7</c:v>
                </c:pt>
                <c:pt idx="8">
                  <c:v>85.3</c:v>
                </c:pt>
                <c:pt idx="9">
                  <c:v>83.7</c:v>
                </c:pt>
                <c:pt idx="10">
                  <c:v>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1-4A86-9927-AAEBC2A21F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LM order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93.1</c:v>
                </c:pt>
                <c:pt idx="1">
                  <c:v>93.7</c:v>
                </c:pt>
                <c:pt idx="2">
                  <c:v>92.9</c:v>
                </c:pt>
                <c:pt idx="3">
                  <c:v>91.8</c:v>
                </c:pt>
                <c:pt idx="4">
                  <c:v>91.1</c:v>
                </c:pt>
                <c:pt idx="5">
                  <c:v>89.7</c:v>
                </c:pt>
                <c:pt idx="6">
                  <c:v>87.8</c:v>
                </c:pt>
                <c:pt idx="7">
                  <c:v>86.9</c:v>
                </c:pt>
                <c:pt idx="8">
                  <c:v>85.5</c:v>
                </c:pt>
                <c:pt idx="9">
                  <c:v>84</c:v>
                </c:pt>
                <c:pt idx="10">
                  <c:v>82.9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C-4E2B-B9D1-FDEA173F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74768"/>
        <c:axId val="134675328"/>
      </c:barChart>
      <c:catAx>
        <c:axId val="13467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Microsoft YaHei UI" panose="020B0503020204020204" pitchFamily="34" charset="-122"/>
                    <a:cs typeface="+mn-cs"/>
                  </a:defRPr>
                </a:pPr>
                <a:r>
                  <a:rPr lang="en-US" altLang="zh-CN" sz="2000" dirty="0">
                    <a:latin typeface="+mj-lt"/>
                  </a:rPr>
                  <a:t>Vocabulary Size</a:t>
                </a:r>
                <a:endParaRPr lang="zh-CN" altLang="en-US" sz="2000" dirty="0"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34675328"/>
        <c:crosses val="autoZero"/>
        <c:auto val="1"/>
        <c:lblAlgn val="ctr"/>
        <c:lblOffset val="100"/>
        <c:noMultiLvlLbl val="0"/>
      </c:catAx>
      <c:valAx>
        <c:axId val="13467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Microsoft YaHei UI" panose="020B0503020204020204" pitchFamily="34" charset="-122"/>
                    <a:cs typeface="+mn-cs"/>
                  </a:defRPr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j-lt"/>
                  </a:rPr>
                  <a:t>Recognition Accuracy [%]</a:t>
                </a:r>
                <a:endParaRPr lang="zh-CN" altLang="en-US" sz="2000" dirty="0">
                  <a:solidFill>
                    <a:schemeClr val="tx1"/>
                  </a:solidFill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3467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2nd LM order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92.7</c:v>
                </c:pt>
                <c:pt idx="1">
                  <c:v>93.3</c:v>
                </c:pt>
                <c:pt idx="2">
                  <c:v>92.2</c:v>
                </c:pt>
                <c:pt idx="3">
                  <c:v>91</c:v>
                </c:pt>
                <c:pt idx="4">
                  <c:v>90.3</c:v>
                </c:pt>
                <c:pt idx="5">
                  <c:v>88.7</c:v>
                </c:pt>
                <c:pt idx="6">
                  <c:v>86.2</c:v>
                </c:pt>
                <c:pt idx="7">
                  <c:v>84.8</c:v>
                </c:pt>
                <c:pt idx="8">
                  <c:v>83.2</c:v>
                </c:pt>
                <c:pt idx="9">
                  <c:v>81</c:v>
                </c:pt>
                <c:pt idx="10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A86-9927-AAEBC2A21F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3rd LM order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93.1</c:v>
                </c:pt>
                <c:pt idx="1">
                  <c:v>93.7</c:v>
                </c:pt>
                <c:pt idx="2">
                  <c:v>92.8</c:v>
                </c:pt>
                <c:pt idx="3">
                  <c:v>91.8</c:v>
                </c:pt>
                <c:pt idx="4">
                  <c:v>91.1</c:v>
                </c:pt>
                <c:pt idx="5">
                  <c:v>89.7</c:v>
                </c:pt>
                <c:pt idx="6">
                  <c:v>87.7</c:v>
                </c:pt>
                <c:pt idx="7">
                  <c:v>86.7</c:v>
                </c:pt>
                <c:pt idx="8">
                  <c:v>85.3</c:v>
                </c:pt>
                <c:pt idx="9">
                  <c:v>83.7</c:v>
                </c:pt>
                <c:pt idx="10">
                  <c:v>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1-4A86-9927-AAEBC2A21F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4th LM order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70000</c:v>
                </c:pt>
                <c:pt idx="8">
                  <c:v>100000</c:v>
                </c:pt>
                <c:pt idx="9">
                  <c:v>150000</c:v>
                </c:pt>
                <c:pt idx="10">
                  <c:v>200000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93.1</c:v>
                </c:pt>
                <c:pt idx="1">
                  <c:v>93.7</c:v>
                </c:pt>
                <c:pt idx="2">
                  <c:v>92.9</c:v>
                </c:pt>
                <c:pt idx="3">
                  <c:v>91.8</c:v>
                </c:pt>
                <c:pt idx="4">
                  <c:v>91.1</c:v>
                </c:pt>
                <c:pt idx="5">
                  <c:v>89.7</c:v>
                </c:pt>
                <c:pt idx="6">
                  <c:v>87.8</c:v>
                </c:pt>
                <c:pt idx="7">
                  <c:v>86.9</c:v>
                </c:pt>
                <c:pt idx="8">
                  <c:v>85.5</c:v>
                </c:pt>
                <c:pt idx="9">
                  <c:v>84</c:v>
                </c:pt>
                <c:pt idx="10">
                  <c:v>82.9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1-4A86-9927-AAEBC2A21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74768"/>
        <c:axId val="134675328"/>
      </c:barChart>
      <c:catAx>
        <c:axId val="13467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Microsoft YaHei UI" panose="020B0503020204020204" pitchFamily="34" charset="-122"/>
                    <a:cs typeface="+mn-cs"/>
                  </a:defRPr>
                </a:pPr>
                <a:r>
                  <a:rPr lang="en-US" altLang="zh-CN" sz="2000" dirty="0">
                    <a:latin typeface="+mj-lt"/>
                  </a:rPr>
                  <a:t>Vocabulary Size</a:t>
                </a:r>
                <a:endParaRPr lang="zh-CN" altLang="en-US" sz="2000" dirty="0"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34675328"/>
        <c:crosses val="autoZero"/>
        <c:auto val="1"/>
        <c:lblAlgn val="ctr"/>
        <c:lblOffset val="100"/>
        <c:noMultiLvlLbl val="0"/>
      </c:catAx>
      <c:valAx>
        <c:axId val="13467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Microsoft YaHei UI" panose="020B0503020204020204" pitchFamily="34" charset="-122"/>
                    <a:cs typeface="+mn-cs"/>
                  </a:defRPr>
                </a:pPr>
                <a:r>
                  <a:rPr lang="en-US" altLang="zh-CN" sz="2000" b="0" i="0" u="none" strike="noStrike" baseline="0" dirty="0">
                    <a:effectLst/>
                  </a:rPr>
                  <a:t>Recognition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j-lt"/>
                  </a:rPr>
                  <a:t>Accuracy [%]</a:t>
                </a:r>
                <a:endParaRPr lang="zh-CN" altLang="en-US" sz="2000" dirty="0">
                  <a:solidFill>
                    <a:schemeClr val="tx1"/>
                  </a:solidFill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3467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11/1/2017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11/1/2017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44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9122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2017-11-01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044AF5F-2362-4732-8A6B-8A1816BC0286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2017-11-01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CEAEE3-65C7-4DE2-9497-7C9F9BD9374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2017-11-01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182F2A-209B-4676-AF06-382CAF7348C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2017-11-01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CE36351-0018-43E3-B2B8-F45915F9B204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2017-11-01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D660086-3621-470A-879A-A4BF80B84E6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2017-11-01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16135D-1238-4220-8318-25715EE54A7C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2017-11-01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C84D2266-57BA-46BF-9443-8CDB6C27C7A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Vocabulary Size and Language Model Order on Speech Recognition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2017-11-01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11/1/2017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0622" y="1828800"/>
            <a:ext cx="10110755" cy="3009900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Size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Order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Russian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Model)</a:t>
            </a:r>
            <a:endParaRPr 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Kaiqi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Group 4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057400"/>
            <a:ext cx="9601200" cy="3657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Automatic Speech Recognition (ASR) systems are commonly used. </a:t>
            </a:r>
          </a:p>
          <a:p>
            <a:pPr lvl="1"/>
            <a:r>
              <a:rPr lang="en-US" altLang="zh-CN" sz="2400" dirty="0"/>
              <a:t>Smart Houses</a:t>
            </a:r>
          </a:p>
          <a:p>
            <a:pPr lvl="1"/>
            <a:r>
              <a:rPr lang="en-US" altLang="zh-CN" sz="2400" dirty="0"/>
              <a:t>Cars</a:t>
            </a:r>
          </a:p>
          <a:p>
            <a:pPr lvl="1"/>
            <a:r>
              <a:rPr lang="en-US" altLang="zh-CN" sz="2400" dirty="0"/>
              <a:t>TV Navigation</a:t>
            </a:r>
          </a:p>
          <a:p>
            <a:pPr lvl="1"/>
            <a:r>
              <a:rPr lang="en-US" altLang="zh-CN" sz="2400" dirty="0"/>
              <a:t>…</a:t>
            </a:r>
          </a:p>
          <a:p>
            <a:r>
              <a:rPr lang="en-US" altLang="zh-CN" sz="2600" dirty="0"/>
              <a:t>There is a growing need to use speech recognition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954158"/>
            <a:ext cx="9601200" cy="5595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Results of the Performed Experiments for Normal Speech</a:t>
            </a:r>
            <a:endParaRPr lang="zh-CN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33522"/>
              </p:ext>
            </p:extLst>
          </p:nvPr>
        </p:nvGraphicFramePr>
        <p:xfrm>
          <a:off x="1295400" y="1726096"/>
          <a:ext cx="9601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954158"/>
            <a:ext cx="9601200" cy="5595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Results of the Performed Experiments for Normal Speech</a:t>
            </a:r>
            <a:endParaRPr lang="zh-CN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64487"/>
              </p:ext>
            </p:extLst>
          </p:nvPr>
        </p:nvGraphicFramePr>
        <p:xfrm>
          <a:off x="1295400" y="1726096"/>
          <a:ext cx="9601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53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160108"/>
            <a:ext cx="9601200" cy="33262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Vocabulary size </a:t>
            </a:r>
            <a:r>
              <a:rPr lang="en-US" altLang="zh-CN" sz="3200" i="1" dirty="0"/>
              <a:t>negatively</a:t>
            </a:r>
            <a:r>
              <a:rPr lang="en-US" altLang="zh-CN" sz="2800" dirty="0"/>
              <a:t> affects the speech recognition quality. </a:t>
            </a:r>
          </a:p>
          <a:p>
            <a:r>
              <a:rPr lang="en-US" altLang="zh-CN" sz="2800" dirty="0"/>
              <a:t>The increase of LM order influences </a:t>
            </a:r>
            <a:r>
              <a:rPr lang="en-US" altLang="zh-CN" sz="3200" i="1" dirty="0"/>
              <a:t>positively</a:t>
            </a:r>
            <a:r>
              <a:rPr lang="en-US" altLang="zh-CN" sz="2800" dirty="0"/>
              <a:t> on the speech recognition quality. </a:t>
            </a:r>
          </a:p>
          <a:p>
            <a:r>
              <a:rPr lang="en-US" altLang="zh-CN" sz="2800" dirty="0"/>
              <a:t>The best choice will be the language model of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order. </a:t>
            </a:r>
          </a:p>
        </p:txBody>
      </p:sp>
    </p:spTree>
    <p:extLst>
      <p:ext uri="{BB962C8B-B14F-4D97-AF65-F5344CB8AC3E}">
        <p14:creationId xmlns:p14="http://schemas.microsoft.com/office/powerpoint/2010/main" val="1321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90902"/>
            <a:ext cx="9601200" cy="1142385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Thank you for listening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694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115</Words>
  <Application>Microsoft Office PowerPoint</Application>
  <PresentationFormat>宽屏</PresentationFormat>
  <Paragraphs>23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Arial</vt:lpstr>
      <vt:lpstr>Times New Roman</vt:lpstr>
      <vt:lpstr>Diamond Grid 16x9</vt:lpstr>
      <vt:lpstr>The Impact of Vocabulary Size and Language Model Order on Speech Recognition (Based on Russian Speech Recognition Model)</vt:lpstr>
      <vt:lpstr>Background</vt:lpstr>
      <vt:lpstr>The Results of the Performed Experiments for Normal Speech</vt:lpstr>
      <vt:lpstr>The Results of the Performed Experiments for Normal Speech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2017-10-30T01:49:31Z</dcterms:created>
  <dcterms:modified xsi:type="dcterms:W3CDTF">2017-11-01T10:13:34Z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