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46" r:id="rId3"/>
    <p:sldId id="347" r:id="rId4"/>
    <p:sldId id="349" r:id="rId5"/>
    <p:sldId id="348" r:id="rId6"/>
    <p:sldId id="257" r:id="rId7"/>
    <p:sldId id="331" r:id="rId8"/>
    <p:sldId id="350" r:id="rId9"/>
    <p:sldId id="330" r:id="rId10"/>
    <p:sldId id="351" r:id="rId11"/>
    <p:sldId id="336" r:id="rId12"/>
    <p:sldId id="352" r:id="rId13"/>
    <p:sldId id="353" r:id="rId14"/>
    <p:sldId id="354" r:id="rId15"/>
    <p:sldId id="355" r:id="rId16"/>
    <p:sldId id="357" r:id="rId17"/>
    <p:sldId id="356" r:id="rId18"/>
    <p:sldId id="358" r:id="rId19"/>
    <p:sldId id="359" r:id="rId20"/>
    <p:sldId id="360" r:id="rId21"/>
    <p:sldId id="361" r:id="rId22"/>
    <p:sldId id="304" r:id="rId2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0" autoAdjust="0"/>
    <p:restoredTop sz="94660"/>
  </p:normalViewPr>
  <p:slideViewPr>
    <p:cSldViewPr>
      <p:cViewPr varScale="1">
        <p:scale>
          <a:sx n="93" d="100"/>
          <a:sy n="93" d="100"/>
        </p:scale>
        <p:origin x="9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12/8/2018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12/7/2018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因为阅读了老师给的关于做这个</a:t>
            </a:r>
            <a:r>
              <a:rPr lang="en-US" altLang="zh-CN" dirty="0"/>
              <a:t>pre</a:t>
            </a:r>
            <a:r>
              <a:rPr lang="zh-CN" altLang="en-US" dirty="0"/>
              <a:t>的介绍，有几个点给我印象深刻</a:t>
            </a:r>
            <a:endParaRPr lang="en-US" altLang="zh-CN" dirty="0"/>
          </a:p>
          <a:p>
            <a:r>
              <a:rPr lang="en-US" altLang="zh-CN" dirty="0"/>
              <a:t>1</a:t>
            </a:r>
            <a:r>
              <a:rPr lang="zh-CN" altLang="en-US" dirty="0"/>
              <a:t>，不需要展示所有的技术细节，而是给听众一个直观的感受</a:t>
            </a:r>
            <a:endParaRPr lang="en-US" altLang="zh-CN" dirty="0"/>
          </a:p>
          <a:p>
            <a:r>
              <a:rPr lang="en-US" altLang="zh-CN" dirty="0"/>
              <a:t>2</a:t>
            </a:r>
            <a:r>
              <a:rPr lang="zh-CN" altLang="en-US" dirty="0"/>
              <a:t>，不要预计观众有这个方面相关的知识，要假设观众都为零基础</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3</a:t>
            </a:fld>
            <a:endParaRPr lang="en-US" altLang="zh-CN" dirty="0"/>
          </a:p>
        </p:txBody>
      </p:sp>
    </p:spTree>
    <p:extLst>
      <p:ext uri="{BB962C8B-B14F-4D97-AF65-F5344CB8AC3E}">
        <p14:creationId xmlns:p14="http://schemas.microsoft.com/office/powerpoint/2010/main" val="123752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所以，目的是让听众对词嵌入有个初步而直观的印象，并且展示论文到底</a:t>
            </a:r>
            <a:r>
              <a:rPr lang="en-US" altLang="zh-CN" dirty="0"/>
              <a:t>amazing</a:t>
            </a:r>
            <a:r>
              <a:rPr lang="zh-CN" altLang="en-US" dirty="0"/>
              <a:t>在什么地方</a:t>
            </a:r>
            <a:endParaRPr lang="en-US" altLang="zh-CN" dirty="0"/>
          </a:p>
          <a:p>
            <a:r>
              <a:rPr lang="zh-CN" altLang="en-US" dirty="0"/>
              <a:t>因为觉得听众也不想听繁杂的公式推导，所以略过，词嵌入模型的实现，能够激起大家兴趣自行去了解是极好的</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149457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有一些名词后面会解释</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5</a:t>
            </a:fld>
            <a:endParaRPr lang="en-US" altLang="zh-CN" dirty="0"/>
          </a:p>
        </p:txBody>
      </p:sp>
    </p:spTree>
    <p:extLst>
      <p:ext uri="{BB962C8B-B14F-4D97-AF65-F5344CB8AC3E}">
        <p14:creationId xmlns:p14="http://schemas.microsoft.com/office/powerpoint/2010/main" val="347050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One-hot </a:t>
            </a:r>
            <a:r>
              <a:rPr lang="zh-CN" altLang="en-US" dirty="0"/>
              <a:t>维度高，各个向量都正交，无法体现词语的相关性</a:t>
            </a:r>
            <a:endParaRPr lang="en-US" altLang="zh-CN" dirty="0"/>
          </a:p>
          <a:p>
            <a:r>
              <a:rPr lang="en-US" altLang="zh-CN" dirty="0"/>
              <a:t>NLP</a:t>
            </a:r>
            <a:r>
              <a:rPr lang="zh-CN" altLang="en-US" dirty="0"/>
              <a:t>的伟大的核心思想之一，根据上下文推测词义。</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7</a:t>
            </a:fld>
            <a:endParaRPr lang="en-US" altLang="zh-CN" dirty="0"/>
          </a:p>
        </p:txBody>
      </p:sp>
    </p:spTree>
    <p:extLst>
      <p:ext uri="{BB962C8B-B14F-4D97-AF65-F5344CB8AC3E}">
        <p14:creationId xmlns:p14="http://schemas.microsoft.com/office/powerpoint/2010/main" val="142277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所谓词向量，就是训练神经网络里面对应的一列，而政策</a:t>
            </a:r>
            <a:r>
              <a:rPr lang="en-US" altLang="zh-CN" dirty="0"/>
              <a:t>weight</a:t>
            </a:r>
            <a:r>
              <a:rPr lang="zh-CN" altLang="en-US" dirty="0"/>
              <a:t>矩阵，就是词向量矩阵</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8</a:t>
            </a:fld>
            <a:endParaRPr lang="en-US" altLang="zh-CN" dirty="0"/>
          </a:p>
        </p:txBody>
      </p:sp>
    </p:spTree>
    <p:extLst>
      <p:ext uri="{BB962C8B-B14F-4D97-AF65-F5344CB8AC3E}">
        <p14:creationId xmlns:p14="http://schemas.microsoft.com/office/powerpoint/2010/main" val="329205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这种情况下，即便这两个词不是很相似，但如果它们同时与另外一个词有着较高的相似度，我们就认为这两个词二阶相似。</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182590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对于任意阶相似度矩阵，都可以通过选择合适的</a:t>
            </a:r>
            <a:r>
              <a:rPr lang="en-US" altLang="zh-CN" dirty="0"/>
              <a:t>α</a:t>
            </a:r>
            <a:r>
              <a:rPr lang="zh-CN" altLang="en-US" dirty="0"/>
              <a:t>值，对相似度矩阵进行降阶</a:t>
            </a:r>
            <a:r>
              <a:rPr lang="en-US" altLang="zh-CN" dirty="0"/>
              <a:t>/</a:t>
            </a:r>
            <a:r>
              <a:rPr lang="zh-CN" altLang="en-US" dirty="0"/>
              <a:t>升阶。</a:t>
            </a:r>
            <a:endParaRPr lang="en-US" altLang="zh-CN" dirty="0"/>
          </a:p>
          <a:p>
            <a:r>
              <a:rPr lang="zh-CN" altLang="en-US" dirty="0"/>
              <a:t>虽然阶数是离散的，</a:t>
            </a:r>
            <a:r>
              <a:rPr lang="en-US" altLang="zh-CN" dirty="0"/>
              <a:t>α</a:t>
            </a:r>
            <a:r>
              <a:rPr lang="zh-CN" altLang="en-US" dirty="0"/>
              <a:t>的值却是光滑、连续的</a:t>
            </a:r>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313216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内部评价是我们在词向量训练技术中的具体的中间子任务上的评价</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外部评价就是在真实任务上的评价，词向量的评价依赖于任务的结果</a:t>
            </a:r>
            <a:endParaRPr lang="zh-CN" altLang="en-US" dirty="0"/>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43387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外部评价就是在真实任务上的评价，词向量的评价依赖于任务的结果，处理的是句子</a:t>
            </a:r>
            <a:endParaRPr lang="zh-CN" altLang="en-US" dirty="0"/>
          </a:p>
        </p:txBody>
      </p:sp>
      <p:sp>
        <p:nvSpPr>
          <p:cNvPr id="4" name="灯片编号占位符 3"/>
          <p:cNvSpPr>
            <a:spLocks noGrp="1"/>
          </p:cNvSpPr>
          <p:nvPr>
            <p:ph type="sldNum" sz="quarter" idx="5"/>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3599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12/7/2018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12/7/2018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12/7/2018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12/7/2018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12/7/2018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12/7/2018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12/7/2018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12/7/2018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12/7/2018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12/7/2018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12/7/2018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12/7/2018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p.weixin.qq.com/s?__biz=MzUzMTY2MTAzNA==&amp;mid=2247483736&amp;idx=1&amp;sn=f48d37b14c473c1317032004b7616cdb&amp;chksm=fabe68ddcdc9e1cb338e7dcf8bfda0d459fe2ffeffbfdafe9fd29134ed50850b6c9aadaf0675&amp;3rd=MjM5NzM2NjUzNg==&amp;scene=8#rd&amp;tdsourcetag=s_pcqq_aiomsg" TargetMode="External"/><Relationship Id="rId2" Type="http://schemas.openxmlformats.org/officeDocument/2006/relationships/hyperlink" Target="https://blog.csdn.net/Real_Brilliant/article/details/83626361?tdsourcetag=s_pcqq_aioms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john_bh/article/details/79268850" TargetMode="External"/><Relationship Id="rId2" Type="http://schemas.openxmlformats.org/officeDocument/2006/relationships/hyperlink" Target="https://blog.csdn.net/u014665013/article/details/7964208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33550"/>
            <a:ext cx="7315200" cy="762000"/>
          </a:xfrm>
        </p:spPr>
        <p:txBody>
          <a:bodyPr/>
          <a:lstStyle/>
          <a:p>
            <a:pPr eaLnBrk="1" hangingPunct="1"/>
            <a:r>
              <a:rPr lang="en-US" altLang="zh-CN" sz="2400" dirty="0">
                <a:latin typeface="Gulim" pitchFamily="34" charset="-127"/>
              </a:rPr>
              <a:t>Uncovering divergent linguistic information in word embeddings with lessons for intrinsic and extrinsic evaluation</a:t>
            </a:r>
            <a:br>
              <a:rPr lang="en-US" altLang="zh-CN" sz="3600" dirty="0">
                <a:latin typeface="Gulim" pitchFamily="34" charset="-127"/>
              </a:rPr>
            </a:br>
            <a:endParaRPr lang="en-US" altLang="zh-CN" sz="3600" dirty="0">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
        <p:nvSpPr>
          <p:cNvPr id="3" name="文本框 2">
            <a:extLst>
              <a:ext uri="{FF2B5EF4-FFF2-40B4-BE49-F238E27FC236}">
                <a16:creationId xmlns:a16="http://schemas.microsoft.com/office/drawing/2014/main" id="{EFC9A2FA-CBAC-4494-BA74-3EE293977020}"/>
              </a:ext>
            </a:extLst>
          </p:cNvPr>
          <p:cNvSpPr txBox="1"/>
          <p:nvPr/>
        </p:nvSpPr>
        <p:spPr>
          <a:xfrm>
            <a:off x="1294557" y="2859782"/>
            <a:ext cx="6550124" cy="369332"/>
          </a:xfrm>
          <a:prstGeom prst="rect">
            <a:avLst/>
          </a:prstGeom>
          <a:noFill/>
        </p:spPr>
        <p:txBody>
          <a:bodyPr wrap="square" rtlCol="0">
            <a:spAutoFit/>
          </a:bodyPr>
          <a:lstStyle/>
          <a:p>
            <a:pPr algn="ctr"/>
            <a:r>
              <a:rPr lang="zh-CN" altLang="en-US" dirty="0"/>
              <a:t>在词嵌入中发掘新的语义信息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599C6-8D2D-48C6-A24D-79A61125D401}"/>
              </a:ext>
            </a:extLst>
          </p:cNvPr>
          <p:cNvSpPr>
            <a:spLocks noGrp="1"/>
          </p:cNvSpPr>
          <p:nvPr>
            <p:ph type="title"/>
          </p:nvPr>
        </p:nvSpPr>
        <p:spPr>
          <a:xfrm>
            <a:off x="2010544" y="195486"/>
            <a:ext cx="5122912" cy="853207"/>
          </a:xfrm>
        </p:spPr>
        <p:txBody>
          <a:bodyPr/>
          <a:lstStyle/>
          <a:p>
            <a:r>
              <a:rPr lang="zh-CN" altLang="en-US" sz="3200" dirty="0"/>
              <a:t>相似度度量的两个轴</a:t>
            </a:r>
          </a:p>
        </p:txBody>
      </p:sp>
      <p:sp>
        <p:nvSpPr>
          <p:cNvPr id="3" name="内容占位符 2">
            <a:extLst>
              <a:ext uri="{FF2B5EF4-FFF2-40B4-BE49-F238E27FC236}">
                <a16:creationId xmlns:a16="http://schemas.microsoft.com/office/drawing/2014/main" id="{B2786A5A-E543-4D65-A86D-7A4B157B1F31}"/>
              </a:ext>
            </a:extLst>
          </p:cNvPr>
          <p:cNvSpPr>
            <a:spLocks noGrp="1"/>
          </p:cNvSpPr>
          <p:nvPr>
            <p:ph idx="1"/>
          </p:nvPr>
        </p:nvSpPr>
        <p:spPr/>
        <p:txBody>
          <a:bodyPr/>
          <a:lstStyle/>
          <a:p>
            <a:r>
              <a:rPr lang="zh-CN" altLang="en-US" sz="2000" dirty="0"/>
              <a:t>如何定义“相似”，或者说嵌入模型应该捕捉词语之间什么样的关系仍不明确。</a:t>
            </a:r>
            <a:endParaRPr lang="en-US" altLang="zh-CN" sz="2000" dirty="0"/>
          </a:p>
          <a:p>
            <a:r>
              <a:rPr lang="zh-CN" altLang="en-US" sz="2000" dirty="0"/>
              <a:t>有些人将真实相似性（轿车</a:t>
            </a:r>
            <a:r>
              <a:rPr lang="en-US" altLang="zh-CN" sz="2000" dirty="0"/>
              <a:t>-</a:t>
            </a:r>
            <a:r>
              <a:rPr lang="zh-CN" altLang="en-US" sz="2000" dirty="0"/>
              <a:t>汽车）与关联性（车</a:t>
            </a:r>
            <a:r>
              <a:rPr lang="en-US" altLang="zh-CN" sz="2000" dirty="0"/>
              <a:t>-</a:t>
            </a:r>
            <a:r>
              <a:rPr lang="zh-CN" altLang="en-US" sz="2000" dirty="0"/>
              <a:t>公路）加以区分。</a:t>
            </a:r>
            <a:endParaRPr lang="en-US" altLang="zh-CN" sz="2000" dirty="0"/>
          </a:p>
          <a:p>
            <a:r>
              <a:rPr lang="zh-CN" altLang="en-US" sz="2000" dirty="0"/>
              <a:t>有些人认为应重点关注语义（唱歌</a:t>
            </a:r>
            <a:r>
              <a:rPr lang="en-US" altLang="zh-CN" sz="2000" dirty="0"/>
              <a:t>-</a:t>
            </a:r>
            <a:r>
              <a:rPr lang="zh-CN" altLang="en-US" sz="2000" dirty="0"/>
              <a:t>咏唱）和语法（</a:t>
            </a:r>
            <a:r>
              <a:rPr lang="en-US" altLang="zh-CN" sz="2000" dirty="0"/>
              <a:t>sing-singing</a:t>
            </a:r>
            <a:r>
              <a:rPr lang="zh-CN" altLang="en-US" sz="2000" dirty="0"/>
              <a:t>）相似度。</a:t>
            </a:r>
            <a:endParaRPr lang="en-US" altLang="zh-CN" sz="2000" dirty="0"/>
          </a:p>
          <a:p>
            <a:r>
              <a:rPr lang="zh-CN" altLang="en-US" sz="2000" dirty="0"/>
              <a:t>总而言之，也就是将相似度衡量的两个轴划分为了</a:t>
            </a:r>
            <a:r>
              <a:rPr lang="zh-CN" altLang="en-US" sz="2000" b="1" dirty="0"/>
              <a:t>语义</a:t>
            </a:r>
            <a:r>
              <a:rPr lang="en-US" altLang="zh-CN" sz="2000" b="1" dirty="0"/>
              <a:t>/</a:t>
            </a:r>
            <a:r>
              <a:rPr lang="zh-CN" altLang="en-US" sz="2000" b="1" dirty="0"/>
              <a:t>语法</a:t>
            </a:r>
            <a:r>
              <a:rPr lang="zh-CN" altLang="en-US" sz="2000" dirty="0"/>
              <a:t>轴，</a:t>
            </a:r>
            <a:r>
              <a:rPr lang="zh-CN" altLang="en-US" sz="2000" b="1" dirty="0"/>
              <a:t>相似</a:t>
            </a:r>
            <a:r>
              <a:rPr lang="en-US" altLang="zh-CN" sz="2000" b="1" dirty="0"/>
              <a:t>/</a:t>
            </a:r>
            <a:r>
              <a:rPr lang="zh-CN" altLang="en-US" sz="2000" b="1" dirty="0"/>
              <a:t>关联</a:t>
            </a:r>
            <a:r>
              <a:rPr lang="zh-CN" altLang="en-US" sz="2000" dirty="0"/>
              <a:t>轴。</a:t>
            </a:r>
          </a:p>
        </p:txBody>
      </p:sp>
    </p:spTree>
    <p:extLst>
      <p:ext uri="{BB962C8B-B14F-4D97-AF65-F5344CB8AC3E}">
        <p14:creationId xmlns:p14="http://schemas.microsoft.com/office/powerpoint/2010/main" val="359288565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0758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6" name="TextBox 5"/>
          <p:cNvSpPr txBox="1">
            <a:spLocks noChangeArrowheads="1"/>
          </p:cNvSpPr>
          <p:nvPr/>
        </p:nvSpPr>
        <p:spPr bwMode="auto">
          <a:xfrm>
            <a:off x="2667000" y="1060849"/>
            <a:ext cx="3810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200" dirty="0">
                <a:solidFill>
                  <a:schemeClr val="bg1"/>
                </a:solidFill>
                <a:latin typeface="Gulim" pitchFamily="34" charset="-127"/>
              </a:rPr>
              <a:t>后处理</a:t>
            </a:r>
            <a:endParaRPr lang="en-US" altLang="zh-CN" sz="3200" dirty="0">
              <a:solidFill>
                <a:schemeClr val="bg1"/>
              </a:solidFill>
              <a:latin typeface="Gulim" pitchFamily="34" charset="-127"/>
            </a:endParaRPr>
          </a:p>
          <a:p>
            <a:pPr algn="ctr" eaLnBrk="1" hangingPunct="1"/>
            <a:r>
              <a:rPr lang="en-US" altLang="zh-CN" sz="2400" dirty="0">
                <a:solidFill>
                  <a:schemeClr val="bg1"/>
                </a:solidFill>
                <a:latin typeface="Gulim" pitchFamily="34" charset="-127"/>
              </a:rPr>
              <a:t>Post-processing</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Tree>
    <p:extLst>
      <p:ext uri="{BB962C8B-B14F-4D97-AF65-F5344CB8AC3E}">
        <p14:creationId xmlns:p14="http://schemas.microsoft.com/office/powerpoint/2010/main" val="863822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6B51A6-5F3B-44D1-A8FE-03FFDEDCE4EA}"/>
              </a:ext>
            </a:extLst>
          </p:cNvPr>
          <p:cNvPicPr>
            <a:picLocks noChangeAspect="1"/>
          </p:cNvPicPr>
          <p:nvPr/>
        </p:nvPicPr>
        <p:blipFill>
          <a:blip r:embed="rId3"/>
          <a:stretch>
            <a:fillRect/>
          </a:stretch>
        </p:blipFill>
        <p:spPr>
          <a:xfrm>
            <a:off x="472579" y="411510"/>
            <a:ext cx="8342857" cy="904762"/>
          </a:xfrm>
          <a:prstGeom prst="rect">
            <a:avLst/>
          </a:prstGeom>
        </p:spPr>
      </p:pic>
      <p:pic>
        <p:nvPicPr>
          <p:cNvPr id="8" name="图片 7">
            <a:extLst>
              <a:ext uri="{FF2B5EF4-FFF2-40B4-BE49-F238E27FC236}">
                <a16:creationId xmlns:a16="http://schemas.microsoft.com/office/drawing/2014/main" id="{4472EDEF-8D05-4BCC-A592-C28D8EB2930C}"/>
              </a:ext>
            </a:extLst>
          </p:cNvPr>
          <p:cNvPicPr>
            <a:picLocks noChangeAspect="1"/>
          </p:cNvPicPr>
          <p:nvPr/>
        </p:nvPicPr>
        <p:blipFill>
          <a:blip r:embed="rId4"/>
          <a:stretch>
            <a:fillRect/>
          </a:stretch>
        </p:blipFill>
        <p:spPr>
          <a:xfrm>
            <a:off x="452952" y="1558206"/>
            <a:ext cx="8238095" cy="3171429"/>
          </a:xfrm>
          <a:prstGeom prst="rect">
            <a:avLst/>
          </a:prstGeom>
        </p:spPr>
      </p:pic>
    </p:spTree>
    <p:extLst>
      <p:ext uri="{BB962C8B-B14F-4D97-AF65-F5344CB8AC3E}">
        <p14:creationId xmlns:p14="http://schemas.microsoft.com/office/powerpoint/2010/main" val="33504377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2D0E74-379C-4E31-8496-6069781D7F8B}"/>
              </a:ext>
            </a:extLst>
          </p:cNvPr>
          <p:cNvPicPr>
            <a:picLocks noChangeAspect="1"/>
          </p:cNvPicPr>
          <p:nvPr/>
        </p:nvPicPr>
        <p:blipFill>
          <a:blip r:embed="rId3"/>
          <a:stretch>
            <a:fillRect/>
          </a:stretch>
        </p:blipFill>
        <p:spPr>
          <a:xfrm>
            <a:off x="82188" y="458007"/>
            <a:ext cx="8979624" cy="4227486"/>
          </a:xfrm>
          <a:prstGeom prst="rect">
            <a:avLst/>
          </a:prstGeom>
        </p:spPr>
      </p:pic>
    </p:spTree>
    <p:extLst>
      <p:ext uri="{BB962C8B-B14F-4D97-AF65-F5344CB8AC3E}">
        <p14:creationId xmlns:p14="http://schemas.microsoft.com/office/powerpoint/2010/main" val="27412673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0758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6" name="TextBox 5"/>
          <p:cNvSpPr txBox="1">
            <a:spLocks noChangeArrowheads="1"/>
          </p:cNvSpPr>
          <p:nvPr/>
        </p:nvSpPr>
        <p:spPr bwMode="auto">
          <a:xfrm>
            <a:off x="2700338" y="812942"/>
            <a:ext cx="381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200" dirty="0">
                <a:solidFill>
                  <a:schemeClr val="bg1"/>
                </a:solidFill>
                <a:latin typeface="Gulim" pitchFamily="34" charset="-127"/>
              </a:rPr>
              <a:t>内部与外部评估</a:t>
            </a:r>
            <a:endParaRPr lang="en-US" altLang="zh-CN" sz="3200" dirty="0">
              <a:solidFill>
                <a:schemeClr val="bg1"/>
              </a:solidFill>
              <a:latin typeface="Gulim" pitchFamily="34" charset="-127"/>
            </a:endParaRPr>
          </a:p>
          <a:p>
            <a:pPr algn="ctr" eaLnBrk="1" hangingPunct="1"/>
            <a:r>
              <a:rPr lang="en-US" altLang="zh-CN" sz="2000" dirty="0">
                <a:solidFill>
                  <a:schemeClr val="bg1"/>
                </a:solidFill>
                <a:latin typeface="Gulim" pitchFamily="34" charset="-127"/>
              </a:rPr>
              <a:t>Intrinsic evaluation and Extrinsic evaluation  </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Tree>
    <p:extLst>
      <p:ext uri="{BB962C8B-B14F-4D97-AF65-F5344CB8AC3E}">
        <p14:creationId xmlns:p14="http://schemas.microsoft.com/office/powerpoint/2010/main" val="25185271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599C6-8D2D-48C6-A24D-79A61125D401}"/>
              </a:ext>
            </a:extLst>
          </p:cNvPr>
          <p:cNvSpPr>
            <a:spLocks noGrp="1"/>
          </p:cNvSpPr>
          <p:nvPr>
            <p:ph type="title"/>
          </p:nvPr>
        </p:nvSpPr>
        <p:spPr>
          <a:xfrm>
            <a:off x="2010544" y="195486"/>
            <a:ext cx="5122912" cy="853207"/>
          </a:xfrm>
        </p:spPr>
        <p:txBody>
          <a:bodyPr/>
          <a:lstStyle/>
          <a:p>
            <a:r>
              <a:rPr lang="zh-CN" altLang="en-US" sz="3200" dirty="0"/>
              <a:t>内部评价</a:t>
            </a:r>
          </a:p>
        </p:txBody>
      </p:sp>
      <p:sp>
        <p:nvSpPr>
          <p:cNvPr id="3" name="内容占位符 2">
            <a:extLst>
              <a:ext uri="{FF2B5EF4-FFF2-40B4-BE49-F238E27FC236}">
                <a16:creationId xmlns:a16="http://schemas.microsoft.com/office/drawing/2014/main" id="{B2786A5A-E543-4D65-A86D-7A4B157B1F31}"/>
              </a:ext>
            </a:extLst>
          </p:cNvPr>
          <p:cNvSpPr>
            <a:spLocks noGrp="1"/>
          </p:cNvSpPr>
          <p:nvPr>
            <p:ph idx="1"/>
          </p:nvPr>
        </p:nvSpPr>
        <p:spPr>
          <a:xfrm>
            <a:off x="457200" y="1048693"/>
            <a:ext cx="8229600" cy="3747864"/>
          </a:xfrm>
        </p:spPr>
        <p:txBody>
          <a:bodyPr/>
          <a:lstStyle/>
          <a:p>
            <a:r>
              <a:rPr lang="zh-CN" altLang="en-US" sz="2000" dirty="0"/>
              <a:t>从</a:t>
            </a:r>
            <a:r>
              <a:rPr lang="zh-CN" altLang="en-US" sz="2000" b="1" dirty="0"/>
              <a:t>词语类比</a:t>
            </a:r>
            <a:r>
              <a:rPr lang="zh-CN" altLang="en-US" sz="2000" dirty="0"/>
              <a:t>（</a:t>
            </a:r>
            <a:r>
              <a:rPr lang="en-US" altLang="zh-CN" sz="2000" dirty="0"/>
              <a:t>word analogy</a:t>
            </a:r>
            <a:r>
              <a:rPr lang="zh-CN" altLang="en-US" sz="2000" dirty="0"/>
              <a:t>）和</a:t>
            </a:r>
            <a:r>
              <a:rPr lang="zh-CN" altLang="en-US" sz="2000" b="1" dirty="0"/>
              <a:t>词语相似</a:t>
            </a:r>
            <a:r>
              <a:rPr lang="zh-CN" altLang="en-US" sz="2000" dirty="0"/>
              <a:t>（</a:t>
            </a:r>
            <a:r>
              <a:rPr lang="en-US" altLang="zh-CN" sz="2000" dirty="0"/>
              <a:t>word similarity</a:t>
            </a:r>
            <a:r>
              <a:rPr lang="zh-CN" altLang="en-US" sz="2000" dirty="0"/>
              <a:t>）两个角度，给出</a:t>
            </a:r>
            <a:r>
              <a:rPr lang="zh-CN" altLang="en-US" sz="2000" b="1" dirty="0"/>
              <a:t>语义</a:t>
            </a:r>
            <a:r>
              <a:rPr lang="en-US" altLang="zh-CN" sz="2000" b="1" dirty="0"/>
              <a:t>/</a:t>
            </a:r>
            <a:r>
              <a:rPr lang="zh-CN" altLang="en-US" sz="2000" b="1" dirty="0"/>
              <a:t>语法</a:t>
            </a:r>
            <a:r>
              <a:rPr lang="zh-CN" altLang="en-US" sz="2000" dirty="0"/>
              <a:t>、</a:t>
            </a:r>
            <a:r>
              <a:rPr lang="zh-CN" altLang="en-US" sz="2000" b="1" dirty="0"/>
              <a:t>相似</a:t>
            </a:r>
            <a:r>
              <a:rPr lang="en-US" altLang="zh-CN" sz="2000" b="1" dirty="0"/>
              <a:t>/</a:t>
            </a:r>
            <a:r>
              <a:rPr lang="zh-CN" altLang="en-US" sz="2000" b="1" dirty="0"/>
              <a:t>关联</a:t>
            </a:r>
            <a:r>
              <a:rPr lang="zh-CN" altLang="en-US" sz="2000" dirty="0"/>
              <a:t>两个基准的具体解释。</a:t>
            </a:r>
            <a:endParaRPr lang="en-US" altLang="zh-CN" sz="2000" dirty="0"/>
          </a:p>
          <a:p>
            <a:r>
              <a:rPr lang="zh-CN" altLang="en-US" sz="2000" b="1" dirty="0"/>
              <a:t>词语类比</a:t>
            </a:r>
            <a:endParaRPr lang="en-US" altLang="zh-CN" sz="2000" b="1" dirty="0"/>
          </a:p>
          <a:p>
            <a:pPr marL="457200" lvl="1" indent="0">
              <a:buNone/>
            </a:pPr>
            <a:r>
              <a:rPr lang="en-US" altLang="zh-CN" sz="1600" dirty="0"/>
              <a:t>	</a:t>
            </a:r>
            <a:r>
              <a:rPr lang="zh-CN" altLang="en-US" sz="1600" dirty="0"/>
              <a:t>对于问题“已知（柏林，德国），那么（？，法国）”或者“已知（</a:t>
            </a:r>
            <a:r>
              <a:rPr lang="en-US" altLang="zh-CN" sz="1600" dirty="0"/>
              <a:t>small</a:t>
            </a:r>
            <a:r>
              <a:rPr lang="zh-CN" altLang="en-US" sz="1600" dirty="0"/>
              <a:t>，</a:t>
            </a:r>
            <a:r>
              <a:rPr lang="en-US" altLang="zh-CN" sz="1600" dirty="0"/>
              <a:t>smallest</a:t>
            </a:r>
            <a:r>
              <a:rPr lang="zh-CN" altLang="en-US" sz="1600" dirty="0"/>
              <a:t>），那么（？，</a:t>
            </a:r>
            <a:r>
              <a:rPr lang="en-US" altLang="zh-CN" sz="1600" dirty="0"/>
              <a:t>biggest</a:t>
            </a:r>
            <a:r>
              <a:rPr lang="zh-CN" altLang="en-US" sz="1600" dirty="0"/>
              <a:t>）”，词语类比就是利用简单的词向量运算来衡量答案与标准答案之间的准确度。</a:t>
            </a:r>
            <a:endParaRPr lang="en-US" altLang="zh-CN" sz="1600" dirty="0"/>
          </a:p>
          <a:p>
            <a:r>
              <a:rPr lang="zh-CN" altLang="en-US" sz="2000" b="1" dirty="0"/>
              <a:t>词语相似</a:t>
            </a:r>
            <a:endParaRPr lang="en-US" altLang="zh-CN" sz="2000" b="1" dirty="0"/>
          </a:p>
          <a:p>
            <a:pPr marL="457200" lvl="1" indent="0">
              <a:buNone/>
            </a:pPr>
            <a:r>
              <a:rPr lang="en-US" altLang="zh-CN" sz="1600" dirty="0"/>
              <a:t>	</a:t>
            </a:r>
            <a:r>
              <a:rPr lang="zh-CN" altLang="en-US" sz="1600" dirty="0"/>
              <a:t>对于给定的</a:t>
            </a:r>
            <a:r>
              <a:rPr lang="en-US" altLang="zh-CN" sz="1600" dirty="0"/>
              <a:t>word pairs</a:t>
            </a:r>
            <a:r>
              <a:rPr lang="zh-CN" altLang="en-US" sz="1600" dirty="0"/>
              <a:t>，用于衡量模型给出的相似度得分，与人类标注给出的相似度得分，二者之间的差异。</a:t>
            </a:r>
            <a:endParaRPr lang="en-US" altLang="zh-CN" sz="1600" dirty="0"/>
          </a:p>
          <a:p>
            <a:r>
              <a:rPr lang="zh-CN" altLang="en-US" sz="2000" dirty="0"/>
              <a:t>为了验证提出的后处理（</a:t>
            </a:r>
            <a:r>
              <a:rPr lang="en-US" altLang="zh-CN" sz="2000" dirty="0"/>
              <a:t>post-processing</a:t>
            </a:r>
            <a:r>
              <a:rPr lang="zh-CN" altLang="en-US" sz="2000" dirty="0"/>
              <a:t>）是否有效，论文基于</a:t>
            </a:r>
            <a:r>
              <a:rPr lang="en-US" altLang="zh-CN" sz="2000" dirty="0"/>
              <a:t>3</a:t>
            </a:r>
            <a:r>
              <a:rPr lang="zh-CN" altLang="en-US" sz="2000" dirty="0"/>
              <a:t>种嵌入方法进行了测试。</a:t>
            </a:r>
          </a:p>
        </p:txBody>
      </p:sp>
    </p:spTree>
    <p:extLst>
      <p:ext uri="{BB962C8B-B14F-4D97-AF65-F5344CB8AC3E}">
        <p14:creationId xmlns:p14="http://schemas.microsoft.com/office/powerpoint/2010/main" val="406136098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C7BBAEF-F0E9-4751-BA1F-37DFE236B891}"/>
              </a:ext>
            </a:extLst>
          </p:cNvPr>
          <p:cNvPicPr>
            <a:picLocks noChangeAspect="1"/>
          </p:cNvPicPr>
          <p:nvPr/>
        </p:nvPicPr>
        <p:blipFill>
          <a:blip r:embed="rId2"/>
          <a:stretch>
            <a:fillRect/>
          </a:stretch>
        </p:blipFill>
        <p:spPr>
          <a:xfrm>
            <a:off x="0" y="1059582"/>
            <a:ext cx="9109121" cy="3299966"/>
          </a:xfrm>
          <a:prstGeom prst="rect">
            <a:avLst/>
          </a:prstGeom>
        </p:spPr>
      </p:pic>
    </p:spTree>
    <p:extLst>
      <p:ext uri="{BB962C8B-B14F-4D97-AF65-F5344CB8AC3E}">
        <p14:creationId xmlns:p14="http://schemas.microsoft.com/office/powerpoint/2010/main" val="65705332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599C6-8D2D-48C6-A24D-79A61125D401}"/>
              </a:ext>
            </a:extLst>
          </p:cNvPr>
          <p:cNvSpPr>
            <a:spLocks noGrp="1"/>
          </p:cNvSpPr>
          <p:nvPr>
            <p:ph type="title"/>
          </p:nvPr>
        </p:nvSpPr>
        <p:spPr>
          <a:xfrm>
            <a:off x="2010544" y="195486"/>
            <a:ext cx="5122912" cy="853207"/>
          </a:xfrm>
        </p:spPr>
        <p:txBody>
          <a:bodyPr/>
          <a:lstStyle/>
          <a:p>
            <a:r>
              <a:rPr lang="zh-CN" altLang="en-US" sz="3200" dirty="0"/>
              <a:t>外部评价</a:t>
            </a:r>
          </a:p>
        </p:txBody>
      </p:sp>
      <p:sp>
        <p:nvSpPr>
          <p:cNvPr id="3" name="内容占位符 2">
            <a:extLst>
              <a:ext uri="{FF2B5EF4-FFF2-40B4-BE49-F238E27FC236}">
                <a16:creationId xmlns:a16="http://schemas.microsoft.com/office/drawing/2014/main" id="{B2786A5A-E543-4D65-A86D-7A4B157B1F31}"/>
              </a:ext>
            </a:extLst>
          </p:cNvPr>
          <p:cNvSpPr>
            <a:spLocks noGrp="1"/>
          </p:cNvSpPr>
          <p:nvPr>
            <p:ph idx="1"/>
          </p:nvPr>
        </p:nvSpPr>
        <p:spPr>
          <a:xfrm>
            <a:off x="457200" y="1048693"/>
            <a:ext cx="8291264" cy="2171129"/>
          </a:xfrm>
        </p:spPr>
        <p:txBody>
          <a:bodyPr/>
          <a:lstStyle/>
          <a:p>
            <a:pPr>
              <a:lnSpc>
                <a:spcPct val="150000"/>
              </a:lnSpc>
            </a:pPr>
            <a:r>
              <a:rPr lang="zh-CN" altLang="en-US" sz="2000" dirty="0"/>
              <a:t>从</a:t>
            </a:r>
            <a:r>
              <a:rPr lang="zh-CN" altLang="en-US" sz="2000" b="1" dirty="0"/>
              <a:t>语义文本相似度</a:t>
            </a:r>
            <a:r>
              <a:rPr lang="zh-CN" altLang="en-US" sz="2000" dirty="0"/>
              <a:t>（</a:t>
            </a:r>
            <a:r>
              <a:rPr lang="en-US" altLang="zh-CN" sz="2000" dirty="0"/>
              <a:t>semantic textual similarity </a:t>
            </a:r>
            <a:r>
              <a:rPr lang="zh-CN" altLang="en-US" sz="2000" dirty="0"/>
              <a:t>）的任务出发，解释后处理如何提升下游任务的性能。</a:t>
            </a:r>
            <a:endParaRPr lang="en-US" altLang="zh-CN" sz="2000" dirty="0"/>
          </a:p>
          <a:p>
            <a:pPr>
              <a:lnSpc>
                <a:spcPct val="150000"/>
              </a:lnSpc>
            </a:pPr>
            <a:r>
              <a:rPr lang="zh-CN" altLang="en-US" sz="2000" b="1" dirty="0"/>
              <a:t>语义文本相似度</a:t>
            </a:r>
            <a:r>
              <a:rPr lang="zh-CN" altLang="en-US" sz="2000" dirty="0"/>
              <a:t>与</a:t>
            </a:r>
            <a:r>
              <a:rPr lang="zh-CN" altLang="en-US" sz="2000" b="1" dirty="0"/>
              <a:t>词语相似度</a:t>
            </a:r>
            <a:r>
              <a:rPr lang="zh-CN" altLang="en-US" sz="2000" dirty="0"/>
              <a:t>类似，区别在于衡量的是模型给出句子间相似度、人为标注给出的句子间相似度的差异。</a:t>
            </a:r>
            <a:endParaRPr lang="zh-CN" altLang="en-US" sz="1400" dirty="0"/>
          </a:p>
        </p:txBody>
      </p:sp>
    </p:spTree>
    <p:extLst>
      <p:ext uri="{BB962C8B-B14F-4D97-AF65-F5344CB8AC3E}">
        <p14:creationId xmlns:p14="http://schemas.microsoft.com/office/powerpoint/2010/main" val="70189123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FA6598-A68E-4533-B395-B5E888673BF7}"/>
              </a:ext>
            </a:extLst>
          </p:cNvPr>
          <p:cNvPicPr>
            <a:picLocks noChangeAspect="1"/>
          </p:cNvPicPr>
          <p:nvPr/>
        </p:nvPicPr>
        <p:blipFill>
          <a:blip r:embed="rId2"/>
          <a:stretch>
            <a:fillRect/>
          </a:stretch>
        </p:blipFill>
        <p:spPr>
          <a:xfrm>
            <a:off x="1221948" y="1022003"/>
            <a:ext cx="6700104" cy="3099494"/>
          </a:xfrm>
          <a:prstGeom prst="rect">
            <a:avLst/>
          </a:prstGeom>
        </p:spPr>
      </p:pic>
    </p:spTree>
    <p:extLst>
      <p:ext uri="{BB962C8B-B14F-4D97-AF65-F5344CB8AC3E}">
        <p14:creationId xmlns:p14="http://schemas.microsoft.com/office/powerpoint/2010/main" val="193847924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0758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6" name="TextBox 5"/>
          <p:cNvSpPr txBox="1">
            <a:spLocks noChangeArrowheads="1"/>
          </p:cNvSpPr>
          <p:nvPr/>
        </p:nvSpPr>
        <p:spPr bwMode="auto">
          <a:xfrm>
            <a:off x="2700338" y="976071"/>
            <a:ext cx="3810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200" dirty="0">
                <a:solidFill>
                  <a:schemeClr val="bg1"/>
                </a:solidFill>
                <a:latin typeface="Gulim" pitchFamily="34" charset="-127"/>
              </a:rPr>
              <a:t>总结</a:t>
            </a:r>
            <a:endParaRPr lang="en-US" altLang="zh-CN" sz="20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Tree>
    <p:extLst>
      <p:ext uri="{BB962C8B-B14F-4D97-AF65-F5344CB8AC3E}">
        <p14:creationId xmlns:p14="http://schemas.microsoft.com/office/powerpoint/2010/main" val="37056146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6BDDD-946D-41F3-BEEA-24132EB5A002}"/>
              </a:ext>
            </a:extLst>
          </p:cNvPr>
          <p:cNvSpPr>
            <a:spLocks noGrp="1"/>
          </p:cNvSpPr>
          <p:nvPr>
            <p:ph type="title"/>
          </p:nvPr>
        </p:nvSpPr>
        <p:spPr/>
        <p:txBody>
          <a:bodyPr/>
          <a:lstStyle/>
          <a:p>
            <a:r>
              <a:rPr lang="zh-CN" altLang="en-US" sz="3200" dirty="0"/>
              <a:t>论文简介</a:t>
            </a:r>
          </a:p>
        </p:txBody>
      </p:sp>
      <p:sp>
        <p:nvSpPr>
          <p:cNvPr id="3" name="内容占位符 2">
            <a:extLst>
              <a:ext uri="{FF2B5EF4-FFF2-40B4-BE49-F238E27FC236}">
                <a16:creationId xmlns:a16="http://schemas.microsoft.com/office/drawing/2014/main" id="{89D94B89-F64A-4E2E-95DB-7859F2F41AA0}"/>
              </a:ext>
            </a:extLst>
          </p:cNvPr>
          <p:cNvSpPr>
            <a:spLocks noGrp="1"/>
          </p:cNvSpPr>
          <p:nvPr>
            <p:ph idx="1"/>
          </p:nvPr>
        </p:nvSpPr>
        <p:spPr/>
        <p:txBody>
          <a:bodyPr/>
          <a:lstStyle/>
          <a:p>
            <a:pPr>
              <a:lnSpc>
                <a:spcPct val="150000"/>
              </a:lnSpc>
            </a:pPr>
            <a:r>
              <a:rPr lang="zh-CN" altLang="en-US" sz="2000" dirty="0"/>
              <a:t>一篇关于词嵌入的论文</a:t>
            </a:r>
            <a:endParaRPr lang="en-US" altLang="zh-CN" sz="2000" dirty="0"/>
          </a:p>
          <a:p>
            <a:pPr>
              <a:lnSpc>
                <a:spcPct val="150000"/>
              </a:lnSpc>
            </a:pPr>
            <a:r>
              <a:rPr lang="zh-CN" altLang="en-US" sz="2000" dirty="0"/>
              <a:t>作者认为词嵌入所能给出的信息，远超人们的想象</a:t>
            </a:r>
            <a:endParaRPr lang="en-US" altLang="zh-CN" sz="2000" dirty="0"/>
          </a:p>
          <a:p>
            <a:pPr>
              <a:lnSpc>
                <a:spcPct val="150000"/>
              </a:lnSpc>
            </a:pPr>
            <a:r>
              <a:rPr lang="zh-CN" altLang="en-US" sz="2000" dirty="0"/>
              <a:t>主要贡献就是提出了词嵌入的后处理，以及</a:t>
            </a:r>
            <a:r>
              <a:rPr lang="en-US" altLang="zh-CN" sz="2000" dirty="0"/>
              <a:t>n</a:t>
            </a:r>
            <a:r>
              <a:rPr lang="zh-CN" altLang="en-US" sz="2000" dirty="0"/>
              <a:t>阶相似度矩的含义及计算方法</a:t>
            </a:r>
            <a:endParaRPr lang="en-US" altLang="zh-CN" sz="2000" dirty="0"/>
          </a:p>
          <a:p>
            <a:pPr>
              <a:lnSpc>
                <a:spcPct val="150000"/>
              </a:lnSpc>
            </a:pPr>
            <a:r>
              <a:rPr lang="zh-CN" altLang="en-US" sz="2000" dirty="0"/>
              <a:t>在内部评估和外部评估中检验结果。</a:t>
            </a:r>
          </a:p>
        </p:txBody>
      </p:sp>
    </p:spTree>
    <p:extLst>
      <p:ext uri="{BB962C8B-B14F-4D97-AF65-F5344CB8AC3E}">
        <p14:creationId xmlns:p14="http://schemas.microsoft.com/office/powerpoint/2010/main" val="355745298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0BF25A-0727-4724-80B7-D4FE9E58C07A}"/>
              </a:ext>
            </a:extLst>
          </p:cNvPr>
          <p:cNvSpPr>
            <a:spLocks noGrp="1"/>
          </p:cNvSpPr>
          <p:nvPr>
            <p:ph idx="1"/>
          </p:nvPr>
        </p:nvSpPr>
        <p:spPr>
          <a:xfrm>
            <a:off x="457200" y="987574"/>
            <a:ext cx="8229600" cy="3394075"/>
          </a:xfrm>
        </p:spPr>
        <p:txBody>
          <a:bodyPr/>
          <a:lstStyle/>
          <a:p>
            <a:pPr>
              <a:lnSpc>
                <a:spcPct val="150000"/>
              </a:lnSpc>
            </a:pPr>
            <a:r>
              <a:rPr lang="zh-CN" altLang="en-US" sz="1800" dirty="0"/>
              <a:t>没有使用额外的训练材料，提升了词嵌入模型的准确度。</a:t>
            </a:r>
            <a:endParaRPr lang="en-US" altLang="zh-CN" sz="1800" dirty="0"/>
          </a:p>
          <a:p>
            <a:pPr>
              <a:lnSpc>
                <a:spcPct val="150000"/>
              </a:lnSpc>
            </a:pPr>
            <a:r>
              <a:rPr lang="zh-CN" altLang="en-US" sz="1800" dirty="0"/>
              <a:t>作者认为，标准词嵌入编码所包含的信息比人们现在看到的多得多，但由于无法同时显现所有语言信息，标准词嵌入编码的能力受到极大限制。比如在词语类比任务中，虽然后处理能够提升精确度，但语义轴的提升是以语法轴的恶化为代价的，反之亦然。</a:t>
            </a:r>
            <a:endParaRPr lang="en-US" altLang="zh-CN" sz="1800" dirty="0"/>
          </a:p>
          <a:p>
            <a:pPr>
              <a:lnSpc>
                <a:spcPct val="150000"/>
              </a:lnSpc>
            </a:pPr>
            <a:r>
              <a:rPr lang="zh-CN" altLang="en-US" sz="1800" dirty="0"/>
              <a:t>后处理在监督学习与非监督学习的应用效果不同，非监督学习系统直接使用词嵌入相似度因而提升效果更大；监督学习系统使用一般词嵌入作为输入特征，有足够的表达能力来学习最优变换，因此提升相对较小。</a:t>
            </a:r>
            <a:endParaRPr lang="en-US" altLang="zh-CN" sz="1800" dirty="0"/>
          </a:p>
          <a:p>
            <a:endParaRPr lang="zh-CN" altLang="en-US" sz="1800" dirty="0"/>
          </a:p>
          <a:p>
            <a:endParaRPr lang="zh-CN" altLang="en-US" sz="1800" dirty="0"/>
          </a:p>
        </p:txBody>
      </p:sp>
    </p:spTree>
    <p:extLst>
      <p:ext uri="{BB962C8B-B14F-4D97-AF65-F5344CB8AC3E}">
        <p14:creationId xmlns:p14="http://schemas.microsoft.com/office/powerpoint/2010/main" val="128662611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12907-A76E-4AAF-A43E-450912D1C830}"/>
              </a:ext>
            </a:extLst>
          </p:cNvPr>
          <p:cNvSpPr>
            <a:spLocks noGrp="1"/>
          </p:cNvSpPr>
          <p:nvPr>
            <p:ph type="title"/>
          </p:nvPr>
        </p:nvSpPr>
        <p:spPr>
          <a:xfrm>
            <a:off x="457200" y="206375"/>
            <a:ext cx="2070243" cy="565175"/>
          </a:xfrm>
        </p:spPr>
        <p:txBody>
          <a:bodyPr/>
          <a:lstStyle/>
          <a:p>
            <a:r>
              <a:rPr lang="zh-CN" altLang="en-US" sz="2800" dirty="0"/>
              <a:t>参考资料：</a:t>
            </a:r>
          </a:p>
        </p:txBody>
      </p:sp>
      <p:sp>
        <p:nvSpPr>
          <p:cNvPr id="3" name="内容占位符 2">
            <a:extLst>
              <a:ext uri="{FF2B5EF4-FFF2-40B4-BE49-F238E27FC236}">
                <a16:creationId xmlns:a16="http://schemas.microsoft.com/office/drawing/2014/main" id="{5C28DBBF-AC51-46F8-8639-88EB998BB703}"/>
              </a:ext>
            </a:extLst>
          </p:cNvPr>
          <p:cNvSpPr>
            <a:spLocks noGrp="1"/>
          </p:cNvSpPr>
          <p:nvPr>
            <p:ph idx="1"/>
          </p:nvPr>
        </p:nvSpPr>
        <p:spPr>
          <a:xfrm>
            <a:off x="457200" y="874712"/>
            <a:ext cx="8229600" cy="4145310"/>
          </a:xfrm>
        </p:spPr>
        <p:txBody>
          <a:bodyPr/>
          <a:lstStyle/>
          <a:p>
            <a:r>
              <a:rPr lang="en-US" altLang="zh-CN" sz="1800" dirty="0"/>
              <a:t>Cs224n w2v</a:t>
            </a:r>
            <a:r>
              <a:rPr lang="zh-CN" altLang="en-US" sz="1800" dirty="0"/>
              <a:t>笔记：</a:t>
            </a:r>
            <a:r>
              <a:rPr lang="en-US" altLang="zh-CN" sz="1800" u="sng" dirty="0">
                <a:solidFill>
                  <a:srgbClr val="7030A0"/>
                </a:solidFill>
              </a:rPr>
              <a:t>http://www.hankcs.com/nlp/word-vector-representations-word2vec.html </a:t>
            </a:r>
          </a:p>
          <a:p>
            <a:r>
              <a:rPr lang="en-US" altLang="zh-CN" sz="1800" dirty="0"/>
              <a:t>Artetxe2018CoNLL</a:t>
            </a:r>
            <a:r>
              <a:rPr lang="zh-CN" altLang="en-US" sz="1800" dirty="0"/>
              <a:t>最佳论文阅读笔记：</a:t>
            </a:r>
            <a:r>
              <a:rPr lang="en-US" altLang="zh-CN" sz="1800" u="sng" dirty="0">
                <a:solidFill>
                  <a:srgbClr val="7030A0"/>
                </a:solidFill>
                <a:hlinkClick r:id="rId2"/>
              </a:rPr>
              <a:t>https://blog.csdn.net/Real_Brilliant/article/details/83626361?tdsourcetag=s_pcqq_aiomsg</a:t>
            </a:r>
            <a:endParaRPr lang="en-US" altLang="zh-CN" sz="1800" u="sng" dirty="0">
              <a:solidFill>
                <a:srgbClr val="7030A0"/>
              </a:solidFill>
            </a:endParaRPr>
          </a:p>
          <a:p>
            <a:r>
              <a:rPr lang="zh-CN" altLang="en-US" sz="1800" dirty="0"/>
              <a:t>词向量评估与再训练：</a:t>
            </a:r>
            <a:r>
              <a:rPr lang="en-US" altLang="zh-CN" sz="1800" u="sng" dirty="0">
                <a:solidFill>
                  <a:srgbClr val="7030A0"/>
                </a:solidFill>
                <a:hlinkClick r:id="rId3"/>
              </a:rPr>
              <a:t>https://mp.weixin.qq.com/s?__biz=MzUzMTY2MTAzNA==&amp;mid=2247483736&amp;idx=1&amp;sn=f48d37b14c473c1317032004b7616cdb&amp;chksm=fabe68ddcdc9e1cb338e7dcf8bfda0d459fe2ffeffbfdafe9fd29134ed50850b6c9aadaf0675&amp;3rd=MjM5NzM2NjUzNg==&amp;scene=8#rd&amp;tdsourcetag=s_pcqq_aiomsg</a:t>
            </a:r>
            <a:endParaRPr lang="en-US" altLang="zh-CN" sz="1800" u="sng" dirty="0">
              <a:solidFill>
                <a:srgbClr val="7030A0"/>
              </a:solidFill>
            </a:endParaRPr>
          </a:p>
          <a:p>
            <a:r>
              <a:rPr lang="en-US" altLang="zh-CN" sz="1800" dirty="0"/>
              <a:t>Mikel </a:t>
            </a:r>
            <a:r>
              <a:rPr lang="en-US" altLang="zh-CN" sz="1800" dirty="0" err="1"/>
              <a:t>Artetxe</a:t>
            </a:r>
            <a:r>
              <a:rPr lang="en-US" altLang="zh-CN" sz="1800" dirty="0"/>
              <a:t>, </a:t>
            </a:r>
            <a:r>
              <a:rPr lang="en-US" altLang="zh-CN" sz="1800" dirty="0" err="1"/>
              <a:t>Gorka</a:t>
            </a:r>
            <a:r>
              <a:rPr lang="en-US" altLang="zh-CN" sz="1800" dirty="0"/>
              <a:t> </a:t>
            </a:r>
            <a:r>
              <a:rPr lang="en-US" altLang="zh-CN" sz="1800" dirty="0" err="1"/>
              <a:t>Labaka</a:t>
            </a:r>
            <a:r>
              <a:rPr lang="en-US" altLang="zh-CN" sz="1800" dirty="0"/>
              <a:t>, Inigo Lopez-</a:t>
            </a:r>
            <a:r>
              <a:rPr lang="en-US" altLang="zh-CN" sz="1800" dirty="0" err="1"/>
              <a:t>Gazpio</a:t>
            </a:r>
            <a:r>
              <a:rPr lang="en-US" altLang="zh-CN" sz="1800" dirty="0"/>
              <a:t>, </a:t>
            </a:r>
            <a:r>
              <a:rPr lang="en-US" altLang="zh-CN" sz="1800" dirty="0" err="1"/>
              <a:t>Eneko</a:t>
            </a:r>
            <a:r>
              <a:rPr lang="en-US" altLang="zh-CN" sz="1800" dirty="0"/>
              <a:t> </a:t>
            </a:r>
            <a:r>
              <a:rPr lang="en-US" altLang="zh-CN" sz="1800" dirty="0" err="1"/>
              <a:t>Agirre</a:t>
            </a:r>
            <a:r>
              <a:rPr lang="en-US" altLang="zh-CN" sz="1800" dirty="0"/>
              <a:t>, IXA NLP Group.  2018. Uncovering divergent linguistic information in word embeddings with lessons for intrinsic and extrinsic evaluation</a:t>
            </a:r>
          </a:p>
          <a:p>
            <a:pPr marL="0" indent="0">
              <a:buNone/>
            </a:pPr>
            <a:endParaRPr lang="zh-CN" altLang="en-US" sz="1800" u="sng" dirty="0">
              <a:solidFill>
                <a:srgbClr val="7030A0"/>
              </a:solidFill>
            </a:endParaRPr>
          </a:p>
        </p:txBody>
      </p:sp>
    </p:spTree>
    <p:extLst>
      <p:ext uri="{BB962C8B-B14F-4D97-AF65-F5344CB8AC3E}">
        <p14:creationId xmlns:p14="http://schemas.microsoft.com/office/powerpoint/2010/main" val="321213355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a:solidFill>
                  <a:srgbClr val="00B0F0"/>
                </a:solidFill>
                <a:latin typeface="Gulim" pitchFamily="34" charset="-127"/>
              </a:rPr>
              <a:t>THANK</a:t>
            </a:r>
            <a:r>
              <a:rPr lang="en-US" sz="8050" dirty="0">
                <a:latin typeface="Gulim" pitchFamily="34" charset="-127"/>
              </a:rPr>
              <a:t>YOU</a:t>
            </a: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E0ED6D-3CB5-48E3-B7B5-94FE52ECDFE6}"/>
              </a:ext>
            </a:extLst>
          </p:cNvPr>
          <p:cNvPicPr>
            <a:picLocks noChangeAspect="1"/>
          </p:cNvPicPr>
          <p:nvPr/>
        </p:nvPicPr>
        <p:blipFill>
          <a:blip r:embed="rId3"/>
          <a:stretch>
            <a:fillRect/>
          </a:stretch>
        </p:blipFill>
        <p:spPr>
          <a:xfrm>
            <a:off x="1763688" y="0"/>
            <a:ext cx="5416098" cy="2447748"/>
          </a:xfrm>
          <a:prstGeom prst="rect">
            <a:avLst/>
          </a:prstGeom>
        </p:spPr>
      </p:pic>
      <p:pic>
        <p:nvPicPr>
          <p:cNvPr id="5" name="图片 4">
            <a:extLst>
              <a:ext uri="{FF2B5EF4-FFF2-40B4-BE49-F238E27FC236}">
                <a16:creationId xmlns:a16="http://schemas.microsoft.com/office/drawing/2014/main" id="{499024E5-6CE3-4986-AEE1-EB662E754CC5}"/>
              </a:ext>
            </a:extLst>
          </p:cNvPr>
          <p:cNvPicPr>
            <a:picLocks noChangeAspect="1"/>
          </p:cNvPicPr>
          <p:nvPr/>
        </p:nvPicPr>
        <p:blipFill>
          <a:blip r:embed="rId4"/>
          <a:stretch>
            <a:fillRect/>
          </a:stretch>
        </p:blipFill>
        <p:spPr>
          <a:xfrm>
            <a:off x="1764221" y="2571750"/>
            <a:ext cx="5095238" cy="2371429"/>
          </a:xfrm>
          <a:prstGeom prst="rect">
            <a:avLst/>
          </a:prstGeom>
        </p:spPr>
      </p:pic>
    </p:spTree>
    <p:extLst>
      <p:ext uri="{BB962C8B-B14F-4D97-AF65-F5344CB8AC3E}">
        <p14:creationId xmlns:p14="http://schemas.microsoft.com/office/powerpoint/2010/main" val="345110036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6BDDD-946D-41F3-BEEA-24132EB5A002}"/>
              </a:ext>
            </a:extLst>
          </p:cNvPr>
          <p:cNvSpPr>
            <a:spLocks noGrp="1"/>
          </p:cNvSpPr>
          <p:nvPr>
            <p:ph type="title"/>
          </p:nvPr>
        </p:nvSpPr>
        <p:spPr>
          <a:xfrm>
            <a:off x="457200" y="483518"/>
            <a:ext cx="1872208" cy="472579"/>
          </a:xfrm>
        </p:spPr>
        <p:txBody>
          <a:bodyPr/>
          <a:lstStyle/>
          <a:p>
            <a:r>
              <a:rPr lang="zh-CN" altLang="en-US" sz="2400" dirty="0"/>
              <a:t>主要目的</a:t>
            </a:r>
          </a:p>
        </p:txBody>
      </p:sp>
      <p:sp>
        <p:nvSpPr>
          <p:cNvPr id="3" name="内容占位符 2">
            <a:extLst>
              <a:ext uri="{FF2B5EF4-FFF2-40B4-BE49-F238E27FC236}">
                <a16:creationId xmlns:a16="http://schemas.microsoft.com/office/drawing/2014/main" id="{89D94B89-F64A-4E2E-95DB-7859F2F41AA0}"/>
              </a:ext>
            </a:extLst>
          </p:cNvPr>
          <p:cNvSpPr>
            <a:spLocks noGrp="1"/>
          </p:cNvSpPr>
          <p:nvPr>
            <p:ph idx="1"/>
          </p:nvPr>
        </p:nvSpPr>
        <p:spPr>
          <a:xfrm>
            <a:off x="457200" y="1068660"/>
            <a:ext cx="4834880" cy="1227584"/>
          </a:xfrm>
        </p:spPr>
        <p:txBody>
          <a:bodyPr/>
          <a:lstStyle/>
          <a:p>
            <a:pPr>
              <a:lnSpc>
                <a:spcPct val="150000"/>
              </a:lnSpc>
            </a:pPr>
            <a:r>
              <a:rPr lang="zh-CN" altLang="en-US" sz="2000" dirty="0"/>
              <a:t>让听众对词嵌入有一个直观的了解。</a:t>
            </a:r>
            <a:endParaRPr lang="en-US" altLang="zh-CN" sz="2000" dirty="0"/>
          </a:p>
          <a:p>
            <a:pPr>
              <a:lnSpc>
                <a:spcPct val="150000"/>
              </a:lnSpc>
            </a:pPr>
            <a:r>
              <a:rPr lang="zh-CN" altLang="en-US" sz="2000" dirty="0"/>
              <a:t>介绍这篇论文到底精彩在什么地方。</a:t>
            </a:r>
            <a:endParaRPr lang="en-US" altLang="zh-CN" sz="2000" dirty="0"/>
          </a:p>
        </p:txBody>
      </p:sp>
      <p:sp>
        <p:nvSpPr>
          <p:cNvPr id="4" name="标题 1">
            <a:extLst>
              <a:ext uri="{FF2B5EF4-FFF2-40B4-BE49-F238E27FC236}">
                <a16:creationId xmlns:a16="http://schemas.microsoft.com/office/drawing/2014/main" id="{EEF9A45A-33BB-491B-A8E3-CAAE536B430F}"/>
              </a:ext>
            </a:extLst>
          </p:cNvPr>
          <p:cNvSpPr txBox="1">
            <a:spLocks/>
          </p:cNvSpPr>
          <p:nvPr/>
        </p:nvSpPr>
        <p:spPr bwMode="auto">
          <a:xfrm>
            <a:off x="179512" y="2571750"/>
            <a:ext cx="1872208" cy="47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zh-CN" altLang="en-US" sz="2400" dirty="0"/>
              <a:t>略过</a:t>
            </a:r>
          </a:p>
        </p:txBody>
      </p:sp>
      <p:sp>
        <p:nvSpPr>
          <p:cNvPr id="5" name="内容占位符 2">
            <a:extLst>
              <a:ext uri="{FF2B5EF4-FFF2-40B4-BE49-F238E27FC236}">
                <a16:creationId xmlns:a16="http://schemas.microsoft.com/office/drawing/2014/main" id="{F99D2F85-5732-47A1-B957-6C98121E6813}"/>
              </a:ext>
            </a:extLst>
          </p:cNvPr>
          <p:cNvSpPr txBox="1">
            <a:spLocks/>
          </p:cNvSpPr>
          <p:nvPr/>
        </p:nvSpPr>
        <p:spPr bwMode="auto">
          <a:xfrm>
            <a:off x="457200" y="3134904"/>
            <a:ext cx="4834880" cy="122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000" dirty="0"/>
              <a:t>各种词嵌入模型的具体实现。</a:t>
            </a:r>
            <a:endParaRPr lang="en-US" altLang="zh-CN" sz="2000" dirty="0"/>
          </a:p>
          <a:p>
            <a:pPr>
              <a:lnSpc>
                <a:spcPct val="150000"/>
              </a:lnSpc>
            </a:pPr>
            <a:r>
              <a:rPr lang="zh-CN" altLang="en-US" sz="2000" dirty="0"/>
              <a:t>论文结论的具体公式推导。</a:t>
            </a:r>
            <a:endParaRPr lang="en-US" altLang="zh-CN" sz="2000" dirty="0"/>
          </a:p>
        </p:txBody>
      </p:sp>
    </p:spTree>
    <p:extLst>
      <p:ext uri="{BB962C8B-B14F-4D97-AF65-F5344CB8AC3E}">
        <p14:creationId xmlns:p14="http://schemas.microsoft.com/office/powerpoint/2010/main" val="423395009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6BDDD-946D-41F3-BEEA-24132EB5A002}"/>
              </a:ext>
            </a:extLst>
          </p:cNvPr>
          <p:cNvSpPr>
            <a:spLocks noGrp="1"/>
          </p:cNvSpPr>
          <p:nvPr>
            <p:ph type="title"/>
          </p:nvPr>
        </p:nvSpPr>
        <p:spPr/>
        <p:txBody>
          <a:bodyPr/>
          <a:lstStyle/>
          <a:p>
            <a:r>
              <a:rPr lang="zh-CN" altLang="en-US" sz="3200" dirty="0"/>
              <a:t>展示框架</a:t>
            </a:r>
          </a:p>
        </p:txBody>
      </p:sp>
      <p:sp>
        <p:nvSpPr>
          <p:cNvPr id="3" name="内容占位符 2">
            <a:extLst>
              <a:ext uri="{FF2B5EF4-FFF2-40B4-BE49-F238E27FC236}">
                <a16:creationId xmlns:a16="http://schemas.microsoft.com/office/drawing/2014/main" id="{89D94B89-F64A-4E2E-95DB-7859F2F41AA0}"/>
              </a:ext>
            </a:extLst>
          </p:cNvPr>
          <p:cNvSpPr>
            <a:spLocks noGrp="1"/>
          </p:cNvSpPr>
          <p:nvPr>
            <p:ph idx="1"/>
          </p:nvPr>
        </p:nvSpPr>
        <p:spPr/>
        <p:txBody>
          <a:bodyPr/>
          <a:lstStyle/>
          <a:p>
            <a:pPr>
              <a:lnSpc>
                <a:spcPct val="150000"/>
              </a:lnSpc>
            </a:pPr>
            <a:r>
              <a:rPr lang="zh-CN" altLang="en-US" sz="2000" dirty="0"/>
              <a:t>简要介绍词嵌入的思想和主流模型。</a:t>
            </a:r>
            <a:endParaRPr lang="en-US" altLang="zh-CN" sz="2000" dirty="0"/>
          </a:p>
          <a:p>
            <a:pPr>
              <a:lnSpc>
                <a:spcPct val="150000"/>
              </a:lnSpc>
            </a:pPr>
            <a:r>
              <a:rPr lang="zh-CN" altLang="en-US" sz="2000" dirty="0"/>
              <a:t>论文中的后处理操作（创新点）。</a:t>
            </a:r>
            <a:endParaRPr lang="en-US" altLang="zh-CN" sz="2000" dirty="0"/>
          </a:p>
          <a:p>
            <a:pPr>
              <a:lnSpc>
                <a:spcPct val="150000"/>
              </a:lnSpc>
            </a:pPr>
            <a:r>
              <a:rPr lang="zh-CN" altLang="en-US" sz="2000" dirty="0"/>
              <a:t>内部评价和外部评价。</a:t>
            </a:r>
            <a:endParaRPr lang="en-US" altLang="zh-CN" sz="2000" dirty="0"/>
          </a:p>
        </p:txBody>
      </p:sp>
    </p:spTree>
    <p:extLst>
      <p:ext uri="{BB962C8B-B14F-4D97-AF65-F5344CB8AC3E}">
        <p14:creationId xmlns:p14="http://schemas.microsoft.com/office/powerpoint/2010/main" val="58356609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0758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6" name="TextBox 5"/>
          <p:cNvSpPr txBox="1">
            <a:spLocks noChangeArrowheads="1"/>
          </p:cNvSpPr>
          <p:nvPr/>
        </p:nvSpPr>
        <p:spPr bwMode="auto">
          <a:xfrm>
            <a:off x="2619375" y="1091627"/>
            <a:ext cx="3810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200" dirty="0">
                <a:solidFill>
                  <a:schemeClr val="bg1"/>
                </a:solidFill>
                <a:latin typeface="Gulim" pitchFamily="34" charset="-127"/>
              </a:rPr>
              <a:t>词嵌入</a:t>
            </a:r>
            <a:endParaRPr lang="en-US" altLang="zh-CN" sz="3200" dirty="0">
              <a:solidFill>
                <a:schemeClr val="bg1"/>
              </a:solidFill>
              <a:latin typeface="Gulim" pitchFamily="34" charset="-127"/>
            </a:endParaRPr>
          </a:p>
          <a:p>
            <a:pPr algn="ctr" eaLnBrk="1" hangingPunct="1"/>
            <a:r>
              <a:rPr lang="en-US" altLang="zh-CN" sz="2000" dirty="0">
                <a:solidFill>
                  <a:schemeClr val="bg1"/>
                </a:solidFill>
                <a:latin typeface="Gulim" pitchFamily="34" charset="-127"/>
              </a:rPr>
              <a:t>Word Embeddings</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67BE89C-9272-4931-A3D9-80DA98B26884}"/>
              </a:ext>
            </a:extLst>
          </p:cNvPr>
          <p:cNvSpPr>
            <a:spLocks noGrp="1"/>
          </p:cNvSpPr>
          <p:nvPr>
            <p:ph type="title"/>
          </p:nvPr>
        </p:nvSpPr>
        <p:spPr>
          <a:xfrm>
            <a:off x="457199" y="206375"/>
            <a:ext cx="8229600" cy="857250"/>
          </a:xfrm>
        </p:spPr>
        <p:txBody>
          <a:bodyPr/>
          <a:lstStyle/>
          <a:p>
            <a:r>
              <a:rPr lang="zh-CN" altLang="en-US" sz="3200" dirty="0"/>
              <a:t>为什么需要词嵌入</a:t>
            </a:r>
          </a:p>
        </p:txBody>
      </p:sp>
      <p:sp>
        <p:nvSpPr>
          <p:cNvPr id="5" name="文本框 4">
            <a:extLst>
              <a:ext uri="{FF2B5EF4-FFF2-40B4-BE49-F238E27FC236}">
                <a16:creationId xmlns:a16="http://schemas.microsoft.com/office/drawing/2014/main" id="{4203EA64-60A1-42DA-927F-14ECC1EEA39E}"/>
              </a:ext>
            </a:extLst>
          </p:cNvPr>
          <p:cNvSpPr txBox="1"/>
          <p:nvPr/>
        </p:nvSpPr>
        <p:spPr>
          <a:xfrm>
            <a:off x="611560" y="1048463"/>
            <a:ext cx="7488832" cy="34009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将单词数据化，才能交给计算机来完成各种语言相关任务。</a:t>
            </a:r>
            <a:endParaRPr lang="en-US" altLang="zh-CN" sz="1600" dirty="0"/>
          </a:p>
          <a:p>
            <a:pPr marL="285750" indent="-285750">
              <a:lnSpc>
                <a:spcPct val="150000"/>
              </a:lnSpc>
              <a:buFont typeface="Arial" panose="020B0604020202020204" pitchFamily="34" charset="0"/>
              <a:buChar char="•"/>
            </a:pPr>
            <a:r>
              <a:rPr lang="zh-CN" altLang="en-US" sz="1600" dirty="0"/>
              <a:t>一开始的</a:t>
            </a:r>
            <a:r>
              <a:rPr lang="en-US" altLang="zh-CN" sz="1600" dirty="0"/>
              <a:t>one-hot</a:t>
            </a:r>
            <a:r>
              <a:rPr lang="zh-CN" altLang="en-US" sz="1600" dirty="0"/>
              <a:t>向量。</a:t>
            </a:r>
            <a:endParaRPr lang="en-US" altLang="zh-CN" sz="1600" dirty="0"/>
          </a:p>
          <a:p>
            <a:pPr marL="285750" indent="-285750">
              <a:lnSpc>
                <a:spcPct val="150000"/>
              </a:lnSpc>
              <a:buFont typeface="Arial" panose="020B0604020202020204" pitchFamily="34" charset="0"/>
              <a:buChar char="•"/>
            </a:pPr>
            <a:endParaRPr lang="en-US" altLang="zh-CN" sz="1400" dirty="0"/>
          </a:p>
          <a:p>
            <a:pPr marL="285750" indent="-285750">
              <a:lnSpc>
                <a:spcPct val="150000"/>
              </a:lnSpc>
              <a:buFont typeface="Arial" panose="020B0604020202020204" pitchFamily="34" charset="0"/>
              <a:buChar char="•"/>
            </a:pPr>
            <a:endParaRPr lang="en-US" altLang="zh-CN" sz="1400" dirty="0"/>
          </a:p>
          <a:p>
            <a:pPr>
              <a:lnSpc>
                <a:spcPct val="150000"/>
              </a:lnSpc>
            </a:pPr>
            <a:endParaRPr lang="en-US" altLang="zh-CN" sz="1400" dirty="0"/>
          </a:p>
          <a:p>
            <a:pPr marL="285750" indent="-285750">
              <a:lnSpc>
                <a:spcPct val="150000"/>
              </a:lnSpc>
              <a:buFont typeface="Arial" panose="020B0604020202020204" pitchFamily="34" charset="0"/>
              <a:buChar char="•"/>
            </a:pPr>
            <a:r>
              <a:rPr lang="zh-CN" altLang="en-US" sz="1600" dirty="0"/>
              <a:t>基于上下文的</a:t>
            </a:r>
            <a:r>
              <a:rPr lang="en-US" altLang="zh-CN" sz="1600" dirty="0"/>
              <a:t>word2vector</a:t>
            </a:r>
            <a:r>
              <a:rPr lang="zh-CN" altLang="en-US" sz="1600" dirty="0"/>
              <a:t>，运用神经网络训练一个权重矩阵，尽可能准确预测上下文，并将权重矩阵某一列作为该词的词向量</a:t>
            </a:r>
            <a:endParaRPr lang="en-US" altLang="zh-CN" sz="16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742950" lvl="1" indent="-285750">
              <a:buFont typeface="Arial" panose="020B0604020202020204" pitchFamily="34" charset="0"/>
              <a:buChar char="•"/>
            </a:pPr>
            <a:endParaRPr lang="en-US" altLang="zh-CN" sz="1400" dirty="0"/>
          </a:p>
        </p:txBody>
      </p:sp>
      <p:pic>
        <p:nvPicPr>
          <p:cNvPr id="6" name="图片 5">
            <a:extLst>
              <a:ext uri="{FF2B5EF4-FFF2-40B4-BE49-F238E27FC236}">
                <a16:creationId xmlns:a16="http://schemas.microsoft.com/office/drawing/2014/main" id="{1D6311B7-B3B8-4EC5-9DDA-2DEAD1660B15}"/>
              </a:ext>
            </a:extLst>
          </p:cNvPr>
          <p:cNvPicPr>
            <a:picLocks noChangeAspect="1"/>
          </p:cNvPicPr>
          <p:nvPr/>
        </p:nvPicPr>
        <p:blipFill>
          <a:blip r:embed="rId3"/>
          <a:stretch>
            <a:fillRect/>
          </a:stretch>
        </p:blipFill>
        <p:spPr>
          <a:xfrm>
            <a:off x="971600" y="1957481"/>
            <a:ext cx="6102517" cy="752861"/>
          </a:xfrm>
          <a:prstGeom prst="rect">
            <a:avLst/>
          </a:prstGeom>
        </p:spPr>
      </p:pic>
      <p:pic>
        <p:nvPicPr>
          <p:cNvPr id="7" name="图片 6">
            <a:extLst>
              <a:ext uri="{FF2B5EF4-FFF2-40B4-BE49-F238E27FC236}">
                <a16:creationId xmlns:a16="http://schemas.microsoft.com/office/drawing/2014/main" id="{051FB2DE-EE75-43AC-B036-E33CD2C91385}"/>
              </a:ext>
            </a:extLst>
          </p:cNvPr>
          <p:cNvPicPr>
            <a:picLocks noChangeAspect="1"/>
          </p:cNvPicPr>
          <p:nvPr/>
        </p:nvPicPr>
        <p:blipFill>
          <a:blip r:embed="rId4"/>
          <a:stretch>
            <a:fillRect/>
          </a:stretch>
        </p:blipFill>
        <p:spPr>
          <a:xfrm>
            <a:off x="998315" y="3572163"/>
            <a:ext cx="6213201" cy="1174265"/>
          </a:xfrm>
          <a:prstGeom prst="rect">
            <a:avLst/>
          </a:prstGeom>
        </p:spPr>
      </p:pic>
    </p:spTree>
    <p:extLst>
      <p:ext uri="{BB962C8B-B14F-4D97-AF65-F5344CB8AC3E}">
        <p14:creationId xmlns:p14="http://schemas.microsoft.com/office/powerpoint/2010/main" val="414329062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1E1834-F052-4288-B330-8B3D88127A61}"/>
              </a:ext>
            </a:extLst>
          </p:cNvPr>
          <p:cNvPicPr>
            <a:picLocks noChangeAspect="1"/>
          </p:cNvPicPr>
          <p:nvPr/>
        </p:nvPicPr>
        <p:blipFill>
          <a:blip r:embed="rId3"/>
          <a:stretch>
            <a:fillRect/>
          </a:stretch>
        </p:blipFill>
        <p:spPr>
          <a:xfrm>
            <a:off x="1331640" y="0"/>
            <a:ext cx="6786891" cy="5143500"/>
          </a:xfrm>
          <a:prstGeom prst="rect">
            <a:avLst/>
          </a:prstGeom>
        </p:spPr>
      </p:pic>
      <p:sp>
        <p:nvSpPr>
          <p:cNvPr id="5" name="文本框 4">
            <a:extLst>
              <a:ext uri="{FF2B5EF4-FFF2-40B4-BE49-F238E27FC236}">
                <a16:creationId xmlns:a16="http://schemas.microsoft.com/office/drawing/2014/main" id="{F6C4BE66-94CD-4E04-9BC7-643D48423824}"/>
              </a:ext>
            </a:extLst>
          </p:cNvPr>
          <p:cNvSpPr txBox="1"/>
          <p:nvPr/>
        </p:nvSpPr>
        <p:spPr>
          <a:xfrm>
            <a:off x="107504" y="339502"/>
            <a:ext cx="1152128" cy="369332"/>
          </a:xfrm>
          <a:prstGeom prst="rect">
            <a:avLst/>
          </a:prstGeom>
          <a:noFill/>
        </p:spPr>
        <p:txBody>
          <a:bodyPr wrap="square" rtlCol="0">
            <a:spAutoFit/>
          </a:bodyPr>
          <a:lstStyle/>
          <a:p>
            <a:r>
              <a:rPr lang="zh-CN" altLang="en-US" dirty="0"/>
              <a:t>一个例子：</a:t>
            </a:r>
          </a:p>
        </p:txBody>
      </p:sp>
    </p:spTree>
    <p:extLst>
      <p:ext uri="{BB962C8B-B14F-4D97-AF65-F5344CB8AC3E}">
        <p14:creationId xmlns:p14="http://schemas.microsoft.com/office/powerpoint/2010/main" val="155829913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67BE89C-9272-4931-A3D9-80DA98B26884}"/>
              </a:ext>
            </a:extLst>
          </p:cNvPr>
          <p:cNvSpPr>
            <a:spLocks noGrp="1"/>
          </p:cNvSpPr>
          <p:nvPr>
            <p:ph type="title"/>
          </p:nvPr>
        </p:nvSpPr>
        <p:spPr/>
        <p:txBody>
          <a:bodyPr/>
          <a:lstStyle/>
          <a:p>
            <a:r>
              <a:rPr lang="zh-CN" altLang="en-US" sz="3200" dirty="0"/>
              <a:t>三种主流的词嵌入模型</a:t>
            </a:r>
          </a:p>
        </p:txBody>
      </p:sp>
      <p:sp>
        <p:nvSpPr>
          <p:cNvPr id="5" name="文本框 4">
            <a:extLst>
              <a:ext uri="{FF2B5EF4-FFF2-40B4-BE49-F238E27FC236}">
                <a16:creationId xmlns:a16="http://schemas.microsoft.com/office/drawing/2014/main" id="{4203EA64-60A1-42DA-927F-14ECC1EEA39E}"/>
              </a:ext>
            </a:extLst>
          </p:cNvPr>
          <p:cNvSpPr txBox="1"/>
          <p:nvPr/>
        </p:nvSpPr>
        <p:spPr>
          <a:xfrm>
            <a:off x="827584" y="1104404"/>
            <a:ext cx="7632848" cy="380873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Word2vector</a:t>
            </a:r>
          </a:p>
          <a:p>
            <a:pPr lvl="1"/>
            <a:r>
              <a:rPr lang="zh-CN" altLang="en-US" sz="1400" dirty="0"/>
              <a:t>通过单词和上下文彼此预测</a:t>
            </a:r>
            <a:endParaRPr lang="en-US" altLang="zh-CN" sz="1400" dirty="0"/>
          </a:p>
          <a:p>
            <a:pPr lvl="1"/>
            <a:r>
              <a:rPr lang="en-US" altLang="zh-CN" sz="1400" dirty="0"/>
              <a:t>(</a:t>
            </a:r>
            <a:r>
              <a:rPr lang="zh-CN" altLang="en-US" sz="1050" dirty="0"/>
              <a:t>模型介绍：</a:t>
            </a:r>
            <a:r>
              <a:rPr lang="en-US" altLang="zh-CN" sz="1050" u="sng" dirty="0">
                <a:solidFill>
                  <a:srgbClr val="7030A0"/>
                </a:solidFill>
              </a:rPr>
              <a:t>http://www.hankcs.com/nlp/word-vector-representations-word2vec.html?tdsourcetag=s_pcqq_aiomsg</a:t>
            </a:r>
            <a:r>
              <a:rPr lang="en-US" altLang="zh-CN" sz="1400" dirty="0"/>
              <a:t>)</a:t>
            </a:r>
          </a:p>
          <a:p>
            <a:pPr marL="285750" indent="-285750">
              <a:buFont typeface="Arial" panose="020B0604020202020204" pitchFamily="34" charset="0"/>
              <a:buChar char="•"/>
            </a:pPr>
            <a:r>
              <a:rPr lang="en-US" altLang="zh-CN" dirty="0"/>
              <a:t>Glove</a:t>
            </a:r>
          </a:p>
          <a:p>
            <a:pPr lvl="1"/>
            <a:r>
              <a:rPr lang="zh-CN" altLang="en-US" sz="1400" dirty="0"/>
              <a:t>基于语料库构建词的共现矩阵，再通过共现矩阵学习词向量</a:t>
            </a:r>
            <a:endParaRPr lang="en-US" altLang="zh-CN" sz="1400" dirty="0"/>
          </a:p>
          <a:p>
            <a:pPr lvl="1"/>
            <a:r>
              <a:rPr lang="en-US" altLang="zh-CN" sz="1050" dirty="0"/>
              <a:t>(</a:t>
            </a:r>
            <a:r>
              <a:rPr lang="zh-CN" altLang="en-US" sz="1050" dirty="0"/>
              <a:t>模型介绍：</a:t>
            </a:r>
            <a:r>
              <a:rPr lang="en-US" altLang="zh-CN" sz="1050" u="sng" dirty="0">
                <a:solidFill>
                  <a:srgbClr val="7030A0"/>
                </a:solidFill>
                <a:hlinkClick r:id="rId2">
                  <a:extLst>
                    <a:ext uri="{A12FA001-AC4F-418D-AE19-62706E023703}">
                      <ahyp:hlinkClr xmlns:ahyp="http://schemas.microsoft.com/office/drawing/2018/hyperlinkcolor" val="tx"/>
                    </a:ext>
                  </a:extLst>
                </a:hlinkClick>
              </a:rPr>
              <a:t>https://blog.csdn.net/u014665013/article/details/79642083</a:t>
            </a:r>
            <a:r>
              <a:rPr lang="en-US" altLang="zh-CN" sz="1050" dirty="0"/>
              <a:t>)</a:t>
            </a:r>
            <a:endParaRPr lang="en-US" altLang="zh-CN" dirty="0"/>
          </a:p>
          <a:p>
            <a:pPr marL="285750" indent="-285750">
              <a:buFont typeface="Arial" panose="020B0604020202020204" pitchFamily="34" charset="0"/>
              <a:buChar char="•"/>
            </a:pPr>
            <a:r>
              <a:rPr lang="en-US" altLang="zh-CN" dirty="0" err="1"/>
              <a:t>Fasttext</a:t>
            </a:r>
            <a:endParaRPr lang="en-US" altLang="zh-CN" dirty="0"/>
          </a:p>
          <a:p>
            <a:r>
              <a:rPr lang="en-US" altLang="zh-CN" dirty="0"/>
              <a:t>        </a:t>
            </a:r>
            <a:r>
              <a:rPr lang="en-US" altLang="zh-CN" sz="1400" dirty="0" err="1"/>
              <a:t>facebook</a:t>
            </a:r>
            <a:r>
              <a:rPr lang="zh-CN" altLang="en-US" sz="1400" dirty="0"/>
              <a:t>开源的一个词向量与文本分类工具</a:t>
            </a:r>
            <a:endParaRPr lang="en-US" altLang="zh-CN" sz="1400" dirty="0"/>
          </a:p>
          <a:p>
            <a:r>
              <a:rPr lang="en-US" altLang="zh-CN" sz="1050" dirty="0"/>
              <a:t>               (</a:t>
            </a:r>
            <a:r>
              <a:rPr lang="zh-CN" altLang="en-US" sz="1050" dirty="0"/>
              <a:t>模型介绍：</a:t>
            </a:r>
            <a:r>
              <a:rPr lang="en-US" altLang="zh-CN" sz="1050" u="sng" dirty="0">
                <a:solidFill>
                  <a:srgbClr val="7030A0"/>
                </a:solidFill>
                <a:hlinkClick r:id="rId3"/>
              </a:rPr>
              <a:t>https://blog.csdn.net/john_bh/article/details/79268850</a:t>
            </a:r>
            <a:r>
              <a:rPr lang="en-US" altLang="zh-CN" sz="1050" dirty="0"/>
              <a:t>)</a:t>
            </a:r>
            <a:endParaRPr lang="en-US" altLang="zh-CN" sz="1400" dirty="0"/>
          </a:p>
          <a:p>
            <a:endParaRPr lang="en-US" altLang="zh-CN" sz="1400" dirty="0"/>
          </a:p>
          <a:p>
            <a:endParaRPr lang="en-US" altLang="zh-CN" sz="1400" dirty="0"/>
          </a:p>
          <a:p>
            <a:r>
              <a:rPr lang="zh-CN" altLang="en-US" dirty="0"/>
              <a:t>目前所有词嵌入构建的基本思想都是，利用大型单语语料库中的</a:t>
            </a:r>
            <a:r>
              <a:rPr lang="zh-CN" altLang="en-US" b="1" dirty="0"/>
              <a:t>同现统计</a:t>
            </a:r>
            <a:r>
              <a:rPr lang="zh-CN" altLang="en-US" dirty="0"/>
              <a:t>（</a:t>
            </a:r>
            <a:r>
              <a:rPr lang="en-US" altLang="zh-CN" i="1" dirty="0"/>
              <a:t>co-occurrence statistics</a:t>
            </a:r>
            <a:r>
              <a:rPr lang="zh-CN" altLang="en-US" dirty="0"/>
              <a:t> ），以及</a:t>
            </a:r>
            <a:r>
              <a:rPr lang="zh-CN" altLang="en-US" b="1" dirty="0"/>
              <a:t>相似词汇必定出现在相似文本环境中</a:t>
            </a:r>
            <a:r>
              <a:rPr lang="zh-CN" altLang="en-US" dirty="0"/>
              <a:t>的分布式假设，</a:t>
            </a:r>
            <a:r>
              <a:rPr lang="zh-CN" altLang="en-US" b="1" dirty="0"/>
              <a:t>将相似的向量表示分配给相似的词汇</a:t>
            </a:r>
            <a:endParaRPr lang="zh-CN" altLang="en-US" dirty="0"/>
          </a:p>
          <a:p>
            <a:endParaRPr lang="en-US" altLang="zh-CN" sz="1050" dirty="0"/>
          </a:p>
          <a:p>
            <a:endParaRPr lang="en-US" altLang="zh-CN" sz="1400" dirty="0"/>
          </a:p>
        </p:txBody>
      </p:sp>
      <p:sp>
        <p:nvSpPr>
          <p:cNvPr id="2" name="文本框 1">
            <a:extLst>
              <a:ext uri="{FF2B5EF4-FFF2-40B4-BE49-F238E27FC236}">
                <a16:creationId xmlns:a16="http://schemas.microsoft.com/office/drawing/2014/main" id="{01B66348-0A6A-43AF-8592-24B1FACC7207}"/>
              </a:ext>
            </a:extLst>
          </p:cNvPr>
          <p:cNvSpPr txBox="1"/>
          <p:nvPr/>
        </p:nvSpPr>
        <p:spPr>
          <a:xfrm>
            <a:off x="5796136" y="4637899"/>
            <a:ext cx="2962672" cy="369332"/>
          </a:xfrm>
          <a:prstGeom prst="rect">
            <a:avLst/>
          </a:prstGeom>
          <a:noFill/>
        </p:spPr>
        <p:txBody>
          <a:bodyPr wrap="square" rtlCol="0">
            <a:spAutoFit/>
          </a:bodyPr>
          <a:lstStyle/>
          <a:p>
            <a:r>
              <a:rPr lang="zh-CN" altLang="en-US" dirty="0"/>
              <a:t>但，</a:t>
            </a:r>
            <a:r>
              <a:rPr lang="zh-CN" altLang="en-US" b="1" dirty="0"/>
              <a:t>相似</a:t>
            </a:r>
            <a:r>
              <a:rPr lang="zh-CN" altLang="en-US" dirty="0"/>
              <a:t>的定义是什么？</a:t>
            </a:r>
          </a:p>
        </p:txBody>
      </p:sp>
    </p:spTree>
    <p:extLst>
      <p:ext uri="{BB962C8B-B14F-4D97-AF65-F5344CB8AC3E}">
        <p14:creationId xmlns:p14="http://schemas.microsoft.com/office/powerpoint/2010/main" val="2633796510"/>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10356</TotalTime>
  <Words>1128</Words>
  <Application>Microsoft Office PowerPoint</Application>
  <PresentationFormat>全屏显示(16:9)</PresentationFormat>
  <Paragraphs>96</Paragraphs>
  <Slides>22</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Gulim</vt:lpstr>
      <vt:lpstr>Arial</vt:lpstr>
      <vt:lpstr>Calibri</vt:lpstr>
      <vt:lpstr>Office Theme</vt:lpstr>
      <vt:lpstr>Uncovering divergent linguistic information in word embeddings with lessons for intrinsic and extrinsic evaluation </vt:lpstr>
      <vt:lpstr>论文简介</vt:lpstr>
      <vt:lpstr>PowerPoint 演示文稿</vt:lpstr>
      <vt:lpstr>主要目的</vt:lpstr>
      <vt:lpstr>展示框架</vt:lpstr>
      <vt:lpstr>PowerPoint 演示文稿</vt:lpstr>
      <vt:lpstr>为什么需要词嵌入</vt:lpstr>
      <vt:lpstr>PowerPoint 演示文稿</vt:lpstr>
      <vt:lpstr>三种主流的词嵌入模型</vt:lpstr>
      <vt:lpstr>相似度度量的两个轴</vt:lpstr>
      <vt:lpstr>PowerPoint 演示文稿</vt:lpstr>
      <vt:lpstr>PowerPoint 演示文稿</vt:lpstr>
      <vt:lpstr>PowerPoint 演示文稿</vt:lpstr>
      <vt:lpstr>PowerPoint 演示文稿</vt:lpstr>
      <vt:lpstr>内部评价</vt:lpstr>
      <vt:lpstr>PowerPoint 演示文稿</vt:lpstr>
      <vt:lpstr>外部评价</vt:lpstr>
      <vt:lpstr>PowerPoint 演示文稿</vt:lpstr>
      <vt:lpstr>PowerPoint 演示文稿</vt:lpstr>
      <vt:lpstr>PowerPoint 演示文稿</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SLZ</cp:lastModifiedBy>
  <cp:revision>417</cp:revision>
  <dcterms:created xsi:type="dcterms:W3CDTF">2013-10-27T01:17:14Z</dcterms:created>
  <dcterms:modified xsi:type="dcterms:W3CDTF">2018-12-07T17:30:18Z</dcterms:modified>
</cp:coreProperties>
</file>