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4"/>
  </p:notesMasterIdLst>
  <p:handoutMasterIdLst>
    <p:handoutMasterId r:id="rId55"/>
  </p:handoutMasterIdLst>
  <p:sldIdLst>
    <p:sldId id="256" r:id="rId2"/>
    <p:sldId id="362" r:id="rId3"/>
    <p:sldId id="343" r:id="rId4"/>
    <p:sldId id="344" r:id="rId5"/>
    <p:sldId id="347" r:id="rId6"/>
    <p:sldId id="345" r:id="rId7"/>
    <p:sldId id="348" r:id="rId8"/>
    <p:sldId id="346" r:id="rId9"/>
    <p:sldId id="349" r:id="rId10"/>
    <p:sldId id="259" r:id="rId11"/>
    <p:sldId id="262" r:id="rId12"/>
    <p:sldId id="263" r:id="rId13"/>
    <p:sldId id="350" r:id="rId14"/>
    <p:sldId id="265" r:id="rId15"/>
    <p:sldId id="351" r:id="rId16"/>
    <p:sldId id="266" r:id="rId17"/>
    <p:sldId id="267" r:id="rId18"/>
    <p:sldId id="282" r:id="rId19"/>
    <p:sldId id="283" r:id="rId20"/>
    <p:sldId id="284" r:id="rId21"/>
    <p:sldId id="285" r:id="rId22"/>
    <p:sldId id="287" r:id="rId23"/>
    <p:sldId id="288" r:id="rId24"/>
    <p:sldId id="289" r:id="rId25"/>
    <p:sldId id="291" r:id="rId26"/>
    <p:sldId id="292" r:id="rId27"/>
    <p:sldId id="352" r:id="rId28"/>
    <p:sldId id="353" r:id="rId29"/>
    <p:sldId id="354" r:id="rId30"/>
    <p:sldId id="355" r:id="rId31"/>
    <p:sldId id="356" r:id="rId32"/>
    <p:sldId id="335" r:id="rId33"/>
    <p:sldId id="317" r:id="rId34"/>
    <p:sldId id="318" r:id="rId35"/>
    <p:sldId id="319" r:id="rId36"/>
    <p:sldId id="321" r:id="rId37"/>
    <p:sldId id="322" r:id="rId38"/>
    <p:sldId id="323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57" r:id="rId47"/>
    <p:sldId id="337" r:id="rId48"/>
    <p:sldId id="333" r:id="rId49"/>
    <p:sldId id="358" r:id="rId50"/>
    <p:sldId id="359" r:id="rId51"/>
    <p:sldId id="360" r:id="rId52"/>
    <p:sldId id="361" r:id="rId53"/>
  </p:sldIdLst>
  <p:sldSz cx="9720263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66FFFF"/>
    <a:srgbClr val="BDFA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/>
  </p:normalViewPr>
  <p:slideViewPr>
    <p:cSldViewPr snapToGrid="0">
      <p:cViewPr varScale="1">
        <p:scale>
          <a:sx n="67" d="100"/>
          <a:sy n="67" d="100"/>
        </p:scale>
        <p:origin x="3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9" d="100"/>
          <a:sy n="49" d="100"/>
        </p:scale>
        <p:origin x="29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0AE01-4873-4AAD-B6FD-0379FF0F77F5}" type="datetimeFigureOut">
              <a:rPr lang="es-MX" smtClean="0"/>
              <a:t>22/06/2025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39C81-6825-42A8-A63E-69B89096541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2893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E115A-EB6E-4BD4-9829-E79AB2E37DB6}" type="datetimeFigureOut">
              <a:rPr lang="es-MX" smtClean="0"/>
              <a:t>22/06/2025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41425" y="1143000"/>
            <a:ext cx="4375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0EBC5-FE20-4471-BB8F-480C2C14824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20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7C0D5A-807F-4F45-9536-160B8E04C086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947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7C0D5A-807F-4F45-9536-160B8E04C086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379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7C0D5A-807F-4F45-9536-160B8E04C086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15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7C0D5A-807F-4F45-9536-160B8E04C086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691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7C0D5A-807F-4F45-9536-160B8E04C086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420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7C0D5A-807F-4F45-9536-160B8E04C086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990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7C0D5A-807F-4F45-9536-160B8E04C086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E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99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22363"/>
            <a:ext cx="8262224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602038"/>
            <a:ext cx="72901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1CC9-DC7E-4851-9A9A-19854BC92781}" type="datetime1">
              <a:rPr lang="es-MX" smtClean="0"/>
              <a:t>22/06/2025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955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9CAD-FDCB-4A8C-988A-A0142EEE43D4}" type="datetime1">
              <a:rPr lang="es-MX" smtClean="0"/>
              <a:t>22/06/2025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93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5125"/>
            <a:ext cx="2095932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5125"/>
            <a:ext cx="6166292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6F8C-1EC0-4810-B684-010DB5E55D8A}" type="datetime1">
              <a:rPr lang="es-MX" smtClean="0"/>
              <a:t>22/06/2025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971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751156" y="71439"/>
            <a:ext cx="3717664" cy="2254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0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ES"/>
              <a:t>2024-1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710384" y="6356353"/>
            <a:ext cx="232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7128A-E055-4882-BEDA-A0C37862BB86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422754" y="6356353"/>
            <a:ext cx="3487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MX" sz="1200"/>
              <a:t>2024-1</a:t>
            </a:r>
            <a:endParaRPr lang="es-MX" sz="1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97571" y="6356353"/>
            <a:ext cx="232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855649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710384" y="6356353"/>
            <a:ext cx="232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9D7D7-6B11-44BE-B5F2-C5ADDC7D34F7}" type="datetime1">
              <a:rPr lang="es-PE" smtClean="0"/>
              <a:t>22/06/2025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2754" y="6356353"/>
            <a:ext cx="3487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2024-1</a:t>
            </a:r>
            <a:endParaRPr lang="es-MX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97571" y="6356353"/>
            <a:ext cx="232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1522599"/>
      </p:ext>
    </p:extLst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710384" y="6356353"/>
            <a:ext cx="232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2F75C-5249-4200-8629-314AB166C8C9}" type="datetime1">
              <a:rPr lang="es-PE" smtClean="0"/>
              <a:t>22/06/2025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2754" y="6356353"/>
            <a:ext cx="3487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2024-1</a:t>
            </a:r>
            <a:endParaRPr lang="es-MX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97571" y="6356353"/>
            <a:ext cx="232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5987886"/>
      </p:ext>
    </p:extLst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710384" y="6356353"/>
            <a:ext cx="232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2BB48-3069-4717-BA70-5B3033DDEC0F}" type="datetime1">
              <a:rPr lang="es-PE" smtClean="0"/>
              <a:t>22/06/2025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2754" y="6356353"/>
            <a:ext cx="3487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2024-1</a:t>
            </a:r>
            <a:endParaRPr lang="es-MX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97571" y="6356353"/>
            <a:ext cx="232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384903"/>
      </p:ext>
    </p:extLst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unciado y Codigo Fue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710384" y="6356353"/>
            <a:ext cx="232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A284-E4C9-44E2-ABAF-C778A8C55B04}" type="datetime1">
              <a:rPr lang="es-PE" smtClean="0"/>
              <a:t>22/06/2025</a:t>
            </a:fld>
            <a:endParaRPr lang="es-MX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2754" y="6356353"/>
            <a:ext cx="3487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2024-1</a:t>
            </a:r>
            <a:endParaRPr lang="es-MX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97571" y="6356353"/>
            <a:ext cx="232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0325750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EA86-5FCA-4773-8DA3-4FEA865124AB}" type="datetime1">
              <a:rPr lang="es-MX" smtClean="0"/>
              <a:t>22/06/2025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042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9740"/>
            <a:ext cx="8383727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89465"/>
            <a:ext cx="83837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208D-F5E9-480B-8D02-AE36B6961DFD}" type="datetime1">
              <a:rPr lang="es-MX" smtClean="0"/>
              <a:t>22/06/2025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039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5625"/>
            <a:ext cx="4131112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5625"/>
            <a:ext cx="4131112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34BA-8325-4928-BE20-C30FF577FA6C}" type="datetime1">
              <a:rPr lang="es-MX" smtClean="0"/>
              <a:t>22/06/2025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897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5127"/>
            <a:ext cx="8383727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81163"/>
            <a:ext cx="41121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505075"/>
            <a:ext cx="4112126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81163"/>
            <a:ext cx="41323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505075"/>
            <a:ext cx="413237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12E0-4D5E-43E2-88F8-E72744F05103}" type="datetime1">
              <a:rPr lang="es-MX" smtClean="0"/>
              <a:t>22/06/2025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131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68" y="365127"/>
            <a:ext cx="8383727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86A-17F5-4E64-B645-5661CA00B5FA}" type="datetime1">
              <a:rPr lang="es-MX" smtClean="0"/>
              <a:t>22/06/2025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322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90F32-F866-4BB6-835F-E7A93DAA874D}" type="datetime1">
              <a:rPr lang="es-MX" smtClean="0"/>
              <a:t>22/06/2025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912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7427"/>
            <a:ext cx="49208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8191-1171-4B37-B9C0-D8D256521EA1}" type="datetime1">
              <a:rPr lang="es-MX" smtClean="0"/>
              <a:t>22/06/2025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524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7200"/>
            <a:ext cx="31350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7427"/>
            <a:ext cx="49208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7400"/>
            <a:ext cx="31350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2728-4876-4BC9-8F7F-E55ED1B7B41A}" type="datetime1">
              <a:rPr lang="es-MX" smtClean="0"/>
              <a:t>22/06/2025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53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5625"/>
            <a:ext cx="83837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E074-FB3A-4BCB-B93E-B96BBAB2547B}" type="datetime1">
              <a:rPr lang="es-MX" smtClean="0"/>
              <a:t>22/06/2025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56352"/>
            <a:ext cx="32805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7E74A-622D-4723-BDFC-4E0DFBEEC54D}" type="slidenum">
              <a:rPr lang="es-MX" smtClean="0"/>
              <a:t>‹Nº›</a:t>
            </a:fld>
            <a:endParaRPr lang="es-MX" dirty="0"/>
          </a:p>
        </p:txBody>
      </p:sp>
      <p:pic>
        <p:nvPicPr>
          <p:cNvPr id="3074" name="Picture 2" descr="Crisol UPC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345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1 Título"/>
          <p:cNvSpPr>
            <a:spLocks noGrp="1"/>
          </p:cNvSpPr>
          <p:nvPr userDrawn="1"/>
        </p:nvSpPr>
        <p:spPr bwMode="auto">
          <a:xfrm>
            <a:off x="509666" y="104931"/>
            <a:ext cx="6988414" cy="77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s-P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1ACC0263: Introducción a los Algoritmos</a:t>
            </a:r>
          </a:p>
        </p:txBody>
      </p:sp>
    </p:spTree>
    <p:extLst>
      <p:ext uri="{BB962C8B-B14F-4D97-AF65-F5344CB8AC3E}">
        <p14:creationId xmlns:p14="http://schemas.microsoft.com/office/powerpoint/2010/main" val="84060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2A0DC-6A15-4C3C-A792-F37A337DC943}" type="datetime1">
              <a:rPr lang="es-MX" smtClean="0"/>
              <a:t>22/06/2025</a:t>
            </a:fld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</a:t>
            </a:fld>
            <a:endParaRPr lang="es-MX" dirty="0"/>
          </a:p>
        </p:txBody>
      </p:sp>
      <p:sp>
        <p:nvSpPr>
          <p:cNvPr id="7" name="1 Título"/>
          <p:cNvSpPr>
            <a:spLocks noGrp="1"/>
          </p:cNvSpPr>
          <p:nvPr/>
        </p:nvSpPr>
        <p:spPr bwMode="auto">
          <a:xfrm>
            <a:off x="4577265" y="1276157"/>
            <a:ext cx="4176992" cy="2060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s-PE" sz="32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Sesión 13</a:t>
            </a:r>
            <a:r>
              <a:rPr lang="es-PE" sz="32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</a:p>
          <a:p>
            <a:pPr algn="r"/>
            <a:r>
              <a:rPr lang="es-PE" sz="3200" b="1" dirty="0">
                <a:latin typeface="+mn-lt"/>
              </a:rPr>
              <a:t>Punteros y Gestión de la Memoria Dinámica</a:t>
            </a:r>
          </a:p>
        </p:txBody>
      </p:sp>
    </p:spTree>
    <p:extLst>
      <p:ext uri="{BB962C8B-B14F-4D97-AF65-F5344CB8AC3E}">
        <p14:creationId xmlns:p14="http://schemas.microsoft.com/office/powerpoint/2010/main" val="1599475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6"/>
          <p:cNvSpPr>
            <a:spLocks noGrp="1"/>
          </p:cNvSpPr>
          <p:nvPr>
            <p:ph type="title" idx="4294967295"/>
          </p:nvPr>
        </p:nvSpPr>
        <p:spPr>
          <a:xfrm>
            <a:off x="745331" y="1143000"/>
            <a:ext cx="8229600" cy="1066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Memoria</a:t>
            </a:r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din</a:t>
            </a:r>
            <a:r>
              <a:rPr lang="es-PE" sz="3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ámica</a:t>
            </a:r>
            <a:r>
              <a:rPr lang="es-PE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- HEAP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578" name="Content Placeholder 7"/>
          <p:cNvSpPr>
            <a:spLocks noGrp="1"/>
          </p:cNvSpPr>
          <p:nvPr>
            <p:ph idx="4294967295"/>
          </p:nvPr>
        </p:nvSpPr>
        <p:spPr>
          <a:xfrm>
            <a:off x="745331" y="1828800"/>
            <a:ext cx="8229600" cy="4745038"/>
          </a:xfrm>
        </p:spPr>
        <p:txBody>
          <a:bodyPr/>
          <a:lstStyle/>
          <a:p>
            <a:pPr algn="just" eaLnBrk="1" hangingPunct="1">
              <a:buFont typeface="Georgia" pitchFamily="18" charset="0"/>
              <a:buNone/>
            </a:pPr>
            <a:r>
              <a:rPr lang="es-PE" dirty="0"/>
              <a:t>	“La memoria dinámica es un espacio de almacenamiento que se solicita </a:t>
            </a:r>
            <a:r>
              <a:rPr lang="es-PE" i="1" dirty="0"/>
              <a:t>en tiempo de ejecución</a:t>
            </a:r>
            <a:r>
              <a:rPr lang="es-PE" dirty="0"/>
              <a:t>. De esa manera, a medida que el proceso va necesitando espacio para más líneas, va solicitando más memoria al sistema operativo para guardarlas” </a:t>
            </a:r>
            <a:r>
              <a:rPr lang="es-PE" sz="1100" dirty="0"/>
              <a:t>(1)</a:t>
            </a:r>
            <a:r>
              <a:rPr lang="es-PE" dirty="0"/>
              <a:t>. </a:t>
            </a:r>
          </a:p>
          <a:p>
            <a:pPr algn="just" eaLnBrk="1" hangingPunct="1">
              <a:buFont typeface="Georgia" pitchFamily="18" charset="0"/>
              <a:buNone/>
            </a:pPr>
            <a:endParaRPr lang="es-PE" dirty="0"/>
          </a:p>
          <a:p>
            <a:pPr algn="just" eaLnBrk="1" hangingPunct="1">
              <a:buFont typeface="Georgia" pitchFamily="18" charset="0"/>
              <a:buNone/>
            </a:pPr>
            <a:r>
              <a:rPr lang="es-PE" dirty="0"/>
              <a:t>	El medio para manejar la memoria que otorga el sistema operativo, es el </a:t>
            </a:r>
            <a:r>
              <a:rPr lang="es-PE" dirty="0">
                <a:solidFill>
                  <a:srgbClr val="FF0000"/>
                </a:solidFill>
              </a:rPr>
              <a:t>puntero</a:t>
            </a:r>
            <a:r>
              <a:rPr lang="es-PE" dirty="0"/>
              <a:t>.</a:t>
            </a:r>
          </a:p>
          <a:p>
            <a:pPr algn="just" eaLnBrk="1" hangingPunct="1">
              <a:buFont typeface="Georgia" pitchFamily="18" charset="0"/>
              <a:buNone/>
            </a:pPr>
            <a:endParaRPr lang="es-PE" dirty="0"/>
          </a:p>
          <a:p>
            <a:pPr lvl="3" algn="r" eaLnBrk="1" hangingPunct="1">
              <a:buFont typeface="Wingdings 2" pitchFamily="18" charset="2"/>
              <a:buNone/>
            </a:pPr>
            <a:r>
              <a:rPr lang="es-PE" sz="1400" dirty="0"/>
              <a:t>(1) </a:t>
            </a:r>
            <a:r>
              <a:rPr lang="en-US" sz="1400" dirty="0"/>
              <a:t>http://laurel.datsi.fi.upm.es/~rpons/personal/trabajos/curso_c/node113.html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71040F-E4AD-4BCF-BD2A-CBB509BC6B87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10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4"/>
          <p:cNvSpPr>
            <a:spLocks noGrp="1"/>
          </p:cNvSpPr>
          <p:nvPr>
            <p:ph type="title" idx="4294967295"/>
          </p:nvPr>
        </p:nvSpPr>
        <p:spPr>
          <a:xfrm>
            <a:off x="696369" y="1216026"/>
            <a:ext cx="8382000" cy="612775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s-PE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resumen…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4294967295"/>
          </p:nvPr>
        </p:nvSpPr>
        <p:spPr>
          <a:xfrm>
            <a:off x="669132" y="1828800"/>
            <a:ext cx="4041775" cy="457200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3"/>
              </a:buClr>
              <a:buNone/>
              <a:defRPr/>
            </a:pPr>
            <a:r>
              <a:rPr lang="es-PE" dirty="0">
                <a:solidFill>
                  <a:srgbClr val="002060"/>
                </a:solidFill>
              </a:rPr>
              <a:t>Memoria Estática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4294967295"/>
          </p:nvPr>
        </p:nvSpPr>
        <p:spPr>
          <a:xfrm>
            <a:off x="5012532" y="1828800"/>
            <a:ext cx="4041775" cy="457200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3"/>
              </a:buClr>
              <a:buNone/>
              <a:defRPr/>
            </a:pPr>
            <a:r>
              <a:rPr lang="es-PE" dirty="0">
                <a:solidFill>
                  <a:srgbClr val="0070C0"/>
                </a:solidFill>
              </a:rPr>
              <a:t>Memoria Dinámica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62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669132" y="2286001"/>
            <a:ext cx="4041775" cy="4308475"/>
          </a:xfrm>
        </p:spPr>
        <p:txBody>
          <a:bodyPr/>
          <a:lstStyle/>
          <a:p>
            <a:pPr marL="87313" indent="0" algn="just">
              <a:buNone/>
            </a:pPr>
            <a:r>
              <a:rPr lang="es-PE" dirty="0"/>
              <a:t>Es asignada por el compilador al inicio del programa y liberado al término del mismo.</a:t>
            </a:r>
          </a:p>
          <a:p>
            <a:pPr eaLnBrk="1" hangingPunct="1">
              <a:buFont typeface="Georgia" pitchFamily="18" charset="0"/>
              <a:buNone/>
            </a:pPr>
            <a:r>
              <a:rPr lang="es-PE" dirty="0"/>
              <a:t>Ejemplos:</a:t>
            </a:r>
          </a:p>
          <a:p>
            <a:pPr eaLnBrk="1" hangingPunct="1">
              <a:buFont typeface="Georgia" pitchFamily="18" charset="0"/>
              <a:buNone/>
            </a:pPr>
            <a:endParaRPr lang="es-PE" dirty="0"/>
          </a:p>
          <a:p>
            <a:pPr eaLnBrk="1" hangingPunct="1">
              <a:buFont typeface="Georgia" pitchFamily="18" charset="0"/>
              <a:buNone/>
            </a:pPr>
            <a:r>
              <a:rPr lang="es-PE" dirty="0" err="1"/>
              <a:t>int</a:t>
            </a:r>
            <a:r>
              <a:rPr lang="es-PE" dirty="0"/>
              <a:t> x;</a:t>
            </a:r>
          </a:p>
          <a:p>
            <a:pPr eaLnBrk="1" hangingPunct="1">
              <a:buFont typeface="Georgia" pitchFamily="18" charset="0"/>
              <a:buNone/>
            </a:pPr>
            <a:r>
              <a:rPr lang="es-PE" dirty="0" err="1"/>
              <a:t>char</a:t>
            </a:r>
            <a:r>
              <a:rPr lang="es-PE" dirty="0"/>
              <a:t> d;</a:t>
            </a:r>
          </a:p>
          <a:p>
            <a:pPr eaLnBrk="1" hangingPunct="1">
              <a:buFont typeface="Georgia" pitchFamily="18" charset="0"/>
              <a:buNone/>
            </a:pPr>
            <a:endParaRPr lang="es-PE" dirty="0"/>
          </a:p>
          <a:p>
            <a:pPr eaLnBrk="1" hangingPunct="1">
              <a:buFont typeface="Georgia" pitchFamily="18" charset="0"/>
              <a:buNone/>
            </a:pPr>
            <a:endParaRPr lang="es-PE" dirty="0"/>
          </a:p>
          <a:p>
            <a:pPr eaLnBrk="1" hangingPunct="1">
              <a:buFont typeface="Georgia" pitchFamily="18" charset="0"/>
              <a:buNone/>
            </a:pPr>
            <a:endParaRPr lang="es-PE" dirty="0"/>
          </a:p>
          <a:p>
            <a:pPr eaLnBrk="1" hangingPunct="1"/>
            <a:endParaRPr lang="es-PE" dirty="0"/>
          </a:p>
        </p:txBody>
      </p:sp>
      <p:sp>
        <p:nvSpPr>
          <p:cNvPr id="26629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5006182" y="2286001"/>
            <a:ext cx="4041775" cy="4308475"/>
          </a:xfrm>
        </p:spPr>
        <p:txBody>
          <a:bodyPr/>
          <a:lstStyle/>
          <a:p>
            <a:pPr algn="just" eaLnBrk="1" hangingPunct="1">
              <a:buFont typeface="Georgia" pitchFamily="18" charset="0"/>
              <a:buNone/>
            </a:pPr>
            <a:r>
              <a:rPr lang="es-ES" dirty="0"/>
              <a:t>	Debe ser asignada y liberada por el programador luego de haber cumplido su función.</a:t>
            </a:r>
            <a:endParaRPr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53E75C-A33C-4423-92F1-9437E81629D9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11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6"/>
          <p:cNvSpPr>
            <a:spLocks noGrp="1"/>
          </p:cNvSpPr>
          <p:nvPr>
            <p:ph type="title" idx="4294967295"/>
          </p:nvPr>
        </p:nvSpPr>
        <p:spPr>
          <a:xfrm>
            <a:off x="717257" y="1447800"/>
            <a:ext cx="8229600" cy="1066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s-PE" sz="3000" b="1" dirty="0">
                <a:solidFill>
                  <a:schemeClr val="bg2">
                    <a:lumMod val="50000"/>
                  </a:schemeClr>
                </a:solidFill>
              </a:rPr>
              <a:t>¿Por qué usar punteros?</a:t>
            </a:r>
            <a:endParaRPr lang="en-US" sz="3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7650" name="Content Placeholder 7"/>
          <p:cNvSpPr>
            <a:spLocks noGrp="1"/>
          </p:cNvSpPr>
          <p:nvPr>
            <p:ph idx="4294967295"/>
          </p:nvPr>
        </p:nvSpPr>
        <p:spPr>
          <a:xfrm>
            <a:off x="725278" y="2514600"/>
            <a:ext cx="8229600" cy="2743200"/>
          </a:xfrm>
        </p:spPr>
        <p:txBody>
          <a:bodyPr/>
          <a:lstStyle/>
          <a:p>
            <a:pPr marL="115888" indent="-6350" algn="just">
              <a:buNone/>
            </a:pPr>
            <a:r>
              <a:rPr lang="es-ES" sz="3200" dirty="0"/>
              <a:t>	Para poder emplear variables dinámicas es necesario emplear un tipo de dato que permita referenciar nuevas posiciones de memoria que no han sido declaradas a priori y que se van a crear y destruir en tiempo de ejecución.</a:t>
            </a:r>
            <a:endParaRPr lang="en-US" sz="320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1C6E07-0FD6-4C96-B875-AC881800856A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12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>
            <a:spLocks/>
          </p:cNvSpPr>
          <p:nvPr/>
        </p:nvSpPr>
        <p:spPr>
          <a:xfrm>
            <a:off x="1812131" y="2743200"/>
            <a:ext cx="6324600" cy="2514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s-PE" b="1" dirty="0"/>
              <a:t>Asignación de memoria dinámica</a:t>
            </a:r>
            <a:endParaRPr lang="en-US" b="1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F7D652-D5D7-481E-A134-362F77813C84}" type="datetime1">
              <a:rPr lang="es-PE" smtClean="0"/>
              <a:t>22/06/2025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876493"/>
      </p:ext>
    </p:extLst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 idx="4294967295"/>
          </p:nvPr>
        </p:nvSpPr>
        <p:spPr>
          <a:xfrm>
            <a:off x="745331" y="1371600"/>
            <a:ext cx="6553200" cy="685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s-PE" sz="3000" b="1" dirty="0">
                <a:solidFill>
                  <a:schemeClr val="bg2">
                    <a:lumMod val="50000"/>
                  </a:schemeClr>
                </a:solidFill>
              </a:rPr>
              <a:t>Asignación de memoria dinámica</a:t>
            </a:r>
            <a:endParaRPr lang="en-US" sz="3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698" name="Content Placeholder 2"/>
          <p:cNvSpPr>
            <a:spLocks noGrp="1"/>
          </p:cNvSpPr>
          <p:nvPr>
            <p:ph idx="4294967295"/>
          </p:nvPr>
        </p:nvSpPr>
        <p:spPr>
          <a:xfrm>
            <a:off x="973931" y="2514600"/>
            <a:ext cx="8229600" cy="2362200"/>
          </a:xfrm>
        </p:spPr>
        <p:txBody>
          <a:bodyPr/>
          <a:lstStyle/>
          <a:p>
            <a:pPr marL="109537" indent="0">
              <a:buNone/>
            </a:pPr>
            <a:r>
              <a:rPr lang="es-ES" sz="3200" dirty="0"/>
              <a:t>Para manejar la memoria dinámicamente podemos utilizar los siguientes comandos:</a:t>
            </a:r>
          </a:p>
          <a:p>
            <a:pPr eaLnBrk="1" hangingPunct="1"/>
            <a:endParaRPr lang="es-ES" sz="32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rgbClr val="0070C0"/>
                </a:solidFill>
              </a:rPr>
              <a:t>New – </a:t>
            </a:r>
            <a:r>
              <a:rPr lang="es-ES" sz="3200" b="1" dirty="0" err="1">
                <a:solidFill>
                  <a:srgbClr val="0070C0"/>
                </a:solidFill>
              </a:rPr>
              <a:t>Delete</a:t>
            </a:r>
            <a:endParaRPr lang="es-ES" sz="3200" b="1" dirty="0">
              <a:solidFill>
                <a:srgbClr val="0070C0"/>
              </a:solidFill>
            </a:endParaRPr>
          </a:p>
          <a:p>
            <a:pPr eaLnBrk="1" hangingPunct="1"/>
            <a:endParaRPr lang="es-ES" sz="320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76F5BD-7310-42D3-A995-231B2B83E3CC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14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897731" y="1600201"/>
            <a:ext cx="7772400" cy="13620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s-PE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 y Delete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722" name="Text Placeholder 4"/>
          <p:cNvSpPr>
            <a:spLocks noGrp="1"/>
          </p:cNvSpPr>
          <p:nvPr>
            <p:ph type="body" idx="4294967295"/>
          </p:nvPr>
        </p:nvSpPr>
        <p:spPr>
          <a:xfrm>
            <a:off x="1010444" y="3367088"/>
            <a:ext cx="7772400" cy="1509712"/>
          </a:xfrm>
        </p:spPr>
        <p:txBody>
          <a:bodyPr/>
          <a:lstStyle/>
          <a:p>
            <a:pPr marL="44450"/>
            <a:r>
              <a:rPr lang="es-PE" sz="3200" dirty="0"/>
              <a:t>Solo en C++</a:t>
            </a:r>
          </a:p>
          <a:p>
            <a:pPr marL="44450"/>
            <a:r>
              <a:rPr lang="es-PE" sz="3200" dirty="0" err="1"/>
              <a:t>stdio.h</a:t>
            </a:r>
            <a:endParaRPr lang="en-US" sz="320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FA4C5-A717-49A6-864C-63A393CBFAF8}" type="datetime1">
              <a:rPr lang="es-PE" smtClean="0"/>
              <a:t>22/06/2025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15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 idx="4294967295"/>
          </p:nvPr>
        </p:nvSpPr>
        <p:spPr>
          <a:xfrm>
            <a:off x="745331" y="1219200"/>
            <a:ext cx="8229600" cy="1066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s-PE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New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4294967295"/>
          </p:nvPr>
        </p:nvSpPr>
        <p:spPr>
          <a:xfrm>
            <a:off x="1202531" y="1804737"/>
            <a:ext cx="7391400" cy="4745038"/>
          </a:xfrm>
        </p:spPr>
        <p:txBody>
          <a:bodyPr/>
          <a:lstStyle/>
          <a:p>
            <a:pPr marL="109537" indent="0" algn="just">
              <a:buNone/>
            </a:pPr>
            <a:r>
              <a:rPr lang="es-PE" dirty="0">
                <a:solidFill>
                  <a:srgbClr val="0070C0"/>
                </a:solidFill>
              </a:rPr>
              <a:t>New </a:t>
            </a:r>
            <a:r>
              <a:rPr lang="es-PE" dirty="0"/>
              <a:t>permite reservar memoria dinámicamente y asignarla a una variable de tipo puntero.</a:t>
            </a:r>
          </a:p>
          <a:p>
            <a:pPr marL="411162" lvl="1" indent="0" algn="just">
              <a:buNone/>
            </a:pPr>
            <a:r>
              <a:rPr lang="es-PE" sz="2800" b="1" dirty="0"/>
              <a:t>Sintaxis</a:t>
            </a:r>
          </a:p>
          <a:p>
            <a:pPr lvl="2" algn="just" eaLnBrk="1" hangingPunct="1">
              <a:buFont typeface="Wingdings 2" pitchFamily="18" charset="2"/>
              <a:buNone/>
            </a:pPr>
            <a:r>
              <a:rPr lang="es-PE" sz="2800" dirty="0" err="1"/>
              <a:t>TipoDato</a:t>
            </a:r>
            <a:r>
              <a:rPr lang="es-PE" sz="2800" dirty="0"/>
              <a:t> *</a:t>
            </a:r>
            <a:r>
              <a:rPr lang="es-PE" sz="2800" dirty="0" err="1"/>
              <a:t>nombrePuntero</a:t>
            </a:r>
            <a:r>
              <a:rPr lang="en-US" sz="2800" dirty="0"/>
              <a:t>;</a:t>
            </a:r>
          </a:p>
          <a:p>
            <a:pPr lvl="2" algn="just" eaLnBrk="1" hangingPunct="1">
              <a:buFont typeface="Wingdings 2" pitchFamily="18" charset="2"/>
              <a:buNone/>
            </a:pPr>
            <a:r>
              <a:rPr lang="en-US" sz="2800" dirty="0" err="1"/>
              <a:t>nombrePuntero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0070C0"/>
                </a:solidFill>
              </a:rPr>
              <a:t>new</a:t>
            </a:r>
            <a:r>
              <a:rPr lang="en-US" sz="2800" dirty="0"/>
              <a:t> </a:t>
            </a:r>
            <a:r>
              <a:rPr lang="en-US" sz="2800" dirty="0" err="1"/>
              <a:t>TipoDato</a:t>
            </a:r>
            <a:r>
              <a:rPr lang="en-US" sz="2800" dirty="0"/>
              <a:t>;</a:t>
            </a:r>
          </a:p>
          <a:p>
            <a:pPr marL="411162" lvl="1" indent="0" algn="just">
              <a:buNone/>
            </a:pPr>
            <a:r>
              <a:rPr lang="en-US" sz="2800" b="1" dirty="0" err="1"/>
              <a:t>Ejemplo</a:t>
            </a:r>
            <a:r>
              <a:rPr lang="en-US" sz="2800" b="1" dirty="0"/>
              <a:t> 1</a:t>
            </a:r>
          </a:p>
          <a:p>
            <a:pPr lvl="2" algn="just" eaLnBrk="1" hangingPunct="1">
              <a:buFont typeface="Wingdings 2" pitchFamily="18" charset="2"/>
              <a:buNone/>
            </a:pPr>
            <a:r>
              <a:rPr lang="en-US" sz="2800" dirty="0" err="1"/>
              <a:t>int</a:t>
            </a:r>
            <a:r>
              <a:rPr lang="en-US" sz="2800" dirty="0"/>
              <a:t> *</a:t>
            </a:r>
            <a:r>
              <a:rPr lang="en-US" sz="2800" dirty="0" err="1"/>
              <a:t>variableA</a:t>
            </a:r>
            <a:r>
              <a:rPr lang="en-US" sz="2800" dirty="0"/>
              <a:t>;</a:t>
            </a:r>
          </a:p>
          <a:p>
            <a:pPr lvl="2" algn="just" eaLnBrk="1" hangingPunct="1">
              <a:buFont typeface="Wingdings 2" pitchFamily="18" charset="2"/>
              <a:buNone/>
            </a:pPr>
            <a:r>
              <a:rPr lang="en-US" sz="2800" dirty="0" err="1"/>
              <a:t>variableA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0070C0"/>
                </a:solidFill>
              </a:rPr>
              <a:t>new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;</a:t>
            </a:r>
          </a:p>
          <a:p>
            <a:pPr marL="411162" lvl="1" indent="0" algn="just">
              <a:buNone/>
            </a:pPr>
            <a:r>
              <a:rPr lang="en-US" sz="2800" b="1" dirty="0" err="1"/>
              <a:t>Ejemplo</a:t>
            </a:r>
            <a:r>
              <a:rPr lang="en-US" sz="2800" b="1" dirty="0"/>
              <a:t> 2</a:t>
            </a:r>
          </a:p>
          <a:p>
            <a:pPr lvl="2" algn="just" eaLnBrk="1" hangingPunct="1">
              <a:buFont typeface="Wingdings 2" pitchFamily="18" charset="2"/>
              <a:buNone/>
            </a:pPr>
            <a:r>
              <a:rPr lang="en-US" sz="2800" dirty="0" err="1"/>
              <a:t>int</a:t>
            </a:r>
            <a:r>
              <a:rPr lang="en-US" sz="2800" dirty="0"/>
              <a:t> *</a:t>
            </a:r>
            <a:r>
              <a:rPr lang="en-US" sz="2800" dirty="0" err="1"/>
              <a:t>variableA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0070C0"/>
                </a:solidFill>
              </a:rPr>
              <a:t>new</a:t>
            </a:r>
            <a:r>
              <a:rPr lang="en-US" sz="2800" dirty="0"/>
              <a:t> </a:t>
            </a:r>
            <a:r>
              <a:rPr lang="en-US" sz="2800" dirty="0" err="1"/>
              <a:t>int</a:t>
            </a:r>
            <a:r>
              <a:rPr lang="en-US" sz="2800" dirty="0"/>
              <a:t>;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B57647D-AEAE-48FD-8C21-B6C2B5238712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16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 idx="4294967295"/>
          </p:nvPr>
        </p:nvSpPr>
        <p:spPr>
          <a:xfrm>
            <a:off x="669131" y="1219200"/>
            <a:ext cx="8229600" cy="685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78731" y="1676400"/>
            <a:ext cx="8153400" cy="4745038"/>
          </a:xfrm>
        </p:spPr>
        <p:txBody>
          <a:bodyPr>
            <a:noAutofit/>
          </a:bodyPr>
          <a:lstStyle/>
          <a:p>
            <a:pPr marL="109728" indent="0" algn="just">
              <a:buClr>
                <a:schemeClr val="accent3"/>
              </a:buClr>
              <a:buNone/>
              <a:defRPr/>
            </a:pPr>
            <a:r>
              <a:rPr lang="es-PE" sz="2600" dirty="0" err="1">
                <a:solidFill>
                  <a:srgbClr val="0070C0"/>
                </a:solidFill>
              </a:rPr>
              <a:t>delete</a:t>
            </a:r>
            <a:r>
              <a:rPr lang="es-PE" sz="2600" dirty="0"/>
              <a:t> permite liberar la memoria reservada con new. </a:t>
            </a:r>
          </a:p>
          <a:p>
            <a:pPr marL="109728" indent="0" algn="just">
              <a:spcBef>
                <a:spcPts val="600"/>
              </a:spcBef>
              <a:buClr>
                <a:schemeClr val="accent3"/>
              </a:buClr>
              <a:buNone/>
              <a:defRPr/>
            </a:pPr>
            <a:r>
              <a:rPr lang="es-PE" sz="2600" dirty="0">
                <a:solidFill>
                  <a:schemeClr val="accent2">
                    <a:lumMod val="75000"/>
                  </a:schemeClr>
                </a:solidFill>
              </a:rPr>
              <a:t>SIEMPRE</a:t>
            </a:r>
            <a:r>
              <a:rPr lang="es-PE" sz="2600" dirty="0"/>
              <a:t> que exista un new debe existir un </a:t>
            </a:r>
            <a:r>
              <a:rPr lang="es-PE" sz="2600" dirty="0" err="1"/>
              <a:t>delete</a:t>
            </a:r>
            <a:r>
              <a:rPr lang="es-PE" sz="2600" dirty="0"/>
              <a:t> correspondiente. </a:t>
            </a:r>
          </a:p>
          <a:p>
            <a:pPr marL="109728" indent="0" algn="just">
              <a:spcBef>
                <a:spcPts val="600"/>
              </a:spcBef>
              <a:buClr>
                <a:schemeClr val="accent3"/>
              </a:buClr>
              <a:buNone/>
              <a:defRPr/>
            </a:pPr>
            <a:r>
              <a:rPr lang="es-PE" sz="2600" dirty="0"/>
              <a:t>Una vez liberada la memoria ya no se podrá acceder a ella por lo que es necesario que se libere cuando ya no será utilizada.</a:t>
            </a:r>
          </a:p>
          <a:p>
            <a:pPr marL="411480" lvl="1" indent="0" algn="just">
              <a:buNone/>
              <a:defRPr/>
            </a:pPr>
            <a:r>
              <a:rPr lang="es-PE" b="1" dirty="0"/>
              <a:t>Sintaxis</a:t>
            </a:r>
          </a:p>
          <a:p>
            <a:pPr marL="923544" lvl="2" indent="-219456" algn="just">
              <a:buNone/>
              <a:defRPr/>
            </a:pPr>
            <a:r>
              <a:rPr lang="es-PE" sz="2600" dirty="0" err="1">
                <a:solidFill>
                  <a:srgbClr val="0070C0"/>
                </a:solidFill>
              </a:rPr>
              <a:t>delete</a:t>
            </a:r>
            <a:r>
              <a:rPr lang="es-PE" sz="2600" dirty="0"/>
              <a:t> </a:t>
            </a:r>
            <a:r>
              <a:rPr lang="es-PE" sz="2600" dirty="0" err="1"/>
              <a:t>nombrePuntero</a:t>
            </a:r>
            <a:r>
              <a:rPr lang="es-PE" sz="2600" dirty="0"/>
              <a:t>;</a:t>
            </a:r>
          </a:p>
          <a:p>
            <a:pPr marL="411480" lvl="1" indent="0" algn="just">
              <a:buNone/>
              <a:defRPr/>
            </a:pPr>
            <a:r>
              <a:rPr lang="es-PE" b="1" dirty="0"/>
              <a:t>Ejemplo</a:t>
            </a:r>
          </a:p>
          <a:p>
            <a:pPr marL="923544" lvl="2" indent="-219456" algn="just">
              <a:buNone/>
              <a:defRPr/>
            </a:pPr>
            <a:r>
              <a:rPr lang="es-PE" sz="2600" dirty="0" err="1">
                <a:solidFill>
                  <a:srgbClr val="0070C0"/>
                </a:solidFill>
              </a:rPr>
              <a:t>delete</a:t>
            </a:r>
            <a:r>
              <a:rPr lang="es-PE" sz="2600" dirty="0"/>
              <a:t> </a:t>
            </a:r>
            <a:r>
              <a:rPr lang="es-PE" sz="2600" dirty="0" err="1"/>
              <a:t>variableA</a:t>
            </a:r>
            <a:r>
              <a:rPr lang="es-PE" sz="2600" dirty="0"/>
              <a:t>;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99ACD8-1D9A-4E32-8A7D-E478D80B14E7}" type="datetime1">
              <a:rPr lang="es-PE" smtClean="0"/>
              <a:t>22/06/2025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17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3"/>
          <p:cNvSpPr>
            <a:spLocks noGrp="1"/>
          </p:cNvSpPr>
          <p:nvPr>
            <p:ph type="title" idx="4294967295"/>
          </p:nvPr>
        </p:nvSpPr>
        <p:spPr>
          <a:xfrm>
            <a:off x="745331" y="1084263"/>
            <a:ext cx="8229600" cy="10668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s-PE" sz="3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ómo</a:t>
            </a:r>
            <a:r>
              <a:rPr lang="es-PE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funciona New – (1/7)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794" name="Content Placeholder 5"/>
          <p:cNvSpPr>
            <a:spLocks noGrp="1"/>
          </p:cNvSpPr>
          <p:nvPr>
            <p:ph sz="half" idx="4294967295"/>
          </p:nvPr>
        </p:nvSpPr>
        <p:spPr>
          <a:xfrm>
            <a:off x="4936331" y="1676400"/>
            <a:ext cx="4038600" cy="4946650"/>
          </a:xfrm>
        </p:spPr>
        <p:txBody>
          <a:bodyPr/>
          <a:lstStyle/>
          <a:p>
            <a:pPr algn="just" eaLnBrk="1" hangingPunct="1"/>
            <a:r>
              <a:rPr lang="es-PE" sz="2400" dirty="0"/>
              <a:t>Supongamos que la memoria se encuentra como en el dibujo.</a:t>
            </a:r>
          </a:p>
          <a:p>
            <a:pPr algn="just" eaLnBrk="1" hangingPunct="1"/>
            <a:endParaRPr lang="es-PE" sz="2400" dirty="0"/>
          </a:p>
          <a:p>
            <a:pPr algn="just" eaLnBrk="1" hangingPunct="1"/>
            <a:r>
              <a:rPr lang="es-PE" sz="2400" dirty="0"/>
              <a:t>Analizaremos únicamente la </a:t>
            </a:r>
            <a:r>
              <a:rPr lang="es-PE" sz="2400" b="1" dirty="0"/>
              <a:t>Zona estática y el </a:t>
            </a:r>
            <a:r>
              <a:rPr lang="es-PE" sz="2400" b="1" dirty="0" err="1"/>
              <a:t>Heap</a:t>
            </a:r>
            <a:r>
              <a:rPr lang="es-PE" sz="2400" b="1" dirty="0"/>
              <a:t>…</a:t>
            </a:r>
          </a:p>
          <a:p>
            <a:pPr algn="just" eaLnBrk="1" hangingPunct="1"/>
            <a:endParaRPr lang="es-PE" sz="2400" dirty="0"/>
          </a:p>
          <a:p>
            <a:pPr algn="just" eaLnBrk="1" hangingPunct="1"/>
            <a:r>
              <a:rPr lang="es-PE" sz="2400" dirty="0"/>
              <a:t>El color blanco representa espacios de memoria libre y las de color representan espacios de memoria ocupados.</a:t>
            </a:r>
            <a:endParaRPr lang="en-US" sz="2400" dirty="0"/>
          </a:p>
        </p:txBody>
      </p:sp>
      <p:grpSp>
        <p:nvGrpSpPr>
          <p:cNvPr id="33795" name="Group 163"/>
          <p:cNvGrpSpPr>
            <a:grpSpLocks/>
          </p:cNvGrpSpPr>
          <p:nvPr/>
        </p:nvGrpSpPr>
        <p:grpSpPr bwMode="auto">
          <a:xfrm>
            <a:off x="1051719" y="1676400"/>
            <a:ext cx="2971800" cy="4876800"/>
            <a:chOff x="763290" y="1676400"/>
            <a:chExt cx="2971800" cy="4876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</a:t>
              </a:r>
              <a:r>
                <a:rPr lang="es-PE" sz="1200" dirty="0" err="1"/>
                <a:t>Stack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2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2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2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2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2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2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2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2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2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2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2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2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2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2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2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2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2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2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2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2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2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2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2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2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2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2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2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988840" y="579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295102" y="579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988840" y="594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295102" y="594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988840" y="609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295102" y="609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988840" y="624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295102" y="624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988840" y="6400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295102" y="640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763290" y="5791200"/>
              <a:ext cx="2971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A6D440-4B23-4E8D-B1CD-31AB51014FB1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18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936331" y="1600200"/>
            <a:ext cx="4038600" cy="4946650"/>
          </a:xfrm>
        </p:spPr>
        <p:txBody>
          <a:bodyPr>
            <a:normAutofit fontScale="92500" lnSpcReduction="20000"/>
          </a:bodyPr>
          <a:lstStyle/>
          <a:p>
            <a:pPr marL="365760" indent="-256032" algn="just">
              <a:buClr>
                <a:schemeClr val="accent3"/>
              </a:buClr>
              <a:buNone/>
              <a:defRPr/>
            </a:pPr>
            <a:r>
              <a:rPr lang="es-PE" dirty="0"/>
              <a:t>Y queremos realizar lo siguiente:</a:t>
            </a:r>
          </a:p>
          <a:p>
            <a:pPr marL="365760" indent="-256032" algn="just">
              <a:buClr>
                <a:schemeClr val="accent3"/>
              </a:buClr>
              <a:buFont typeface="Georgia"/>
              <a:buChar char="•"/>
              <a:defRPr/>
            </a:pPr>
            <a:endParaRPr lang="es-PE" dirty="0"/>
          </a:p>
          <a:p>
            <a:pPr marL="566928" indent="-457200" algn="just">
              <a:buClr>
                <a:schemeClr val="accent2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s-PE" dirty="0"/>
              <a:t>Definir un puntero a </a:t>
            </a:r>
            <a:r>
              <a:rPr lang="es-PE" dirty="0" err="1"/>
              <a:t>float</a:t>
            </a:r>
            <a:r>
              <a:rPr lang="es-PE" dirty="0"/>
              <a:t> llamado </a:t>
            </a:r>
            <a:r>
              <a:rPr lang="es-PE" dirty="0" err="1"/>
              <a:t>ptrFloat</a:t>
            </a:r>
            <a:r>
              <a:rPr lang="es-PE" dirty="0"/>
              <a:t>.</a:t>
            </a:r>
          </a:p>
          <a:p>
            <a:pPr marL="566928" indent="-457200" algn="just">
              <a:buClr>
                <a:schemeClr val="accent3"/>
              </a:buClr>
              <a:buNone/>
              <a:defRPr/>
            </a:pPr>
            <a:endParaRPr lang="es-PE" dirty="0"/>
          </a:p>
          <a:p>
            <a:pPr marL="1124712" lvl="2" indent="-457200" algn="just">
              <a:buNone/>
              <a:defRPr/>
            </a:pPr>
            <a:r>
              <a:rPr lang="es-PE" b="1" dirty="0" err="1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es-PE" b="1" dirty="0">
                <a:solidFill>
                  <a:schemeClr val="accent2">
                    <a:lumMod val="75000"/>
                  </a:schemeClr>
                </a:solidFill>
              </a:rPr>
              <a:t> * </a:t>
            </a:r>
            <a:r>
              <a:rPr lang="es-PE" b="1" dirty="0" err="1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1124712" lvl="2" indent="-457200" algn="just">
              <a:buNone/>
              <a:defRPr/>
            </a:pPr>
            <a:endParaRPr lang="es-PE" dirty="0"/>
          </a:p>
          <a:p>
            <a:pPr marL="566928" indent="-457200" algn="just">
              <a:buClr>
                <a:schemeClr val="accent2">
                  <a:lumMod val="75000"/>
                </a:schemeClr>
              </a:buClr>
              <a:buFont typeface="+mj-lt"/>
              <a:buAutoNum type="arabicPeriod" startAt="2"/>
              <a:defRPr/>
            </a:pPr>
            <a:r>
              <a:rPr lang="es-ES" dirty="0"/>
              <a:t>Asignar dinámicamente el espacio de memoria donde se almacenará el dato </a:t>
            </a:r>
            <a:r>
              <a:rPr lang="es-ES" dirty="0" err="1"/>
              <a:t>float</a:t>
            </a:r>
            <a:r>
              <a:rPr lang="es-ES" dirty="0"/>
              <a:t> que apuntará el puntero.</a:t>
            </a:r>
            <a:endParaRPr lang="es-PE" dirty="0"/>
          </a:p>
          <a:p>
            <a:pPr marL="566928" indent="-457200" algn="just">
              <a:buClr>
                <a:schemeClr val="accent3"/>
              </a:buClr>
              <a:buNone/>
              <a:defRPr/>
            </a:pPr>
            <a:endParaRPr lang="es-PE" dirty="0"/>
          </a:p>
          <a:p>
            <a:pPr marL="1124712" lvl="2" indent="-457200" algn="just">
              <a:buNone/>
              <a:defRPr/>
            </a:pPr>
            <a:r>
              <a:rPr lang="es-PE" b="1" dirty="0" err="1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b="1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s-PE" b="1" dirty="0">
                <a:solidFill>
                  <a:srgbClr val="0070C0"/>
                </a:solidFill>
              </a:rPr>
              <a:t>new</a:t>
            </a:r>
            <a:r>
              <a:rPr lang="es-P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PE" b="1" dirty="0" err="1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</p:txBody>
      </p:sp>
      <p:grpSp>
        <p:nvGrpSpPr>
          <p:cNvPr id="34819" name="Group 163"/>
          <p:cNvGrpSpPr>
            <a:grpSpLocks/>
          </p:cNvGrpSpPr>
          <p:nvPr/>
        </p:nvGrpSpPr>
        <p:grpSpPr bwMode="auto">
          <a:xfrm>
            <a:off x="973931" y="1981200"/>
            <a:ext cx="2971800" cy="4114800"/>
            <a:chOff x="763290" y="1676400"/>
            <a:chExt cx="2971800" cy="4114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</a:t>
              </a:r>
              <a:r>
                <a:rPr lang="es-PE" sz="1200" dirty="0" err="1"/>
                <a:t>stack</a:t>
              </a:r>
              <a:endParaRPr lang="es-PE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3"/>
          <p:cNvSpPr txBox="1">
            <a:spLocks/>
          </p:cNvSpPr>
          <p:nvPr/>
        </p:nvSpPr>
        <p:spPr>
          <a:xfrm>
            <a:off x="592931" y="1228725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s-PE" sz="3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ómo</a:t>
            </a:r>
            <a:r>
              <a:rPr lang="es-PE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funciona New – (2/7)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3788A4-CE27-4427-9C50-70953FD5707D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19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98CCE5-E388-FEAF-A46B-19BF413D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EA86-5FCA-4773-8DA3-4FEA865124AB}" type="datetime1">
              <a:rPr lang="es-MX" smtClean="0"/>
              <a:t>22/06/2025</a:t>
            </a:fld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91F92-8AC6-579E-7F49-F2931D56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</a:t>
            </a:fld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2891A0E-B14F-5381-FD5B-BC7AC685EBFD}"/>
              </a:ext>
            </a:extLst>
          </p:cNvPr>
          <p:cNvSpPr/>
          <p:nvPr/>
        </p:nvSpPr>
        <p:spPr>
          <a:xfrm>
            <a:off x="959643" y="1475809"/>
            <a:ext cx="7355682" cy="35394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s-PE" sz="2800" b="1" dirty="0">
                <a:solidFill>
                  <a:srgbClr val="002060"/>
                </a:solidFill>
                <a:latin typeface="+mn-lt"/>
              </a:rPr>
              <a:t>Temario:</a:t>
            </a:r>
          </a:p>
          <a:p>
            <a:endParaRPr lang="es-PE" sz="2800" b="1" dirty="0">
              <a:solidFill>
                <a:srgbClr val="002060"/>
              </a:solidFill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2800" dirty="0">
                <a:solidFill>
                  <a:srgbClr val="002060"/>
                </a:solidFill>
                <a:latin typeface="+mn-lt"/>
              </a:rPr>
              <a:t>Cómo funciona </a:t>
            </a:r>
            <a:r>
              <a:rPr lang="es-PE" sz="2800" b="1" dirty="0">
                <a:solidFill>
                  <a:srgbClr val="002060"/>
                </a:solidFill>
                <a:latin typeface="+mn-lt"/>
              </a:rPr>
              <a:t>new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2800" dirty="0">
                <a:solidFill>
                  <a:srgbClr val="002060"/>
                </a:solidFill>
                <a:latin typeface="+mn-lt"/>
              </a:rPr>
              <a:t>Cómo funciona </a:t>
            </a:r>
            <a:r>
              <a:rPr lang="es-PE" sz="2800" b="1" dirty="0" err="1">
                <a:solidFill>
                  <a:srgbClr val="002060"/>
                </a:solidFill>
                <a:latin typeface="+mn-lt"/>
              </a:rPr>
              <a:t>delete</a:t>
            </a:r>
            <a:endParaRPr lang="es-PE" sz="2800" b="1" dirty="0">
              <a:solidFill>
                <a:srgbClr val="002060"/>
              </a:solidFill>
              <a:latin typeface="+mn-lt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2800" b="1" dirty="0">
                <a:solidFill>
                  <a:srgbClr val="002060"/>
                </a:solidFill>
                <a:latin typeface="+mn-lt"/>
              </a:rPr>
              <a:t>La importancia de </a:t>
            </a:r>
            <a:r>
              <a:rPr lang="es-PE" sz="2800" dirty="0">
                <a:solidFill>
                  <a:srgbClr val="002060"/>
                </a:solidFill>
                <a:latin typeface="+mn-lt"/>
              </a:rPr>
              <a:t>NULL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2800" dirty="0">
                <a:solidFill>
                  <a:srgbClr val="002060"/>
                </a:solidFill>
                <a:latin typeface="+mn-lt"/>
              </a:rPr>
              <a:t>Arreglos dinámicos con punteros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s-PE" sz="2800" dirty="0">
                <a:solidFill>
                  <a:srgbClr val="002060"/>
                </a:solidFill>
                <a:latin typeface="+mn-lt"/>
              </a:rPr>
              <a:t>Ejemplo de aplicación de arreglos dinámicos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s-PE" sz="28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6140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936331" y="1828800"/>
            <a:ext cx="4038600" cy="4946650"/>
          </a:xfrm>
        </p:spPr>
        <p:txBody>
          <a:bodyPr>
            <a:normAutofit/>
          </a:bodyPr>
          <a:lstStyle/>
          <a:p>
            <a:pPr marL="566928" indent="-457200" algn="just">
              <a:buClr>
                <a:schemeClr val="accent2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s-PE" sz="2400" dirty="0"/>
              <a:t>Definir un puntero a </a:t>
            </a:r>
            <a:r>
              <a:rPr lang="es-PE" sz="2400" dirty="0" err="1"/>
              <a:t>float</a:t>
            </a:r>
            <a:r>
              <a:rPr lang="es-PE" sz="2400" dirty="0"/>
              <a:t> llamado </a:t>
            </a:r>
            <a:r>
              <a:rPr lang="es-PE" sz="2400" dirty="0" err="1"/>
              <a:t>ptrFloat</a:t>
            </a:r>
            <a:r>
              <a:rPr lang="es-PE" sz="2400" dirty="0"/>
              <a:t>.</a:t>
            </a:r>
          </a:p>
          <a:p>
            <a:pPr marL="566928" indent="-457200" algn="just">
              <a:buClr>
                <a:schemeClr val="accent3"/>
              </a:buClr>
              <a:buNone/>
              <a:defRPr/>
            </a:pPr>
            <a:endParaRPr lang="es-PE" sz="2400" dirty="0"/>
          </a:p>
          <a:p>
            <a:pPr marL="1124712" lvl="2" indent="-457200" algn="just">
              <a:buNone/>
              <a:defRPr/>
            </a:pPr>
            <a:r>
              <a:rPr lang="es-PE" sz="2400" b="1" dirty="0" err="1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es-PE" sz="2400" b="1" dirty="0">
                <a:solidFill>
                  <a:schemeClr val="accent2">
                    <a:lumMod val="75000"/>
                  </a:schemeClr>
                </a:solidFill>
              </a:rPr>
              <a:t> * </a:t>
            </a:r>
            <a:r>
              <a:rPr lang="es-PE" sz="2400" b="1" dirty="0" err="1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sz="2400" b="1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566928" indent="-457200" algn="just">
              <a:buClr>
                <a:schemeClr val="accent3"/>
              </a:buClr>
              <a:buNone/>
              <a:defRPr/>
            </a:pPr>
            <a:endParaRPr lang="es-PE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566928" indent="-457200" algn="just">
              <a:buClr>
                <a:schemeClr val="accent3"/>
              </a:buClr>
              <a:buNone/>
              <a:defRPr/>
            </a:pPr>
            <a:r>
              <a:rPr lang="es-PE" sz="24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s-PE" sz="2400" b="1" dirty="0"/>
              <a:t>En este caso la variable </a:t>
            </a:r>
            <a:r>
              <a:rPr lang="es-PE" sz="2400" b="1" dirty="0" err="1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sz="2400" b="1" dirty="0"/>
              <a:t> es una </a:t>
            </a:r>
            <a:r>
              <a:rPr lang="es-PE" sz="2400" b="1" dirty="0">
                <a:solidFill>
                  <a:schemeClr val="accent2">
                    <a:lumMod val="75000"/>
                  </a:schemeClr>
                </a:solidFill>
              </a:rPr>
              <a:t>variable estática</a:t>
            </a:r>
            <a:r>
              <a:rPr lang="es-PE" sz="2400" b="1" dirty="0"/>
              <a:t>, por lo tanto ocupará una posición de memoria dentro de la </a:t>
            </a:r>
            <a:r>
              <a:rPr lang="es-PE" sz="2400" b="1" dirty="0">
                <a:solidFill>
                  <a:schemeClr val="accent2">
                    <a:lumMod val="75000"/>
                  </a:schemeClr>
                </a:solidFill>
              </a:rPr>
              <a:t>zona estática</a:t>
            </a:r>
            <a:r>
              <a:rPr lang="es-PE" sz="2400" b="1" dirty="0"/>
              <a:t>.</a:t>
            </a:r>
            <a:endParaRPr lang="es-PE" sz="2400" dirty="0"/>
          </a:p>
        </p:txBody>
      </p:sp>
      <p:grpSp>
        <p:nvGrpSpPr>
          <p:cNvPr id="35843" name="Group 163"/>
          <p:cNvGrpSpPr>
            <a:grpSpLocks/>
          </p:cNvGrpSpPr>
          <p:nvPr/>
        </p:nvGrpSpPr>
        <p:grpSpPr bwMode="auto">
          <a:xfrm>
            <a:off x="973931" y="1981200"/>
            <a:ext cx="2971800" cy="4114800"/>
            <a:chOff x="763290" y="1676400"/>
            <a:chExt cx="2971800" cy="4114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</a:t>
              </a:r>
              <a:r>
                <a:rPr lang="es-PE" sz="1200" dirty="0" err="1"/>
                <a:t>Stack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3"/>
          <p:cNvSpPr txBox="1">
            <a:spLocks/>
          </p:cNvSpPr>
          <p:nvPr/>
        </p:nvSpPr>
        <p:spPr>
          <a:xfrm>
            <a:off x="745331" y="1084263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s-PE" sz="3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ómo</a:t>
            </a:r>
            <a:r>
              <a:rPr lang="es-PE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funciona New – (3/7)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FCBD2A-41E5-4CCF-A763-AA1DF70B42B8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20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/>
          <p:cNvSpPr>
            <a:spLocks noGrp="1"/>
          </p:cNvSpPr>
          <p:nvPr>
            <p:ph sz="half" idx="4294967295"/>
          </p:nvPr>
        </p:nvSpPr>
        <p:spPr>
          <a:xfrm>
            <a:off x="4936331" y="1828800"/>
            <a:ext cx="4038600" cy="1905000"/>
          </a:xfrm>
        </p:spPr>
        <p:txBody>
          <a:bodyPr>
            <a:noAutofit/>
          </a:bodyPr>
          <a:lstStyle/>
          <a:p>
            <a:pPr marL="365760" indent="-256032" algn="just">
              <a:buClr>
                <a:schemeClr val="accent3"/>
              </a:buClr>
              <a:buNone/>
              <a:defRPr/>
            </a:pPr>
            <a:r>
              <a:rPr lang="es-PE" sz="2400" dirty="0"/>
              <a:t>	</a:t>
            </a:r>
            <a:r>
              <a:rPr lang="es-PE" sz="2400" dirty="0" err="1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es-PE" sz="2400" dirty="0">
                <a:solidFill>
                  <a:schemeClr val="accent2">
                    <a:lumMod val="75000"/>
                  </a:schemeClr>
                </a:solidFill>
              </a:rPr>
              <a:t> *</a:t>
            </a:r>
            <a:r>
              <a:rPr lang="es-PE" sz="2400" dirty="0" err="1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sz="24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365760" indent="-256032" algn="just">
              <a:buClr>
                <a:schemeClr val="accent3"/>
              </a:buClr>
              <a:buNone/>
              <a:defRPr/>
            </a:pPr>
            <a:endParaRPr lang="es-PE" sz="2400" dirty="0"/>
          </a:p>
          <a:p>
            <a:pPr marL="365760" indent="0" algn="just">
              <a:buClr>
                <a:schemeClr val="accent3"/>
              </a:buClr>
              <a:buNone/>
              <a:defRPr/>
            </a:pPr>
            <a:r>
              <a:rPr lang="es-PE" sz="2400" dirty="0"/>
              <a:t>Mediante un algoritmo de selección se busca un espacio en memoria para alojar al puntero.</a:t>
            </a:r>
          </a:p>
        </p:txBody>
      </p:sp>
      <p:grpSp>
        <p:nvGrpSpPr>
          <p:cNvPr id="36867" name="Group 163"/>
          <p:cNvGrpSpPr>
            <a:grpSpLocks/>
          </p:cNvGrpSpPr>
          <p:nvPr/>
        </p:nvGrpSpPr>
        <p:grpSpPr bwMode="auto">
          <a:xfrm>
            <a:off x="973931" y="1981200"/>
            <a:ext cx="2971800" cy="4114800"/>
            <a:chOff x="763290" y="1676400"/>
            <a:chExt cx="2971800" cy="4114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</a:t>
              </a:r>
              <a:r>
                <a:rPr lang="es-PE" sz="1200" dirty="0" err="1"/>
                <a:t>Stack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2201069" y="3043238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1050" dirty="0" err="1">
                <a:solidFill>
                  <a:schemeClr val="bg1"/>
                </a:solidFill>
              </a:rPr>
              <a:t>ptrFloat</a:t>
            </a:r>
            <a:r>
              <a:rPr lang="es-PE" sz="1050" dirty="0">
                <a:solidFill>
                  <a:schemeClr val="bg1"/>
                </a:solidFill>
              </a:rPr>
              <a:t> = ???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6" name="Left Arrow 65"/>
          <p:cNvSpPr/>
          <p:nvPr/>
        </p:nvSpPr>
        <p:spPr>
          <a:xfrm>
            <a:off x="3937794" y="1949450"/>
            <a:ext cx="228600" cy="228600"/>
          </a:xfrm>
          <a:prstGeom prst="leftArrow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" name="Content Placeholder 61"/>
          <p:cNvSpPr>
            <a:spLocks noGrp="1"/>
          </p:cNvSpPr>
          <p:nvPr>
            <p:ph sz="half" idx="4294967295"/>
          </p:nvPr>
        </p:nvSpPr>
        <p:spPr>
          <a:xfrm>
            <a:off x="4934744" y="4419600"/>
            <a:ext cx="4038600" cy="2217738"/>
          </a:xfrm>
        </p:spPr>
        <p:txBody>
          <a:bodyPr>
            <a:normAutofit/>
          </a:bodyPr>
          <a:lstStyle/>
          <a:p>
            <a:pPr marL="365760" indent="0" algn="just">
              <a:buClr>
                <a:schemeClr val="accent3"/>
              </a:buClr>
              <a:buNone/>
              <a:defRPr/>
            </a:pPr>
            <a:r>
              <a:rPr lang="es-PE" sz="2400" dirty="0"/>
              <a:t>Imaginemos que el espacio de </a:t>
            </a:r>
            <a:r>
              <a:rPr lang="es-PE" sz="2400" b="1" dirty="0">
                <a:solidFill>
                  <a:srgbClr val="FF0000"/>
                </a:solidFill>
              </a:rPr>
              <a:t>color rojo</a:t>
            </a:r>
            <a:r>
              <a:rPr lang="es-PE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PE" sz="2400" dirty="0"/>
              <a:t>es el asignado para alojar a la variable </a:t>
            </a:r>
            <a:r>
              <a:rPr lang="es-PE" sz="2400" dirty="0" err="1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sz="2400" dirty="0"/>
              <a:t>.</a:t>
            </a:r>
            <a:endParaRPr lang="en-US" sz="2400" dirty="0"/>
          </a:p>
        </p:txBody>
      </p:sp>
      <p:sp>
        <p:nvSpPr>
          <p:cNvPr id="65" name="Title 3"/>
          <p:cNvSpPr txBox="1">
            <a:spLocks/>
          </p:cNvSpPr>
          <p:nvPr/>
        </p:nvSpPr>
        <p:spPr>
          <a:xfrm>
            <a:off x="745331" y="1084263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s-PE" sz="3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ómo</a:t>
            </a:r>
            <a:r>
              <a:rPr lang="es-PE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funciona New – (4/7)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8ADB0C-55E2-4523-91B8-DAB3B4BE5B20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21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093 L 0.00191 0.17685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17685 L 0.00191 0.0212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2129 L 0.00191 0.153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66" grpId="1" animBg="1"/>
      <p:bldP spid="66" grpId="2" animBg="1"/>
      <p:bldP spid="66" grpId="3" animBg="1"/>
      <p:bldP spid="7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936331" y="1828800"/>
            <a:ext cx="4038600" cy="4946650"/>
          </a:xfrm>
        </p:spPr>
        <p:txBody>
          <a:bodyPr>
            <a:normAutofit/>
          </a:bodyPr>
          <a:lstStyle/>
          <a:p>
            <a:pPr marL="566928" indent="-457200" algn="just">
              <a:buClr>
                <a:schemeClr val="accent2">
                  <a:lumMod val="75000"/>
                </a:schemeClr>
              </a:buClr>
              <a:buFont typeface="+mj-lt"/>
              <a:buAutoNum type="arabicPeriod" startAt="2"/>
              <a:defRPr/>
            </a:pPr>
            <a:r>
              <a:rPr lang="es-PE" sz="2400" dirty="0"/>
              <a:t>Asignar dinámicamente el espacio de memoria donde se almacenará el dato </a:t>
            </a:r>
            <a:r>
              <a:rPr lang="es-PE" sz="2400" dirty="0" err="1"/>
              <a:t>float</a:t>
            </a:r>
            <a:r>
              <a:rPr lang="es-PE" sz="2400" dirty="0"/>
              <a:t> que apuntará el puntero.</a:t>
            </a:r>
          </a:p>
          <a:p>
            <a:pPr marL="566928" indent="-457200" algn="just">
              <a:buClr>
                <a:schemeClr val="accent3"/>
              </a:buClr>
              <a:buNone/>
              <a:defRPr/>
            </a:pPr>
            <a:endParaRPr lang="es-PE" sz="2400" dirty="0"/>
          </a:p>
          <a:p>
            <a:pPr marL="1124712" lvl="2" indent="-457200" algn="just">
              <a:buNone/>
              <a:defRPr/>
            </a:pPr>
            <a:r>
              <a:rPr lang="es-PE" sz="2400" b="1" dirty="0" err="1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sz="2400" b="1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s-PE" sz="2400" b="1" dirty="0">
                <a:solidFill>
                  <a:srgbClr val="0070C0"/>
                </a:solidFill>
              </a:rPr>
              <a:t>new</a:t>
            </a:r>
            <a:r>
              <a:rPr lang="es-PE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PE" sz="2400" b="1" dirty="0" err="1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es-PE" sz="2400" b="1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566928" indent="-457200" algn="just">
              <a:buClr>
                <a:schemeClr val="accent3"/>
              </a:buClr>
              <a:buNone/>
              <a:defRPr/>
            </a:pPr>
            <a:endParaRPr lang="es-PE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566928" indent="-457200" algn="just">
              <a:buClr>
                <a:schemeClr val="accent3"/>
              </a:buClr>
              <a:buNone/>
              <a:defRPr/>
            </a:pPr>
            <a:r>
              <a:rPr lang="es-PE" sz="24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s-PE" sz="2400" b="1" dirty="0"/>
              <a:t>En este caso al ser una asignación </a:t>
            </a:r>
            <a:r>
              <a:rPr lang="es-PE" sz="2400" b="1" dirty="0">
                <a:solidFill>
                  <a:schemeClr val="accent2">
                    <a:lumMod val="75000"/>
                  </a:schemeClr>
                </a:solidFill>
              </a:rPr>
              <a:t>dinámica</a:t>
            </a:r>
            <a:r>
              <a:rPr lang="es-PE" sz="2400" b="1" dirty="0"/>
              <a:t> se le asignará un espacio dentro del </a:t>
            </a:r>
            <a:r>
              <a:rPr lang="es-PE" sz="2400" b="1" dirty="0" err="1">
                <a:solidFill>
                  <a:schemeClr val="accent2">
                    <a:lumMod val="75000"/>
                  </a:schemeClr>
                </a:solidFill>
              </a:rPr>
              <a:t>Heap</a:t>
            </a:r>
            <a:r>
              <a:rPr lang="es-PE" sz="2400" b="1" dirty="0"/>
              <a:t>.</a:t>
            </a:r>
            <a:endParaRPr lang="es-PE" sz="2400" dirty="0"/>
          </a:p>
        </p:txBody>
      </p:sp>
      <p:grpSp>
        <p:nvGrpSpPr>
          <p:cNvPr id="37891" name="Group 163"/>
          <p:cNvGrpSpPr>
            <a:grpSpLocks/>
          </p:cNvGrpSpPr>
          <p:nvPr/>
        </p:nvGrpSpPr>
        <p:grpSpPr bwMode="auto">
          <a:xfrm>
            <a:off x="973931" y="1981200"/>
            <a:ext cx="2971800" cy="4114800"/>
            <a:chOff x="763290" y="1676400"/>
            <a:chExt cx="2971800" cy="4114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</a:t>
              </a:r>
              <a:r>
                <a:rPr lang="es-PE" sz="1200" dirty="0" err="1"/>
                <a:t>Stack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2201069" y="3043238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1050" dirty="0" err="1">
                <a:solidFill>
                  <a:schemeClr val="bg1"/>
                </a:solidFill>
              </a:rPr>
              <a:t>ptrFloat</a:t>
            </a:r>
            <a:r>
              <a:rPr lang="es-PE" sz="1050" dirty="0">
                <a:solidFill>
                  <a:schemeClr val="bg1"/>
                </a:solidFill>
              </a:rPr>
              <a:t> </a:t>
            </a:r>
            <a:r>
              <a:rPr lang="en-US" sz="1050" dirty="0">
                <a:solidFill>
                  <a:schemeClr val="bg1"/>
                </a:solidFill>
              </a:rPr>
              <a:t>= </a:t>
            </a:r>
            <a:r>
              <a:rPr lang="es-PE" sz="1050" dirty="0">
                <a:solidFill>
                  <a:schemeClr val="bg1"/>
                </a:solidFill>
              </a:rPr>
              <a:t>???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4" name="Title 3"/>
          <p:cNvSpPr txBox="1">
            <a:spLocks/>
          </p:cNvSpPr>
          <p:nvPr/>
        </p:nvSpPr>
        <p:spPr>
          <a:xfrm>
            <a:off x="745331" y="1084263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s-PE" sz="3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ómo</a:t>
            </a:r>
            <a:r>
              <a:rPr lang="es-PE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funciona New – (5/7)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54814BF-065F-42DB-B1D1-039DC928C8BD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22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ontent Placeholder 61"/>
          <p:cNvSpPr>
            <a:spLocks noGrp="1"/>
          </p:cNvSpPr>
          <p:nvPr>
            <p:ph sz="half" idx="4294967295"/>
          </p:nvPr>
        </p:nvSpPr>
        <p:spPr>
          <a:xfrm>
            <a:off x="4936331" y="1828800"/>
            <a:ext cx="4038600" cy="1905000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buFont typeface="Georgia" pitchFamily="18" charset="0"/>
              <a:buNone/>
            </a:pPr>
            <a:r>
              <a:rPr lang="es-PE" dirty="0"/>
              <a:t>	Mediante un algoritmo de selección se busca un espacio de memoria suficiente para alojar un dato según el tipo al que apunta el puntero.</a:t>
            </a:r>
          </a:p>
        </p:txBody>
      </p:sp>
      <p:grpSp>
        <p:nvGrpSpPr>
          <p:cNvPr id="38915" name="Group 163"/>
          <p:cNvGrpSpPr>
            <a:grpSpLocks/>
          </p:cNvGrpSpPr>
          <p:nvPr/>
        </p:nvGrpSpPr>
        <p:grpSpPr bwMode="auto">
          <a:xfrm>
            <a:off x="973931" y="1981200"/>
            <a:ext cx="2971800" cy="4114800"/>
            <a:chOff x="763290" y="1676400"/>
            <a:chExt cx="2971800" cy="4114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</a:t>
              </a:r>
              <a:r>
                <a:rPr lang="es-PE" sz="1200" dirty="0" err="1"/>
                <a:t>Stack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2201069" y="3043238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1050" dirty="0" err="1">
                <a:solidFill>
                  <a:schemeClr val="bg1"/>
                </a:solidFill>
              </a:rPr>
              <a:t>ptrFloat</a:t>
            </a:r>
            <a:r>
              <a:rPr lang="es-PE" sz="1050" dirty="0">
                <a:solidFill>
                  <a:schemeClr val="bg1"/>
                </a:solidFill>
              </a:rPr>
              <a:t> </a:t>
            </a:r>
            <a:r>
              <a:rPr lang="en-US" sz="1050" dirty="0">
                <a:solidFill>
                  <a:schemeClr val="bg1"/>
                </a:solidFill>
              </a:rPr>
              <a:t>= </a:t>
            </a:r>
            <a:r>
              <a:rPr lang="es-PE" sz="1050" dirty="0">
                <a:solidFill>
                  <a:schemeClr val="bg1"/>
                </a:solidFill>
              </a:rPr>
              <a:t>???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6" name="Left Arrow 65"/>
          <p:cNvSpPr/>
          <p:nvPr/>
        </p:nvSpPr>
        <p:spPr>
          <a:xfrm>
            <a:off x="3945731" y="3352800"/>
            <a:ext cx="228600" cy="228600"/>
          </a:xfrm>
          <a:prstGeom prst="leftArrow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" name="Content Placeholder 61"/>
          <p:cNvSpPr>
            <a:spLocks noGrp="1"/>
          </p:cNvSpPr>
          <p:nvPr>
            <p:ph sz="half" idx="4294967295"/>
          </p:nvPr>
        </p:nvSpPr>
        <p:spPr>
          <a:xfrm>
            <a:off x="4934744" y="3817938"/>
            <a:ext cx="4038600" cy="1135062"/>
          </a:xfrm>
        </p:spPr>
        <p:txBody>
          <a:bodyPr>
            <a:normAutofit fontScale="85000" lnSpcReduction="20000"/>
          </a:bodyPr>
          <a:lstStyle/>
          <a:p>
            <a:pPr marL="365760" indent="0" algn="just">
              <a:buClr>
                <a:schemeClr val="accent3"/>
              </a:buClr>
              <a:buNone/>
              <a:defRPr/>
            </a:pPr>
            <a:r>
              <a:rPr lang="es-PE" dirty="0"/>
              <a:t>En este caso se ha definido que el espacio de memoria </a:t>
            </a:r>
            <a:r>
              <a:rPr lang="es-PE" dirty="0">
                <a:solidFill>
                  <a:schemeClr val="accent2">
                    <a:lumMod val="75000"/>
                  </a:schemeClr>
                </a:solidFill>
              </a:rPr>
              <a:t>78B1</a:t>
            </a:r>
            <a:r>
              <a:rPr lang="es-PE" dirty="0"/>
              <a:t> es el adecuado para guardar el dato.</a:t>
            </a:r>
            <a:endParaRPr lang="en-US" dirty="0"/>
          </a:p>
        </p:txBody>
      </p:sp>
      <p:sp>
        <p:nvSpPr>
          <p:cNvPr id="68" name="Content Placeholder 61"/>
          <p:cNvSpPr>
            <a:spLocks noGrp="1"/>
          </p:cNvSpPr>
          <p:nvPr>
            <p:ph sz="half" idx="4294967295"/>
          </p:nvPr>
        </p:nvSpPr>
        <p:spPr>
          <a:xfrm>
            <a:off x="4942681" y="5181601"/>
            <a:ext cx="4038600" cy="1135063"/>
          </a:xfrm>
        </p:spPr>
        <p:txBody>
          <a:bodyPr>
            <a:normAutofit fontScale="85000" lnSpcReduction="20000"/>
          </a:bodyPr>
          <a:lstStyle/>
          <a:p>
            <a:pPr marL="365760" indent="0" algn="just">
              <a:buClr>
                <a:schemeClr val="accent3"/>
              </a:buClr>
              <a:buNone/>
              <a:defRPr/>
            </a:pPr>
            <a:r>
              <a:rPr lang="es-PE" dirty="0"/>
              <a:t>El valor </a:t>
            </a:r>
            <a:r>
              <a:rPr lang="es-PE" dirty="0">
                <a:solidFill>
                  <a:schemeClr val="accent2">
                    <a:lumMod val="75000"/>
                  </a:schemeClr>
                </a:solidFill>
              </a:rPr>
              <a:t>78B1</a:t>
            </a:r>
            <a:r>
              <a:rPr lang="es-PE" dirty="0"/>
              <a:t> se almacena en la variable </a:t>
            </a:r>
            <a:r>
              <a:rPr lang="es-PE" dirty="0" err="1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PE" dirty="0"/>
              <a:t>conectando así al puntero con el espacio en memoria.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2201069" y="4114800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1050" dirty="0">
                <a:solidFill>
                  <a:schemeClr val="bg1"/>
                </a:solidFill>
              </a:rPr>
              <a:t>???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71" name="Shape 70"/>
          <p:cNvCxnSpPr>
            <a:stCxn id="64" idx="3"/>
            <a:endCxn id="69" idx="3"/>
          </p:cNvCxnSpPr>
          <p:nvPr/>
        </p:nvCxnSpPr>
        <p:spPr>
          <a:xfrm>
            <a:off x="3877470" y="3119438"/>
            <a:ext cx="1587" cy="1071562"/>
          </a:xfrm>
          <a:prstGeom prst="bentConnector3">
            <a:avLst>
              <a:gd name="adj1" fmla="val 37818652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201069" y="3040063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1050" dirty="0" err="1">
                <a:solidFill>
                  <a:schemeClr val="bg1"/>
                </a:solidFill>
              </a:rPr>
              <a:t>ptrFloat</a:t>
            </a:r>
            <a:r>
              <a:rPr lang="es-PE" sz="1050" dirty="0">
                <a:solidFill>
                  <a:schemeClr val="bg1"/>
                </a:solidFill>
              </a:rPr>
              <a:t> 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s-PE" sz="1050" dirty="0">
                <a:solidFill>
                  <a:schemeClr val="bg1"/>
                </a:solidFill>
              </a:rPr>
              <a:t>78B1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0" name="Title 3"/>
          <p:cNvSpPr txBox="1">
            <a:spLocks/>
          </p:cNvSpPr>
          <p:nvPr/>
        </p:nvSpPr>
        <p:spPr>
          <a:xfrm>
            <a:off x="745331" y="1084263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s-PE" sz="3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ómo</a:t>
            </a:r>
            <a:r>
              <a:rPr lang="es-PE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funciona New – (6/7)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3E7CD1-1471-4F71-B9F2-3900831782F2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23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0.38333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38333 L 0 0.0388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3888 L 0 0.1055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6" grpId="2" animBg="1"/>
      <p:bldP spid="66" grpId="3" animBg="1"/>
      <p:bldP spid="76" grpId="0" build="p"/>
      <p:bldP spid="68" grpId="0" build="p"/>
      <p:bldP spid="69" grpId="0" animBg="1"/>
      <p:bldP spid="7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163"/>
          <p:cNvGrpSpPr>
            <a:grpSpLocks/>
          </p:cNvGrpSpPr>
          <p:nvPr/>
        </p:nvGrpSpPr>
        <p:grpSpPr bwMode="auto">
          <a:xfrm>
            <a:off x="973931" y="1981200"/>
            <a:ext cx="2971800" cy="4114800"/>
            <a:chOff x="763290" y="1676400"/>
            <a:chExt cx="2971800" cy="4114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</a:t>
              </a:r>
              <a:r>
                <a:rPr lang="es-PE" sz="1200" dirty="0" err="1"/>
                <a:t>Stack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2201069" y="3043238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1050" dirty="0" err="1">
                <a:solidFill>
                  <a:schemeClr val="bg1"/>
                </a:solidFill>
              </a:rPr>
              <a:t>ptrFloat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01069" y="4114800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</a:rPr>
              <a:t>18.50</a:t>
            </a:r>
          </a:p>
        </p:txBody>
      </p:sp>
      <p:cxnSp>
        <p:nvCxnSpPr>
          <p:cNvPr id="71" name="Shape 70"/>
          <p:cNvCxnSpPr>
            <a:stCxn id="64" idx="3"/>
            <a:endCxn id="69" idx="3"/>
          </p:cNvCxnSpPr>
          <p:nvPr/>
        </p:nvCxnSpPr>
        <p:spPr>
          <a:xfrm>
            <a:off x="3877470" y="3119438"/>
            <a:ext cx="1587" cy="1071562"/>
          </a:xfrm>
          <a:prstGeom prst="bentConnector3">
            <a:avLst>
              <a:gd name="adj1" fmla="val 37818652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201069" y="3048000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1050" dirty="0">
                <a:solidFill>
                  <a:schemeClr val="bg1"/>
                </a:solidFill>
              </a:rPr>
              <a:t>78B1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3" name="Content Placeholder 72"/>
          <p:cNvSpPr>
            <a:spLocks noGrp="1"/>
          </p:cNvSpPr>
          <p:nvPr>
            <p:ph sz="half" idx="4294967295"/>
          </p:nvPr>
        </p:nvSpPr>
        <p:spPr>
          <a:xfrm>
            <a:off x="4936331" y="1828800"/>
            <a:ext cx="4038600" cy="4946650"/>
          </a:xfrm>
        </p:spPr>
        <p:txBody>
          <a:bodyPr>
            <a:normAutofit/>
          </a:bodyPr>
          <a:lstStyle/>
          <a:p>
            <a:pPr marL="365760" indent="-256032" algn="just">
              <a:buClr>
                <a:schemeClr val="accent3"/>
              </a:buClr>
              <a:buNone/>
              <a:defRPr/>
            </a:pPr>
            <a:r>
              <a:rPr lang="es-PE" sz="2400" dirty="0"/>
              <a:t>	Por último, si deseamos asignarle un valor al dato apuntado tendríamos que hacerlo de la siguiente forma:</a:t>
            </a:r>
          </a:p>
          <a:p>
            <a:pPr marL="365760" indent="-256032">
              <a:buClr>
                <a:schemeClr val="accent3"/>
              </a:buClr>
              <a:buNone/>
              <a:defRPr/>
            </a:pPr>
            <a:endParaRPr lang="es-PE" sz="2400" dirty="0"/>
          </a:p>
          <a:p>
            <a:pPr marL="365760" indent="-256032">
              <a:buClr>
                <a:schemeClr val="accent3"/>
              </a:buClr>
              <a:buNone/>
              <a:defRPr/>
            </a:pPr>
            <a:r>
              <a:rPr lang="es-PE" sz="2400" dirty="0"/>
              <a:t>		</a:t>
            </a:r>
            <a:r>
              <a:rPr lang="es-PE" sz="2400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es-PE" sz="2400" dirty="0" err="1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= 18.50</a:t>
            </a:r>
            <a:endParaRPr lang="es-PE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365760" indent="-256032">
              <a:buClr>
                <a:schemeClr val="accent3"/>
              </a:buClr>
              <a:buFont typeface="Georgia"/>
              <a:buChar char="•"/>
              <a:defRPr/>
            </a:pPr>
            <a:endParaRPr lang="en-US" sz="2400" dirty="0"/>
          </a:p>
        </p:txBody>
      </p:sp>
      <p:sp>
        <p:nvSpPr>
          <p:cNvPr id="66" name="Title 3"/>
          <p:cNvSpPr txBox="1">
            <a:spLocks/>
          </p:cNvSpPr>
          <p:nvPr/>
        </p:nvSpPr>
        <p:spPr>
          <a:xfrm>
            <a:off x="745331" y="1084263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s-PE" sz="3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ómo</a:t>
            </a:r>
            <a:r>
              <a:rPr lang="es-PE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funciona New – (7/7)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34BECA-CE65-4A3E-AD47-35B8E6023C8D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24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63"/>
          <p:cNvGrpSpPr>
            <a:grpSpLocks/>
          </p:cNvGrpSpPr>
          <p:nvPr/>
        </p:nvGrpSpPr>
        <p:grpSpPr bwMode="auto">
          <a:xfrm>
            <a:off x="973931" y="1981200"/>
            <a:ext cx="2971800" cy="4114800"/>
            <a:chOff x="763290" y="1676400"/>
            <a:chExt cx="2971800" cy="4114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</a:t>
              </a:r>
              <a:r>
                <a:rPr lang="es-PE" sz="1200" dirty="0" err="1"/>
                <a:t>Stack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2201069" y="3043238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1050" dirty="0" err="1">
                <a:solidFill>
                  <a:schemeClr val="bg1"/>
                </a:solidFill>
              </a:rPr>
              <a:t>ptrFloat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01069" y="4114800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</a:rPr>
              <a:t>18.50</a:t>
            </a:r>
          </a:p>
        </p:txBody>
      </p:sp>
      <p:cxnSp>
        <p:nvCxnSpPr>
          <p:cNvPr id="71" name="Shape 70"/>
          <p:cNvCxnSpPr>
            <a:stCxn id="64" idx="3"/>
            <a:endCxn id="69" idx="3"/>
          </p:cNvCxnSpPr>
          <p:nvPr/>
        </p:nvCxnSpPr>
        <p:spPr>
          <a:xfrm>
            <a:off x="3877470" y="3119438"/>
            <a:ext cx="1587" cy="1071562"/>
          </a:xfrm>
          <a:prstGeom prst="bentConnector3">
            <a:avLst>
              <a:gd name="adj1" fmla="val 37818652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201069" y="3048000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1050" dirty="0">
                <a:solidFill>
                  <a:schemeClr val="bg1"/>
                </a:solidFill>
              </a:rPr>
              <a:t>78B1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3" name="Content Placeholder 72"/>
          <p:cNvSpPr>
            <a:spLocks noGrp="1"/>
          </p:cNvSpPr>
          <p:nvPr>
            <p:ph sz="half" idx="4294967295"/>
          </p:nvPr>
        </p:nvSpPr>
        <p:spPr>
          <a:xfrm>
            <a:off x="4936331" y="1828800"/>
            <a:ext cx="4038600" cy="4946650"/>
          </a:xfrm>
        </p:spPr>
        <p:txBody>
          <a:bodyPr>
            <a:normAutofit fontScale="92500" lnSpcReduction="20000"/>
          </a:bodyPr>
          <a:lstStyle/>
          <a:p>
            <a:pPr marL="365760" indent="-256032" algn="just">
              <a:buClr>
                <a:schemeClr val="accent3"/>
              </a:buClr>
              <a:buNone/>
              <a:defRPr/>
            </a:pPr>
            <a:r>
              <a:rPr lang="es-PE" dirty="0"/>
              <a:t>	Del ejemplo anterior se tenía lo siguiente:</a:t>
            </a:r>
          </a:p>
          <a:p>
            <a:pPr marL="365760" indent="-256032" algn="just">
              <a:buClr>
                <a:schemeClr val="accent3"/>
              </a:buClr>
              <a:buNone/>
              <a:defRPr/>
            </a:pPr>
            <a:endParaRPr lang="es-PE" dirty="0"/>
          </a:p>
          <a:p>
            <a:pPr marL="365760" indent="-256032" algn="just">
              <a:buClr>
                <a:schemeClr val="accent3"/>
              </a:buClr>
              <a:buNone/>
              <a:defRPr/>
            </a:pPr>
            <a:r>
              <a:rPr lang="es-PE" dirty="0"/>
              <a:t>	Mediante el comando New se había asignado dinámicamente el espacio de memoria al puntero llamado </a:t>
            </a:r>
            <a:r>
              <a:rPr lang="es-PE" dirty="0" err="1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dirty="0"/>
              <a:t>.</a:t>
            </a:r>
          </a:p>
          <a:p>
            <a:pPr marL="365760" indent="-256032" algn="just">
              <a:buClr>
                <a:schemeClr val="accent3"/>
              </a:buClr>
              <a:buNone/>
              <a:defRPr/>
            </a:pPr>
            <a:endParaRPr lang="es-PE" dirty="0"/>
          </a:p>
          <a:p>
            <a:pPr marL="365760" indent="-256032" algn="just">
              <a:buClr>
                <a:schemeClr val="accent3"/>
              </a:buClr>
              <a:buNone/>
              <a:defRPr/>
            </a:pPr>
            <a:r>
              <a:rPr lang="es-PE" dirty="0"/>
              <a:t>	Cuando el puntero ya no sea usado durante la ejecución del programa, tendremos que liberar la memoria que fue asignada.</a:t>
            </a:r>
          </a:p>
        </p:txBody>
      </p:sp>
      <p:sp>
        <p:nvSpPr>
          <p:cNvPr id="66" name="Title 3"/>
          <p:cNvSpPr txBox="1">
            <a:spLocks/>
          </p:cNvSpPr>
          <p:nvPr/>
        </p:nvSpPr>
        <p:spPr>
          <a:xfrm>
            <a:off x="745331" y="1084263"/>
            <a:ext cx="8229600" cy="609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s-PE" sz="3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ómo</a:t>
            </a:r>
            <a:r>
              <a:rPr lang="es-PE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funciona </a:t>
            </a:r>
            <a:r>
              <a:rPr lang="es-PE" sz="3000" b="1" dirty="0" err="1">
                <a:solidFill>
                  <a:srgbClr val="FF0000"/>
                </a:solidFill>
              </a:rPr>
              <a:t>delete</a:t>
            </a:r>
            <a:r>
              <a:rPr lang="es-PE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– (1/7)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402647-39EA-47EA-9CAA-7507A83D42A5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25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163"/>
          <p:cNvGrpSpPr>
            <a:grpSpLocks/>
          </p:cNvGrpSpPr>
          <p:nvPr/>
        </p:nvGrpSpPr>
        <p:grpSpPr bwMode="auto">
          <a:xfrm>
            <a:off x="973931" y="1981200"/>
            <a:ext cx="2971800" cy="4114800"/>
            <a:chOff x="763290" y="1676400"/>
            <a:chExt cx="2971800" cy="4114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</a:t>
              </a:r>
              <a:r>
                <a:rPr lang="es-PE" sz="1200" dirty="0" err="1"/>
                <a:t>Stack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2201069" y="3043238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1050" dirty="0" err="1">
                <a:solidFill>
                  <a:schemeClr val="bg1"/>
                </a:solidFill>
              </a:rPr>
              <a:t>ptrFloat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01069" y="4114800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</a:rPr>
              <a:t>18.50</a:t>
            </a:r>
          </a:p>
        </p:txBody>
      </p:sp>
      <p:cxnSp>
        <p:nvCxnSpPr>
          <p:cNvPr id="71" name="Shape 70"/>
          <p:cNvCxnSpPr>
            <a:stCxn id="64" idx="3"/>
            <a:endCxn id="69" idx="3"/>
          </p:cNvCxnSpPr>
          <p:nvPr/>
        </p:nvCxnSpPr>
        <p:spPr>
          <a:xfrm>
            <a:off x="3877470" y="3119438"/>
            <a:ext cx="1587" cy="1071562"/>
          </a:xfrm>
          <a:prstGeom prst="bentConnector3">
            <a:avLst>
              <a:gd name="adj1" fmla="val 37818652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201069" y="3048000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1050" dirty="0">
                <a:solidFill>
                  <a:schemeClr val="bg1"/>
                </a:solidFill>
              </a:rPr>
              <a:t>78B1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3" name="Content Placeholder 72"/>
          <p:cNvSpPr>
            <a:spLocks noGrp="1"/>
          </p:cNvSpPr>
          <p:nvPr>
            <p:ph sz="half" idx="4294967295"/>
          </p:nvPr>
        </p:nvSpPr>
        <p:spPr>
          <a:xfrm>
            <a:off x="4936331" y="1828800"/>
            <a:ext cx="4038600" cy="1981200"/>
          </a:xfrm>
        </p:spPr>
        <p:txBody>
          <a:bodyPr>
            <a:normAutofit fontScale="92500" lnSpcReduction="10000"/>
          </a:bodyPr>
          <a:lstStyle/>
          <a:p>
            <a:pPr marL="365760" indent="-256032" algn="just">
              <a:buClr>
                <a:schemeClr val="accent3"/>
              </a:buClr>
              <a:buNone/>
              <a:defRPr/>
            </a:pPr>
            <a:r>
              <a:rPr lang="es-PE" dirty="0"/>
              <a:t>	Para liberar la memoria reservada utilizaremos el siguiente comando:</a:t>
            </a:r>
          </a:p>
          <a:p>
            <a:pPr marL="365760" indent="-256032" algn="just">
              <a:buClr>
                <a:schemeClr val="accent3"/>
              </a:buClr>
              <a:buNone/>
              <a:defRPr/>
            </a:pPr>
            <a:endParaRPr lang="es-PE" dirty="0"/>
          </a:p>
          <a:p>
            <a:pPr marL="365760" indent="-256032" algn="just">
              <a:buClr>
                <a:schemeClr val="accent3"/>
              </a:buClr>
              <a:buNone/>
              <a:defRPr/>
            </a:pPr>
            <a:r>
              <a:rPr lang="es-PE" dirty="0"/>
              <a:t>		</a:t>
            </a:r>
            <a:r>
              <a:rPr lang="es-PE" dirty="0" err="1">
                <a:solidFill>
                  <a:srgbClr val="0070C0"/>
                </a:solidFill>
              </a:rPr>
              <a:t>delete</a:t>
            </a:r>
            <a:r>
              <a:rPr lang="es-PE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PE" dirty="0" err="1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</p:txBody>
      </p:sp>
      <p:sp>
        <p:nvSpPr>
          <p:cNvPr id="67" name="Content Placeholder 72"/>
          <p:cNvSpPr>
            <a:spLocks noGrp="1"/>
          </p:cNvSpPr>
          <p:nvPr>
            <p:ph sz="half" idx="4294967295"/>
          </p:nvPr>
        </p:nvSpPr>
        <p:spPr>
          <a:xfrm>
            <a:off x="4936331" y="3886200"/>
            <a:ext cx="4038600" cy="2286000"/>
          </a:xfrm>
        </p:spPr>
        <p:txBody>
          <a:bodyPr>
            <a:normAutofit fontScale="70000" lnSpcReduction="20000"/>
          </a:bodyPr>
          <a:lstStyle/>
          <a:p>
            <a:pPr marL="365760" indent="-256032" algn="just">
              <a:buClr>
                <a:schemeClr val="accent3"/>
              </a:buClr>
              <a:buNone/>
              <a:defRPr/>
            </a:pPr>
            <a:r>
              <a:rPr lang="es-PE" dirty="0"/>
              <a:t>	Este comando libera la memoria reservada, y rompe el enlace entre el puntero y la memoria que guarda el dato almacenado. </a:t>
            </a:r>
          </a:p>
          <a:p>
            <a:pPr marL="365760" indent="-256032" algn="just">
              <a:buClr>
                <a:schemeClr val="accent3"/>
              </a:buClr>
              <a:buNone/>
              <a:defRPr/>
            </a:pPr>
            <a:endParaRPr lang="es-PE" dirty="0"/>
          </a:p>
          <a:p>
            <a:pPr marL="365760" indent="-256032" algn="just">
              <a:buClr>
                <a:schemeClr val="accent3"/>
              </a:buClr>
              <a:buNone/>
              <a:defRPr/>
            </a:pPr>
            <a:r>
              <a:rPr lang="es-PE" dirty="0"/>
              <a:t>	Se dice que el puntero deja de “apuntar” a la dirección de memoria.</a:t>
            </a:r>
          </a:p>
        </p:txBody>
      </p:sp>
      <p:sp>
        <p:nvSpPr>
          <p:cNvPr id="68" name="Title 3"/>
          <p:cNvSpPr txBox="1">
            <a:spLocks/>
          </p:cNvSpPr>
          <p:nvPr/>
        </p:nvSpPr>
        <p:spPr>
          <a:xfrm>
            <a:off x="745331" y="1084263"/>
            <a:ext cx="8229600" cy="609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s-PE" sz="3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ómo</a:t>
            </a:r>
            <a:r>
              <a:rPr lang="es-PE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funciona </a:t>
            </a:r>
            <a:r>
              <a:rPr lang="es-PE" sz="3000" b="1" dirty="0" err="1">
                <a:solidFill>
                  <a:srgbClr val="FF0000"/>
                </a:solidFill>
              </a:rPr>
              <a:t>delete</a:t>
            </a:r>
            <a:r>
              <a:rPr lang="es-PE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– (2/7)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49B5E9-8AB9-4B60-9CE0-E5B1CA814865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26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/>
          <p:cNvSpPr txBox="1">
            <a:spLocks/>
          </p:cNvSpPr>
          <p:nvPr/>
        </p:nvSpPr>
        <p:spPr>
          <a:xfrm>
            <a:off x="745331" y="2401889"/>
            <a:ext cx="8458200" cy="14700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PE" sz="5400" b="1"/>
              <a:t>Ejemplos</a:t>
            </a:r>
            <a:endParaRPr lang="en-US" sz="5400" b="1" dirty="0"/>
          </a:p>
        </p:txBody>
      </p:sp>
      <p:sp>
        <p:nvSpPr>
          <p:cNvPr id="72" name="Subtitle 6"/>
          <p:cNvSpPr txBox="1">
            <a:spLocks/>
          </p:cNvSpPr>
          <p:nvPr/>
        </p:nvSpPr>
        <p:spPr bwMode="auto">
          <a:xfrm>
            <a:off x="745331" y="3900488"/>
            <a:ext cx="4953000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▫"/>
              <a:defRPr sz="2000" kern="1200">
                <a:solidFill>
                  <a:srgbClr val="8D89A4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 eaLnBrk="1" hangingPunct="1"/>
            <a:r>
              <a:rPr lang="es-PE" sz="3200">
                <a:solidFill>
                  <a:srgbClr val="0070C0"/>
                </a:solidFill>
              </a:rPr>
              <a:t>New </a:t>
            </a:r>
            <a:r>
              <a:rPr lang="es-PE" sz="3200"/>
              <a:t>y </a:t>
            </a:r>
            <a:r>
              <a:rPr lang="es-PE" sz="3200">
                <a:solidFill>
                  <a:srgbClr val="0070C0"/>
                </a:solidFill>
              </a:rPr>
              <a:t>Delete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1E35CC-6B2A-4A33-8EBD-01883EDC6605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1964404"/>
      </p:ext>
    </p:extLst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098131" y="2942303"/>
            <a:ext cx="4953000" cy="3657600"/>
          </a:xfrm>
        </p:spPr>
        <p:txBody>
          <a:bodyPr/>
          <a:lstStyle/>
          <a:p>
            <a:pPr marL="109537" indent="0">
              <a:buNone/>
              <a:defRPr/>
            </a:pPr>
            <a:r>
              <a:rPr lang="es-PE" sz="2000" b="1" dirty="0" err="1"/>
              <a:t>int</a:t>
            </a:r>
            <a:r>
              <a:rPr lang="es-PE" sz="2000" dirty="0"/>
              <a:t> </a:t>
            </a:r>
            <a:r>
              <a:rPr lang="es-PE" sz="2000" dirty="0" err="1"/>
              <a:t>main</a:t>
            </a:r>
            <a:r>
              <a:rPr lang="en-US" sz="2000" dirty="0"/>
              <a:t>()</a:t>
            </a:r>
          </a:p>
          <a:p>
            <a:pPr marL="109537" indent="0">
              <a:buNone/>
              <a:defRPr/>
            </a:pPr>
            <a:r>
              <a:rPr lang="en-US" sz="2000" dirty="0"/>
              <a:t>{</a:t>
            </a:r>
          </a:p>
          <a:p>
            <a:pPr marL="109537" indent="0">
              <a:buNone/>
              <a:defRPr/>
            </a:pPr>
            <a:r>
              <a:rPr lang="en-US" sz="2000" dirty="0"/>
              <a:t>	</a:t>
            </a:r>
            <a:r>
              <a:rPr lang="en-US" sz="2000" b="1" dirty="0" err="1"/>
              <a:t>int</a:t>
            </a:r>
            <a:r>
              <a:rPr lang="en-US" sz="2000" dirty="0"/>
              <a:t> *A;</a:t>
            </a:r>
          </a:p>
          <a:p>
            <a:pPr marL="109537" indent="0">
              <a:buNone/>
              <a:defRPr/>
            </a:pPr>
            <a:r>
              <a:rPr lang="en-US" sz="2000" dirty="0"/>
              <a:t>	A = </a:t>
            </a:r>
            <a:r>
              <a:rPr lang="en-US" sz="2000" b="1" dirty="0">
                <a:solidFill>
                  <a:srgbClr val="0070C0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b="1" dirty="0" err="1"/>
              <a:t>int</a:t>
            </a:r>
            <a:r>
              <a:rPr lang="en-US" sz="2000" dirty="0"/>
              <a:t>;</a:t>
            </a:r>
          </a:p>
          <a:p>
            <a:pPr marL="109537" indent="0">
              <a:buNone/>
              <a:defRPr/>
            </a:pPr>
            <a:r>
              <a:rPr lang="en-US" sz="2000" dirty="0"/>
              <a:t>	*A = 5;</a:t>
            </a:r>
          </a:p>
          <a:p>
            <a:pPr marL="109537" indent="0">
              <a:buNone/>
              <a:defRPr/>
            </a:pPr>
            <a:r>
              <a:rPr lang="en-US" sz="2000" dirty="0"/>
              <a:t>	</a:t>
            </a:r>
            <a:r>
              <a:rPr lang="en-US" sz="2000" dirty="0" err="1"/>
              <a:t>cout</a:t>
            </a:r>
            <a:r>
              <a:rPr lang="en-US" sz="2000" dirty="0"/>
              <a:t>&lt;&lt;</a:t>
            </a:r>
            <a:r>
              <a:rPr lang="en-US" sz="2000" dirty="0">
                <a:solidFill>
                  <a:srgbClr val="002060"/>
                </a:solidFill>
              </a:rPr>
              <a:t>"El </a:t>
            </a:r>
            <a:r>
              <a:rPr lang="en-US" sz="2000" dirty="0" err="1">
                <a:solidFill>
                  <a:srgbClr val="002060"/>
                </a:solidFill>
              </a:rPr>
              <a:t>dato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es</a:t>
            </a:r>
            <a:r>
              <a:rPr lang="en-US" sz="2000" dirty="0">
                <a:solidFill>
                  <a:srgbClr val="002060"/>
                </a:solidFill>
              </a:rPr>
              <a:t> " &lt;&lt; *A &lt;&lt; "\n"</a:t>
            </a:r>
            <a:r>
              <a:rPr lang="en-US" sz="2000" dirty="0"/>
              <a:t>;</a:t>
            </a:r>
          </a:p>
          <a:p>
            <a:pPr marL="109537" indent="0">
              <a:buNone/>
              <a:defRPr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0070C0"/>
                </a:solidFill>
              </a:rPr>
              <a:t>delete</a:t>
            </a:r>
            <a:r>
              <a:rPr lang="en-US" sz="2000" dirty="0"/>
              <a:t> A;</a:t>
            </a:r>
          </a:p>
          <a:p>
            <a:pPr marL="109537" indent="0">
              <a:buNone/>
              <a:defRPr/>
            </a:pPr>
            <a:r>
              <a:rPr lang="en-US" sz="2000" dirty="0"/>
              <a:t>	return 0;</a:t>
            </a:r>
          </a:p>
          <a:p>
            <a:pPr marL="109537" indent="0">
              <a:buNone/>
              <a:defRPr/>
            </a:pPr>
            <a:r>
              <a:rPr lang="en-US" sz="2000" dirty="0"/>
              <a:t>}</a:t>
            </a:r>
            <a:endParaRPr lang="es-PE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592931" y="2060569"/>
            <a:ext cx="8382000" cy="1447800"/>
          </a:xfrm>
        </p:spPr>
        <p:txBody>
          <a:bodyPr>
            <a:normAutofit/>
          </a:bodyPr>
          <a:lstStyle/>
          <a:p>
            <a:pPr algn="just">
              <a:buClr>
                <a:schemeClr val="accent3"/>
              </a:buClr>
              <a:buNone/>
              <a:defRPr/>
            </a:pPr>
            <a:r>
              <a:rPr lang="es-PE" dirty="0"/>
              <a:t>Asignarle memoria dinámica a un puntero a un dato de tipo </a:t>
            </a:r>
            <a:r>
              <a:rPr lang="es-PE" dirty="0" err="1"/>
              <a:t>int</a:t>
            </a:r>
            <a:r>
              <a:rPr lang="es-PE" dirty="0"/>
              <a:t>, luego asignarle el valor de 5 e imprimirlo por pantalla.</a:t>
            </a:r>
            <a:endParaRPr lang="en-US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821531" y="1371600"/>
            <a:ext cx="4114800" cy="381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PE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Ejemplo 1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6B4450-8BD3-41E7-8DE5-5015D00D3530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28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659731" y="2942303"/>
            <a:ext cx="7391400" cy="3657600"/>
          </a:xfrm>
        </p:spPr>
        <p:txBody>
          <a:bodyPr>
            <a:normAutofit fontScale="47500" lnSpcReduction="20000"/>
          </a:bodyPr>
          <a:lstStyle/>
          <a:p>
            <a:pPr marL="109537" indent="0">
              <a:buNone/>
              <a:defRPr/>
            </a:pPr>
            <a:r>
              <a:rPr lang="es-PE" b="1" dirty="0" err="1"/>
              <a:t>int</a:t>
            </a:r>
            <a:r>
              <a:rPr lang="es-PE" dirty="0"/>
              <a:t> </a:t>
            </a:r>
            <a:r>
              <a:rPr lang="es-PE" dirty="0" err="1"/>
              <a:t>main</a:t>
            </a:r>
            <a:r>
              <a:rPr lang="en-US" dirty="0"/>
              <a:t>()</a:t>
            </a:r>
          </a:p>
          <a:p>
            <a:pPr marL="109537" indent="0">
              <a:buNone/>
              <a:defRPr/>
            </a:pPr>
            <a:r>
              <a:rPr lang="en-US" dirty="0"/>
              <a:t>{</a:t>
            </a:r>
          </a:p>
          <a:p>
            <a:pPr marL="109537" indent="0">
              <a:buNone/>
              <a:defRPr/>
            </a:pPr>
            <a:r>
              <a:rPr lang="en-US" dirty="0"/>
              <a:t>	</a:t>
            </a:r>
            <a:r>
              <a:rPr lang="en-US" b="1" dirty="0"/>
              <a:t>float </a:t>
            </a:r>
            <a:r>
              <a:rPr lang="en-US" dirty="0"/>
              <a:t>*B, *C;</a:t>
            </a:r>
          </a:p>
          <a:p>
            <a:pPr marL="109537" indent="0">
              <a:buNone/>
              <a:defRPr/>
            </a:pPr>
            <a:r>
              <a:rPr lang="en-US" dirty="0"/>
              <a:t>	B = 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/>
              <a:t>float</a:t>
            </a:r>
            <a:r>
              <a:rPr lang="en-US" dirty="0"/>
              <a:t>;</a:t>
            </a:r>
          </a:p>
          <a:p>
            <a:pPr marL="109537" indent="0">
              <a:buNone/>
              <a:defRPr/>
            </a:pPr>
            <a:r>
              <a:rPr lang="es-PE" dirty="0"/>
              <a:t>	C </a:t>
            </a:r>
            <a:r>
              <a:rPr lang="en-US" dirty="0"/>
              <a:t>= 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/>
              <a:t>float</a:t>
            </a:r>
            <a:r>
              <a:rPr lang="en-US" dirty="0"/>
              <a:t>;</a:t>
            </a:r>
          </a:p>
          <a:p>
            <a:pPr marL="109537" indent="0">
              <a:buNone/>
              <a:defRPr/>
            </a:pPr>
            <a:r>
              <a:rPr lang="en-US" dirty="0"/>
              <a:t>	*B = 16.4;</a:t>
            </a:r>
          </a:p>
          <a:p>
            <a:pPr marL="109537" indent="0">
              <a:buNone/>
              <a:defRPr/>
            </a:pPr>
            <a:r>
              <a:rPr lang="en-US" dirty="0"/>
              <a:t>	*C = 3.2;</a:t>
            </a:r>
          </a:p>
          <a:p>
            <a:pPr marL="109537" indent="0">
              <a:buNone/>
              <a:defRPr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&lt;&lt;</a:t>
            </a:r>
            <a:r>
              <a:rPr lang="en-US" dirty="0">
                <a:solidFill>
                  <a:srgbClr val="002060"/>
                </a:solidFill>
              </a:rPr>
              <a:t>"La </a:t>
            </a:r>
            <a:r>
              <a:rPr lang="en-US" dirty="0" err="1">
                <a:solidFill>
                  <a:srgbClr val="002060"/>
                </a:solidFill>
              </a:rPr>
              <a:t>suma</a:t>
            </a:r>
            <a:r>
              <a:rPr lang="en-US" dirty="0">
                <a:solidFill>
                  <a:srgbClr val="002060"/>
                </a:solidFill>
              </a:rPr>
              <a:t> de "&lt;&lt; *B &lt;&lt;" y "&lt;&lt; *C &lt;&lt;" </a:t>
            </a:r>
            <a:r>
              <a:rPr lang="en-US" dirty="0" err="1">
                <a:solidFill>
                  <a:srgbClr val="002060"/>
                </a:solidFill>
              </a:rPr>
              <a:t>es</a:t>
            </a:r>
            <a:r>
              <a:rPr lang="en-US" dirty="0">
                <a:solidFill>
                  <a:srgbClr val="002060"/>
                </a:solidFill>
              </a:rPr>
              <a:t> "&lt;&lt; *B + *C &lt;&lt;"\n"</a:t>
            </a:r>
            <a:r>
              <a:rPr lang="en-US" dirty="0"/>
              <a:t>;</a:t>
            </a:r>
          </a:p>
          <a:p>
            <a:pPr marL="109537" indent="0">
              <a:buNone/>
              <a:defRPr/>
            </a:pPr>
            <a:endParaRPr lang="en-US" dirty="0"/>
          </a:p>
          <a:p>
            <a:pPr marL="109537" indent="0"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delete</a:t>
            </a:r>
            <a:r>
              <a:rPr lang="en-US" dirty="0"/>
              <a:t> B;</a:t>
            </a:r>
          </a:p>
          <a:p>
            <a:pPr marL="109537" indent="0"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delete</a:t>
            </a:r>
            <a:r>
              <a:rPr lang="en-US" dirty="0"/>
              <a:t> C;</a:t>
            </a:r>
          </a:p>
          <a:p>
            <a:pPr marL="109537" indent="0">
              <a:buNone/>
              <a:defRPr/>
            </a:pPr>
            <a:r>
              <a:rPr lang="en-US" dirty="0"/>
              <a:t>	return 0;</a:t>
            </a:r>
          </a:p>
          <a:p>
            <a:pPr marL="109537" indent="0">
              <a:buNone/>
              <a:defRPr/>
            </a:pPr>
            <a:r>
              <a:rPr lang="en-US" dirty="0"/>
              <a:t>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669131" y="1828800"/>
            <a:ext cx="8382000" cy="884902"/>
          </a:xfrm>
        </p:spPr>
        <p:txBody>
          <a:bodyPr>
            <a:normAutofit/>
          </a:bodyPr>
          <a:lstStyle/>
          <a:p>
            <a:pPr algn="just">
              <a:buClr>
                <a:schemeClr val="accent3"/>
              </a:buClr>
              <a:buNone/>
              <a:defRPr/>
            </a:pPr>
            <a:r>
              <a:rPr lang="es-PE" sz="2400" dirty="0"/>
              <a:t>Asignarle memoria dinámica a dos punteros </a:t>
            </a:r>
            <a:r>
              <a:rPr lang="es-PE" sz="2400" dirty="0" err="1"/>
              <a:t>float</a:t>
            </a:r>
            <a:r>
              <a:rPr lang="es-PE" sz="2400" dirty="0"/>
              <a:t>, asignarle un valor, sumarlos y presentar el resultado por pantalla.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821531" y="1371600"/>
            <a:ext cx="4114800" cy="381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PE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Ejemplo 2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8E8D67A-F671-4B81-BFE0-07756AEC642E}" type="datetime1">
              <a:rPr lang="es-PE" smtClean="0"/>
              <a:t>22/06/2025</a:t>
            </a:fld>
            <a:endParaRPr lang="es-MX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29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63655" y="1335506"/>
            <a:ext cx="3929499" cy="18003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Memoria de un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programa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C++</a:t>
            </a:r>
            <a:endParaRPr lang="en-US" sz="3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39368"/>
              </p:ext>
            </p:extLst>
          </p:nvPr>
        </p:nvGraphicFramePr>
        <p:xfrm>
          <a:off x="6057311" y="1160202"/>
          <a:ext cx="2743200" cy="529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49985207"/>
                    </a:ext>
                  </a:extLst>
                </a:gridCol>
              </a:tblGrid>
              <a:tr h="32368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25138"/>
                  </a:ext>
                </a:extLst>
              </a:tr>
              <a:tr h="53568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04013"/>
                  </a:ext>
                </a:extLst>
              </a:tr>
              <a:tr h="204032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62340"/>
                  </a:ext>
                </a:extLst>
              </a:tr>
              <a:tr h="108615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HEAP</a:t>
                      </a:r>
                    </a:p>
                    <a:p>
                      <a:pPr algn="ctr"/>
                      <a:r>
                        <a:rPr lang="es-MX" dirty="0"/>
                        <a:t>(Memoria dinámica)</a:t>
                      </a:r>
                    </a:p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55339"/>
                  </a:ext>
                </a:extLst>
              </a:tr>
              <a:tr h="434237">
                <a:tc>
                  <a:txBody>
                    <a:bodyPr/>
                    <a:lstStyle/>
                    <a:p>
                      <a:r>
                        <a:rPr lang="es-MX" dirty="0" err="1"/>
                        <a:t>Unitialize</a:t>
                      </a:r>
                      <a:r>
                        <a:rPr lang="es-MX" baseline="0" dirty="0"/>
                        <a:t> data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0077"/>
                  </a:ext>
                </a:extLst>
              </a:tr>
              <a:tr h="444760">
                <a:tc>
                  <a:txBody>
                    <a:bodyPr/>
                    <a:lstStyle/>
                    <a:p>
                      <a:r>
                        <a:rPr lang="es-MX" dirty="0" err="1"/>
                        <a:t>Initialized</a:t>
                      </a:r>
                      <a:r>
                        <a:rPr lang="es-MX" dirty="0"/>
                        <a:t>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27332"/>
                  </a:ext>
                </a:extLst>
              </a:tr>
              <a:tr h="392957">
                <a:tc>
                  <a:txBody>
                    <a:bodyPr/>
                    <a:lstStyle/>
                    <a:p>
                      <a:r>
                        <a:rPr lang="es-MX" sz="1800" dirty="0"/>
                        <a:t>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28524"/>
                  </a:ext>
                </a:extLst>
              </a:tr>
            </a:tbl>
          </a:graphicData>
        </a:graphic>
      </p:graphicFrame>
      <p:cxnSp>
        <p:nvCxnSpPr>
          <p:cNvPr id="6" name="Conector recto de flecha 5"/>
          <p:cNvCxnSpPr/>
          <p:nvPr/>
        </p:nvCxnSpPr>
        <p:spPr>
          <a:xfrm>
            <a:off x="7809911" y="2074602"/>
            <a:ext cx="0" cy="76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7809911" y="3217602"/>
            <a:ext cx="0" cy="838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500410" y="1152942"/>
            <a:ext cx="14143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High </a:t>
            </a:r>
            <a:r>
              <a:rPr lang="es-MX" dirty="0" err="1"/>
              <a:t>Address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493154" y="6090744"/>
            <a:ext cx="13701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 err="1"/>
              <a:t>Low</a:t>
            </a:r>
            <a:r>
              <a:rPr lang="es-MX" dirty="0"/>
              <a:t> </a:t>
            </a:r>
            <a:r>
              <a:rPr lang="es-MX" dirty="0" err="1"/>
              <a:t>Address</a:t>
            </a:r>
            <a:endParaRPr lang="es-MX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34B05F-9279-456B-909C-810CC08A3CF0}" type="datetime1">
              <a:rPr lang="es-PE" smtClean="0"/>
              <a:t>22/06/2025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>
          <a:xfrm>
            <a:off x="7275551" y="6173790"/>
            <a:ext cx="2324889" cy="365125"/>
          </a:xfrm>
        </p:spPr>
        <p:txBody>
          <a:bodyPr/>
          <a:lstStyle/>
          <a:p>
            <a:fld id="{CDF7E74A-622D-4723-BDFC-4E0DFBEEC54D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8958782"/>
      </p:ext>
    </p:extLst>
  </p:cSld>
  <p:clrMapOvr>
    <a:masterClrMapping/>
  </p:clrMapOvr>
  <p:transition spd="med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669131" y="2942303"/>
            <a:ext cx="8382000" cy="3657600"/>
          </a:xfrm>
        </p:spPr>
        <p:txBody>
          <a:bodyPr>
            <a:noAutofit/>
          </a:bodyPr>
          <a:lstStyle/>
          <a:p>
            <a:pPr marL="109537" indent="0">
              <a:buNone/>
              <a:defRPr/>
            </a:pPr>
            <a:r>
              <a:rPr lang="en-US" sz="1400" b="1" dirty="0" err="1"/>
              <a:t>int</a:t>
            </a:r>
            <a:r>
              <a:rPr lang="en-US" sz="1400" dirty="0"/>
              <a:t> main()</a:t>
            </a:r>
          </a:p>
          <a:p>
            <a:pPr marL="109537" indent="0">
              <a:buNone/>
              <a:defRPr/>
            </a:pPr>
            <a:r>
              <a:rPr lang="en-US" sz="1400" dirty="0"/>
              <a:t>{</a:t>
            </a:r>
          </a:p>
          <a:p>
            <a:pPr marL="109537" indent="0">
              <a:buNone/>
              <a:defRPr/>
            </a:pPr>
            <a:r>
              <a:rPr lang="en-US" sz="1400" dirty="0"/>
              <a:t>  </a:t>
            </a:r>
            <a:r>
              <a:rPr lang="en-US" sz="1400" b="1" dirty="0" err="1"/>
              <a:t>int</a:t>
            </a:r>
            <a:r>
              <a:rPr lang="en-US" sz="1400" dirty="0"/>
              <a:t> *A = </a:t>
            </a:r>
            <a:r>
              <a:rPr lang="en-US" sz="1400" b="1" dirty="0">
                <a:solidFill>
                  <a:srgbClr val="0070C0"/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b="1" dirty="0" err="1"/>
              <a:t>int</a:t>
            </a:r>
            <a:r>
              <a:rPr lang="en-US" sz="1400" dirty="0"/>
              <a:t>;      </a:t>
            </a:r>
            <a:r>
              <a:rPr lang="en-US" sz="1400" b="1" dirty="0" err="1"/>
              <a:t>int</a:t>
            </a:r>
            <a:r>
              <a:rPr lang="en-US" sz="1400" dirty="0"/>
              <a:t> *B = </a:t>
            </a:r>
            <a:r>
              <a:rPr lang="en-US" sz="1400" b="1" dirty="0">
                <a:solidFill>
                  <a:srgbClr val="0070C0"/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b="1" dirty="0" err="1"/>
              <a:t>int</a:t>
            </a:r>
            <a:r>
              <a:rPr lang="en-US" sz="1400" dirty="0"/>
              <a:t>;</a:t>
            </a:r>
          </a:p>
          <a:p>
            <a:pPr marL="109537" indent="0">
              <a:buNone/>
              <a:defRPr/>
            </a:pPr>
            <a:endParaRPr lang="en-US" sz="1400" dirty="0"/>
          </a:p>
          <a:p>
            <a:pPr marL="109537" indent="0">
              <a:buNone/>
              <a:defRPr/>
            </a:pPr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&lt;&lt;</a:t>
            </a:r>
            <a:r>
              <a:rPr lang="en-US" sz="1400" dirty="0">
                <a:solidFill>
                  <a:srgbClr val="002060"/>
                </a:solidFill>
              </a:rPr>
              <a:t>"</a:t>
            </a:r>
            <a:r>
              <a:rPr lang="en-US" sz="1400" dirty="0" err="1">
                <a:solidFill>
                  <a:srgbClr val="002060"/>
                </a:solidFill>
              </a:rPr>
              <a:t>Ingrese</a:t>
            </a:r>
            <a:r>
              <a:rPr lang="en-US" sz="1400" dirty="0">
                <a:solidFill>
                  <a:srgbClr val="002060"/>
                </a:solidFill>
              </a:rPr>
              <a:t> el primer </a:t>
            </a:r>
            <a:r>
              <a:rPr lang="en-US" sz="1400" dirty="0" err="1">
                <a:solidFill>
                  <a:srgbClr val="002060"/>
                </a:solidFill>
              </a:rPr>
              <a:t>numero</a:t>
            </a:r>
            <a:r>
              <a:rPr lang="en-US" sz="1400" dirty="0">
                <a:solidFill>
                  <a:srgbClr val="002060"/>
                </a:solidFill>
              </a:rPr>
              <a:t>: "</a:t>
            </a:r>
            <a:r>
              <a:rPr lang="en-US" sz="1400" dirty="0"/>
              <a:t>;    </a:t>
            </a:r>
            <a:r>
              <a:rPr lang="en-US" sz="1400" dirty="0" err="1"/>
              <a:t>cin</a:t>
            </a:r>
            <a:r>
              <a:rPr lang="en-US" sz="1400" dirty="0"/>
              <a:t>&gt;&gt; *A;</a:t>
            </a:r>
          </a:p>
          <a:p>
            <a:pPr marL="109537" indent="0">
              <a:buNone/>
              <a:defRPr/>
            </a:pPr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&lt;&lt;</a:t>
            </a:r>
            <a:r>
              <a:rPr lang="en-US" sz="1400" dirty="0">
                <a:solidFill>
                  <a:srgbClr val="002060"/>
                </a:solidFill>
              </a:rPr>
              <a:t>"</a:t>
            </a:r>
            <a:r>
              <a:rPr lang="en-US" sz="1400" dirty="0" err="1">
                <a:solidFill>
                  <a:srgbClr val="002060"/>
                </a:solidFill>
              </a:rPr>
              <a:t>Ingrese</a:t>
            </a:r>
            <a:r>
              <a:rPr lang="en-US" sz="1400" dirty="0">
                <a:solidFill>
                  <a:srgbClr val="002060"/>
                </a:solidFill>
              </a:rPr>
              <a:t> el </a:t>
            </a:r>
            <a:r>
              <a:rPr lang="en-US" sz="1400" dirty="0" err="1">
                <a:solidFill>
                  <a:srgbClr val="002060"/>
                </a:solidFill>
              </a:rPr>
              <a:t>segundo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numero</a:t>
            </a:r>
            <a:r>
              <a:rPr lang="en-US" sz="1400" dirty="0">
                <a:solidFill>
                  <a:srgbClr val="002060"/>
                </a:solidFill>
              </a:rPr>
              <a:t>: "</a:t>
            </a:r>
            <a:r>
              <a:rPr lang="en-US" sz="1400" dirty="0"/>
              <a:t>;  </a:t>
            </a:r>
            <a:r>
              <a:rPr lang="en-US" sz="1400" dirty="0" err="1"/>
              <a:t>cin</a:t>
            </a:r>
            <a:r>
              <a:rPr lang="en-US" sz="1400" dirty="0"/>
              <a:t>&gt;&gt; *B;</a:t>
            </a:r>
          </a:p>
          <a:p>
            <a:pPr marL="109537" indent="0">
              <a:buNone/>
              <a:defRPr/>
            </a:pPr>
            <a:endParaRPr lang="en-US" sz="1400" dirty="0"/>
          </a:p>
          <a:p>
            <a:pPr marL="109537" indent="0">
              <a:buNone/>
              <a:defRPr/>
            </a:pPr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&lt;&lt;</a:t>
            </a:r>
            <a:r>
              <a:rPr lang="en-US" sz="1400" dirty="0">
                <a:solidFill>
                  <a:srgbClr val="002060"/>
                </a:solidFill>
              </a:rPr>
              <a:t>"\n\</a:t>
            </a:r>
            <a:r>
              <a:rPr lang="en-US" sz="1400" dirty="0" err="1">
                <a:solidFill>
                  <a:srgbClr val="002060"/>
                </a:solidFill>
              </a:rPr>
              <a:t>nRESULTADOS</a:t>
            </a:r>
            <a:r>
              <a:rPr lang="en-US" sz="1400" dirty="0">
                <a:solidFill>
                  <a:srgbClr val="002060"/>
                </a:solidFill>
              </a:rPr>
              <a:t>\n----------\n"</a:t>
            </a:r>
            <a:r>
              <a:rPr lang="en-US" sz="1400" dirty="0"/>
              <a:t>;</a:t>
            </a:r>
          </a:p>
          <a:p>
            <a:pPr marL="109537" indent="0">
              <a:buNone/>
              <a:defRPr/>
            </a:pPr>
            <a:endParaRPr lang="en-US" sz="1400" dirty="0"/>
          </a:p>
          <a:p>
            <a:pPr marL="109537" indent="0">
              <a:buNone/>
              <a:defRPr/>
            </a:pPr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&lt;&lt;</a:t>
            </a:r>
            <a:r>
              <a:rPr lang="en-US" sz="1400" dirty="0">
                <a:solidFill>
                  <a:srgbClr val="002060"/>
                </a:solidFill>
              </a:rPr>
              <a:t>"Suma: "&lt;&lt; </a:t>
            </a:r>
            <a:r>
              <a:rPr lang="en-US" sz="1400" dirty="0"/>
              <a:t>*A + *B</a:t>
            </a:r>
            <a:r>
              <a:rPr lang="en-US" sz="1400" dirty="0">
                <a:solidFill>
                  <a:srgbClr val="002060"/>
                </a:solidFill>
              </a:rPr>
              <a:t> &lt;&lt;"\n"</a:t>
            </a:r>
            <a:r>
              <a:rPr lang="en-US" sz="1400" dirty="0"/>
              <a:t>;</a:t>
            </a:r>
          </a:p>
          <a:p>
            <a:pPr marL="109537" indent="0">
              <a:buNone/>
              <a:defRPr/>
            </a:pPr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&lt;&lt;</a:t>
            </a:r>
            <a:r>
              <a:rPr lang="en-US" sz="1400" dirty="0">
                <a:solidFill>
                  <a:srgbClr val="002060"/>
                </a:solidFill>
              </a:rPr>
              <a:t>"</a:t>
            </a:r>
            <a:r>
              <a:rPr lang="en-US" sz="1400" dirty="0" err="1">
                <a:solidFill>
                  <a:srgbClr val="002060"/>
                </a:solidFill>
              </a:rPr>
              <a:t>Diferencia</a:t>
            </a:r>
            <a:r>
              <a:rPr lang="en-US" sz="1400" dirty="0">
                <a:solidFill>
                  <a:srgbClr val="002060"/>
                </a:solidFill>
              </a:rPr>
              <a:t>: " &lt;&lt; </a:t>
            </a:r>
            <a:r>
              <a:rPr lang="en-US" sz="1400" dirty="0"/>
              <a:t>*A - *B</a:t>
            </a:r>
            <a:r>
              <a:rPr lang="en-US" sz="1400" dirty="0">
                <a:solidFill>
                  <a:srgbClr val="002060"/>
                </a:solidFill>
              </a:rPr>
              <a:t> &lt;&lt; "\n"</a:t>
            </a:r>
            <a:r>
              <a:rPr lang="en-US" sz="1400" dirty="0"/>
              <a:t>;</a:t>
            </a:r>
          </a:p>
          <a:p>
            <a:pPr marL="109537" indent="0">
              <a:buNone/>
              <a:defRPr/>
            </a:pPr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&lt;&lt;</a:t>
            </a:r>
            <a:r>
              <a:rPr lang="en-US" sz="1400" dirty="0">
                <a:solidFill>
                  <a:srgbClr val="002060"/>
                </a:solidFill>
              </a:rPr>
              <a:t>"</a:t>
            </a:r>
            <a:r>
              <a:rPr lang="en-US" sz="1400" dirty="0" err="1">
                <a:solidFill>
                  <a:srgbClr val="002060"/>
                </a:solidFill>
              </a:rPr>
              <a:t>Producto</a:t>
            </a:r>
            <a:r>
              <a:rPr lang="en-US" sz="1400" dirty="0">
                <a:solidFill>
                  <a:srgbClr val="002060"/>
                </a:solidFill>
              </a:rPr>
              <a:t>: " &lt;&lt; </a:t>
            </a:r>
            <a:r>
              <a:rPr lang="en-US" sz="1400" dirty="0"/>
              <a:t>*A * *B</a:t>
            </a:r>
            <a:r>
              <a:rPr lang="en-US" sz="1400" dirty="0">
                <a:solidFill>
                  <a:srgbClr val="002060"/>
                </a:solidFill>
              </a:rPr>
              <a:t> &lt;&lt;"\n"</a:t>
            </a:r>
            <a:r>
              <a:rPr lang="en-US" sz="1400" dirty="0"/>
              <a:t>;</a:t>
            </a:r>
          </a:p>
          <a:p>
            <a:pPr marL="109537" indent="0">
              <a:buNone/>
              <a:defRPr/>
            </a:pPr>
            <a:endParaRPr lang="en-US" sz="1400" dirty="0"/>
          </a:p>
          <a:p>
            <a:pPr marL="109537" indent="0">
              <a:buNone/>
              <a:defRPr/>
            </a:pPr>
            <a:r>
              <a:rPr lang="en-US" sz="1400" dirty="0"/>
              <a:t>  </a:t>
            </a:r>
            <a:r>
              <a:rPr lang="en-US" sz="1400" b="1" dirty="0">
                <a:solidFill>
                  <a:srgbClr val="0070C0"/>
                </a:solidFill>
              </a:rPr>
              <a:t>delete</a:t>
            </a:r>
            <a:r>
              <a:rPr lang="en-US" sz="1400" dirty="0"/>
              <a:t> A;     </a:t>
            </a:r>
            <a:r>
              <a:rPr lang="en-US" sz="1400" b="1" dirty="0">
                <a:solidFill>
                  <a:srgbClr val="0070C0"/>
                </a:solidFill>
              </a:rPr>
              <a:t>delete</a:t>
            </a:r>
            <a:r>
              <a:rPr lang="en-US" sz="1400" dirty="0"/>
              <a:t> B;     return 0;</a:t>
            </a:r>
          </a:p>
          <a:p>
            <a:pPr marL="109537" indent="0">
              <a:buNone/>
              <a:defRPr/>
            </a:pPr>
            <a:r>
              <a:rPr lang="en-US" sz="1400" dirty="0"/>
              <a:t>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677152" y="1752601"/>
            <a:ext cx="8382000" cy="1342103"/>
          </a:xfrm>
        </p:spPr>
        <p:txBody>
          <a:bodyPr>
            <a:normAutofit/>
          </a:bodyPr>
          <a:lstStyle/>
          <a:p>
            <a:pPr algn="just">
              <a:buClr>
                <a:schemeClr val="accent3"/>
              </a:buClr>
              <a:buNone/>
              <a:defRPr/>
            </a:pPr>
            <a:r>
              <a:rPr lang="es-PE" sz="2400" dirty="0"/>
              <a:t>Realice un programa que permita leer dos números enteros desde el teclado, e imprima la suma, diferencia y el producto de ellos. Resuelva el ejercicio declarando dos punteros a enteros.</a:t>
            </a:r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753352" y="1117222"/>
            <a:ext cx="4114800" cy="381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s-PE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Ejemplo 3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B26BA44-7FC1-41C4-AEA0-453E11120B82}" type="datetime1">
              <a:rPr lang="es-PE" smtClean="0"/>
              <a:t>22/06/2025</a:t>
            </a:fld>
            <a:endParaRPr lang="es-MX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30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829552" y="1882776"/>
            <a:ext cx="8610600" cy="14700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PE" b="1" dirty="0"/>
              <a:t>NULL</a:t>
            </a:r>
            <a:endParaRPr lang="en-US" b="1" dirty="0"/>
          </a:p>
        </p:txBody>
      </p:sp>
      <p:sp>
        <p:nvSpPr>
          <p:cNvPr id="3" name="Content Placeholder 7"/>
          <p:cNvSpPr txBox="1">
            <a:spLocks/>
          </p:cNvSpPr>
          <p:nvPr/>
        </p:nvSpPr>
        <p:spPr bwMode="auto">
          <a:xfrm>
            <a:off x="592931" y="2971800"/>
            <a:ext cx="8610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▫"/>
              <a:defRPr sz="2000" kern="1200">
                <a:solidFill>
                  <a:srgbClr val="8D89A4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PE" sz="3200" dirty="0"/>
              <a:t>Definición</a:t>
            </a:r>
          </a:p>
          <a:p>
            <a:pPr eaLnBrk="1" hangingPunct="1"/>
            <a:r>
              <a:rPr lang="es-PE" sz="3200" dirty="0"/>
              <a:t>La importancia de NULL al utilizar New</a:t>
            </a:r>
          </a:p>
          <a:p>
            <a:pPr eaLnBrk="1" hangingPunct="1"/>
            <a:r>
              <a:rPr lang="es-PE" sz="3200" dirty="0"/>
              <a:t>La importancia de NULL al momento de declarar</a:t>
            </a:r>
          </a:p>
          <a:p>
            <a:pPr eaLnBrk="1" hangingPunct="1"/>
            <a:r>
              <a:rPr lang="es-PE" sz="3200" dirty="0"/>
              <a:t>La importancia de NULL al utilizar </a:t>
            </a:r>
            <a:r>
              <a:rPr lang="es-PE" sz="3200" dirty="0" err="1"/>
              <a:t>Delete</a:t>
            </a:r>
            <a:endParaRPr lang="en-US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317F83-3431-4F1B-8809-9717A2C7337C}" type="datetime1">
              <a:rPr lang="es-PE" smtClean="0"/>
              <a:t>22/06/2025</a:t>
            </a:fld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6599435"/>
      </p:ext>
    </p:extLst>
  </p:cSld>
  <p:clrMapOvr>
    <a:masterClrMapping/>
  </p:clrMapOvr>
  <p:transition spd="med"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745331" y="2057400"/>
            <a:ext cx="8229600" cy="4495800"/>
          </a:xfrm>
        </p:spPr>
        <p:txBody>
          <a:bodyPr>
            <a:noAutofit/>
          </a:bodyPr>
          <a:lstStyle/>
          <a:p>
            <a:pPr marL="109728" indent="0" algn="just">
              <a:buClr>
                <a:schemeClr val="accent3"/>
              </a:buClr>
              <a:buNone/>
              <a:defRPr/>
            </a:pPr>
            <a:r>
              <a:rPr lang="es-ES" sz="2000" dirty="0"/>
              <a:t>Es una constante que se aplica, especialmente, a los punteros para indicar que estos no apuntan a ningún valor.</a:t>
            </a:r>
          </a:p>
          <a:p>
            <a:pPr marL="411480" lvl="1" indent="0" algn="just">
              <a:buNone/>
              <a:defRPr/>
            </a:pPr>
            <a:r>
              <a:rPr lang="es-ES" sz="2000" b="1" dirty="0"/>
              <a:t>Sintaxis</a:t>
            </a:r>
          </a:p>
          <a:p>
            <a:pPr marL="923544" lvl="2" indent="-219456" algn="just">
              <a:buNone/>
              <a:defRPr/>
            </a:pPr>
            <a:r>
              <a:rPr lang="en-US" dirty="0" err="1"/>
              <a:t>TipoDato</a:t>
            </a:r>
            <a:r>
              <a:rPr lang="en-US" dirty="0"/>
              <a:t> *</a:t>
            </a:r>
            <a:r>
              <a:rPr lang="en-US" dirty="0" err="1"/>
              <a:t>nombrePuntero</a:t>
            </a:r>
            <a:endParaRPr lang="en-US" dirty="0"/>
          </a:p>
          <a:p>
            <a:pPr marL="923544" lvl="2" indent="-219456" algn="just">
              <a:buNone/>
              <a:defRPr/>
            </a:pPr>
            <a:r>
              <a:rPr lang="en-US" dirty="0" err="1"/>
              <a:t>nombrePuntero</a:t>
            </a:r>
            <a:r>
              <a:rPr lang="en-US" dirty="0"/>
              <a:t> = NULL</a:t>
            </a:r>
            <a:endParaRPr lang="es-ES" dirty="0"/>
          </a:p>
          <a:p>
            <a:pPr marL="411480" lvl="1" indent="0" algn="just">
              <a:buNone/>
              <a:defRPr/>
            </a:pPr>
            <a:r>
              <a:rPr lang="es-ES" sz="2000" b="1" dirty="0"/>
              <a:t>Ejemplo 1</a:t>
            </a:r>
          </a:p>
          <a:p>
            <a:pPr marL="923544" lvl="2" indent="-219456" algn="just">
              <a:buNone/>
              <a:defRPr/>
            </a:pP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pA</a:t>
            </a:r>
            <a:r>
              <a:rPr lang="en-US" dirty="0"/>
              <a:t>;</a:t>
            </a:r>
          </a:p>
          <a:p>
            <a:pPr marL="923544" lvl="2" indent="-219456" algn="just">
              <a:buNone/>
              <a:defRPr/>
            </a:pPr>
            <a:r>
              <a:rPr lang="en-US" dirty="0" err="1"/>
              <a:t>pA</a:t>
            </a:r>
            <a:r>
              <a:rPr lang="en-US" dirty="0"/>
              <a:t> = NULL;</a:t>
            </a:r>
            <a:endParaRPr lang="es-ES" dirty="0"/>
          </a:p>
          <a:p>
            <a:pPr marL="411480" lvl="1" indent="0" algn="just">
              <a:buNone/>
              <a:defRPr/>
            </a:pPr>
            <a:r>
              <a:rPr lang="es-ES" sz="2000" b="1" dirty="0"/>
              <a:t>Ejemplo 2</a:t>
            </a:r>
          </a:p>
          <a:p>
            <a:pPr marL="923544" lvl="2" indent="-219456" algn="just">
              <a:buNone/>
              <a:defRPr/>
            </a:pPr>
            <a:r>
              <a:rPr lang="en-US" dirty="0" err="1"/>
              <a:t>int</a:t>
            </a:r>
            <a:r>
              <a:rPr lang="en-US" dirty="0"/>
              <a:t> *</a:t>
            </a:r>
            <a:r>
              <a:rPr lang="en-US" dirty="0" err="1"/>
              <a:t>pA</a:t>
            </a:r>
            <a:r>
              <a:rPr lang="en-US" dirty="0"/>
              <a:t> = NULL;</a:t>
            </a:r>
          </a:p>
          <a:p>
            <a:pPr marL="365760" indent="-256032" algn="just">
              <a:buClr>
                <a:schemeClr val="accent3"/>
              </a:buClr>
              <a:buNone/>
              <a:defRPr/>
            </a:pPr>
            <a:endParaRPr lang="en-US" sz="2000" dirty="0"/>
          </a:p>
          <a:p>
            <a:pPr marL="115888" indent="-6350" algn="just">
              <a:buClr>
                <a:schemeClr val="accent3"/>
              </a:buClr>
              <a:buNone/>
              <a:defRPr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NOTA: </a:t>
            </a:r>
            <a:r>
              <a:rPr lang="es-ES" sz="2000" b="1" dirty="0"/>
              <a:t>No olvide de asignarle un espacio de memoria al puntero antes de utilizarlo.</a:t>
            </a:r>
            <a:endParaRPr lang="en-US" sz="2000" b="1" dirty="0"/>
          </a:p>
          <a:p>
            <a:pPr marL="923544" lvl="2" indent="-219456" algn="just">
              <a:buNone/>
              <a:defRPr/>
            </a:pPr>
            <a:endParaRPr lang="en-US" dirty="0"/>
          </a:p>
          <a:p>
            <a:pPr marL="923544" lvl="2" indent="-219456" algn="just">
              <a:buNone/>
              <a:defRPr/>
            </a:pPr>
            <a:endParaRPr lang="en-US" dirty="0"/>
          </a:p>
        </p:txBody>
      </p:sp>
      <p:sp>
        <p:nvSpPr>
          <p:cNvPr id="4" name="Title 4"/>
          <p:cNvSpPr txBox="1">
            <a:spLocks/>
          </p:cNvSpPr>
          <p:nvPr/>
        </p:nvSpPr>
        <p:spPr>
          <a:xfrm>
            <a:off x="745331" y="1295400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PE" sz="3000" b="1">
                <a:solidFill>
                  <a:schemeClr val="tx1">
                    <a:lumMod val="50000"/>
                    <a:lumOff val="50000"/>
                  </a:schemeClr>
                </a:solidFill>
              </a:rPr>
              <a:t>NULL - Definición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56A3A2-E2A0-446E-8CC4-317A55C5040A}" type="datetime1">
              <a:rPr lang="es-PE" smtClean="0"/>
              <a:t>22/06/2025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32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010444" y="1981201"/>
            <a:ext cx="7772400" cy="13620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s-PE" sz="5400" dirty="0">
                <a:solidFill>
                  <a:srgbClr val="002060"/>
                </a:solidFill>
              </a:rPr>
              <a:t>Importancia de </a:t>
            </a:r>
            <a:r>
              <a:rPr lang="es-PE" sz="5400" dirty="0" err="1">
                <a:solidFill>
                  <a:srgbClr val="002060"/>
                </a:solidFill>
              </a:rPr>
              <a:t>NULL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49154" name="Text Placeholder 8"/>
          <p:cNvSpPr>
            <a:spLocks noGrp="1"/>
          </p:cNvSpPr>
          <p:nvPr>
            <p:ph type="body" idx="4294967295"/>
          </p:nvPr>
        </p:nvSpPr>
        <p:spPr>
          <a:xfrm>
            <a:off x="1010444" y="3367088"/>
            <a:ext cx="7772400" cy="1509712"/>
          </a:xfrm>
        </p:spPr>
        <p:txBody>
          <a:bodyPr/>
          <a:lstStyle/>
          <a:p>
            <a:pPr marL="44450"/>
            <a:r>
              <a:rPr lang="es-PE" dirty="0"/>
              <a:t>Al momento de utilizar New</a:t>
            </a:r>
            <a:endParaRPr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511478-2936-4DF0-9BD6-CF969835A79C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33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5"/>
          <p:cNvSpPr>
            <a:spLocks noGrp="1"/>
          </p:cNvSpPr>
          <p:nvPr>
            <p:ph sz="half" idx="4294967295"/>
          </p:nvPr>
        </p:nvSpPr>
        <p:spPr>
          <a:xfrm>
            <a:off x="4936331" y="1828800"/>
            <a:ext cx="4038600" cy="4946650"/>
          </a:xfrm>
        </p:spPr>
        <p:txBody>
          <a:bodyPr/>
          <a:lstStyle/>
          <a:p>
            <a:pPr algn="just" eaLnBrk="1" hangingPunct="1"/>
            <a:r>
              <a:rPr lang="es-PE" sz="2400" dirty="0"/>
              <a:t>Imaginemos que la memoria se encuentra como en el dibujo.</a:t>
            </a:r>
          </a:p>
          <a:p>
            <a:pPr algn="just" eaLnBrk="1" hangingPunct="1"/>
            <a:endParaRPr lang="es-PE" sz="2400" dirty="0"/>
          </a:p>
          <a:p>
            <a:pPr algn="just" eaLnBrk="1" hangingPunct="1"/>
            <a:r>
              <a:rPr lang="es-PE" sz="2400" dirty="0"/>
              <a:t>Analizaremos únicamente la </a:t>
            </a:r>
            <a:r>
              <a:rPr lang="es-PE" sz="2400" b="1" dirty="0"/>
              <a:t>Zona estática y el </a:t>
            </a:r>
            <a:r>
              <a:rPr lang="es-PE" sz="2400" b="1" dirty="0" err="1"/>
              <a:t>Heap</a:t>
            </a:r>
            <a:r>
              <a:rPr lang="es-PE" sz="2400" b="1" dirty="0"/>
              <a:t>…</a:t>
            </a:r>
          </a:p>
          <a:p>
            <a:pPr algn="just" eaLnBrk="1" hangingPunct="1"/>
            <a:endParaRPr lang="es-PE" sz="2400" dirty="0"/>
          </a:p>
          <a:p>
            <a:pPr algn="just" eaLnBrk="1" hangingPunct="1"/>
            <a:r>
              <a:rPr lang="es-PE" sz="2400" dirty="0"/>
              <a:t>El color blanco representa espacios de memoria libre y las de color representan espacios de memoria ocupados.</a:t>
            </a:r>
            <a:endParaRPr lang="en-US" sz="2400" dirty="0"/>
          </a:p>
        </p:txBody>
      </p:sp>
      <p:grpSp>
        <p:nvGrpSpPr>
          <p:cNvPr id="50179" name="Group 163"/>
          <p:cNvGrpSpPr>
            <a:grpSpLocks/>
          </p:cNvGrpSpPr>
          <p:nvPr/>
        </p:nvGrpSpPr>
        <p:grpSpPr bwMode="auto">
          <a:xfrm>
            <a:off x="1051719" y="1676400"/>
            <a:ext cx="2971800" cy="4876800"/>
            <a:chOff x="763290" y="1676400"/>
            <a:chExt cx="2971800" cy="4876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</a:t>
              </a:r>
              <a:r>
                <a:rPr lang="es-PE" sz="1200" dirty="0" err="1"/>
                <a:t>Stack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2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2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2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2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2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2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2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2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2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2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2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2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2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2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2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2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2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2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2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2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2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2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2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2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2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2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2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988840" y="579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295102" y="579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988840" y="594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295102" y="594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988840" y="609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295102" y="609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988840" y="624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295102" y="624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988840" y="6400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295102" y="640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763290" y="5791200"/>
              <a:ext cx="2971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itle 3"/>
          <p:cNvSpPr txBox="1">
            <a:spLocks/>
          </p:cNvSpPr>
          <p:nvPr/>
        </p:nvSpPr>
        <p:spPr>
          <a:xfrm>
            <a:off x="516731" y="1058111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>
                <a:solidFill>
                  <a:schemeClr val="tx1">
                    <a:lumMod val="50000"/>
                    <a:lumOff val="50000"/>
                  </a:schemeClr>
                </a:solidFill>
              </a:rPr>
              <a:t>La importancia de NULL</a:t>
            </a:r>
            <a:r>
              <a:rPr lang="es-PE" sz="3000" b="1">
                <a:solidFill>
                  <a:schemeClr val="tx1">
                    <a:lumMod val="50000"/>
                    <a:lumOff val="50000"/>
                  </a:schemeClr>
                </a:solidFill>
              </a:rPr>
              <a:t> al utilizar New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119558-FE22-44E3-BA35-0B61218B0CFA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34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936331" y="1828800"/>
            <a:ext cx="4038600" cy="4946650"/>
          </a:xfrm>
        </p:spPr>
        <p:txBody>
          <a:bodyPr>
            <a:normAutofit fontScale="92500" lnSpcReduction="20000"/>
          </a:bodyPr>
          <a:lstStyle/>
          <a:p>
            <a:pPr marL="365760" indent="-256032" algn="just">
              <a:buClr>
                <a:schemeClr val="accent3"/>
              </a:buClr>
              <a:buNone/>
              <a:defRPr/>
            </a:pPr>
            <a:r>
              <a:rPr lang="es-PE" dirty="0"/>
              <a:t>Y queremos realizar lo siguiente:</a:t>
            </a:r>
          </a:p>
          <a:p>
            <a:pPr marL="365760" indent="-256032" algn="just">
              <a:buClr>
                <a:schemeClr val="accent3"/>
              </a:buClr>
              <a:buFont typeface="Georgia"/>
              <a:buChar char="•"/>
              <a:defRPr/>
            </a:pPr>
            <a:endParaRPr lang="es-PE" dirty="0"/>
          </a:p>
          <a:p>
            <a:pPr marL="566928" indent="-457200" algn="just">
              <a:buClr>
                <a:schemeClr val="accent2">
                  <a:lumMod val="75000"/>
                </a:schemeClr>
              </a:buClr>
              <a:buFont typeface="+mj-lt"/>
              <a:buAutoNum type="arabicPeriod"/>
              <a:defRPr/>
            </a:pPr>
            <a:r>
              <a:rPr lang="es-PE" dirty="0"/>
              <a:t>Definir un puntero a </a:t>
            </a:r>
            <a:r>
              <a:rPr lang="es-PE" dirty="0" err="1"/>
              <a:t>float</a:t>
            </a:r>
            <a:r>
              <a:rPr lang="es-PE" dirty="0"/>
              <a:t> llamado </a:t>
            </a:r>
            <a:r>
              <a:rPr lang="es-PE" dirty="0" err="1"/>
              <a:t>ptrFloat</a:t>
            </a:r>
            <a:r>
              <a:rPr lang="es-PE" dirty="0"/>
              <a:t>.</a:t>
            </a:r>
          </a:p>
          <a:p>
            <a:pPr marL="566928" indent="-457200" algn="just">
              <a:buClr>
                <a:schemeClr val="accent3"/>
              </a:buClr>
              <a:buNone/>
              <a:defRPr/>
            </a:pPr>
            <a:endParaRPr lang="es-PE" dirty="0"/>
          </a:p>
          <a:p>
            <a:pPr marL="1124712" lvl="2" indent="-457200" algn="just">
              <a:buNone/>
              <a:defRPr/>
            </a:pPr>
            <a:r>
              <a:rPr lang="es-PE" b="1" dirty="0" err="1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es-PE" b="1" dirty="0">
                <a:solidFill>
                  <a:schemeClr val="accent2">
                    <a:lumMod val="75000"/>
                  </a:schemeClr>
                </a:solidFill>
              </a:rPr>
              <a:t> * </a:t>
            </a:r>
            <a:r>
              <a:rPr lang="es-PE" b="1" dirty="0" err="1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1124712" lvl="2" indent="-457200" algn="just">
              <a:buNone/>
              <a:defRPr/>
            </a:pPr>
            <a:endParaRPr lang="es-PE" dirty="0"/>
          </a:p>
          <a:p>
            <a:pPr marL="566928" indent="-457200" algn="just">
              <a:buClr>
                <a:schemeClr val="accent2">
                  <a:lumMod val="75000"/>
                </a:schemeClr>
              </a:buClr>
              <a:buFont typeface="+mj-lt"/>
              <a:buAutoNum type="arabicPeriod" startAt="2"/>
              <a:defRPr/>
            </a:pPr>
            <a:r>
              <a:rPr lang="es-ES" dirty="0"/>
              <a:t>Asignar dinámicamente el espacio de memoria donde se almacenará el dato </a:t>
            </a:r>
            <a:r>
              <a:rPr lang="es-ES" dirty="0" err="1"/>
              <a:t>float</a:t>
            </a:r>
            <a:r>
              <a:rPr lang="es-ES" dirty="0"/>
              <a:t> que apuntará el puntero.</a:t>
            </a:r>
            <a:endParaRPr lang="es-PE" dirty="0"/>
          </a:p>
          <a:p>
            <a:pPr marL="566928" indent="-457200" algn="just">
              <a:buClr>
                <a:schemeClr val="accent3"/>
              </a:buClr>
              <a:buNone/>
              <a:defRPr/>
            </a:pPr>
            <a:endParaRPr lang="es-PE" dirty="0"/>
          </a:p>
          <a:p>
            <a:pPr marL="1124712" lvl="2" indent="-457200" algn="just">
              <a:buNone/>
              <a:defRPr/>
            </a:pPr>
            <a:r>
              <a:rPr lang="es-PE" b="1" dirty="0" err="1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b="1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s-PE" b="1" dirty="0">
                <a:solidFill>
                  <a:srgbClr val="0070C0"/>
                </a:solidFill>
              </a:rPr>
              <a:t>new</a:t>
            </a:r>
            <a:r>
              <a:rPr lang="es-P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PE" b="1" dirty="0" err="1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</p:txBody>
      </p:sp>
      <p:grpSp>
        <p:nvGrpSpPr>
          <p:cNvPr id="51203" name="Group 163"/>
          <p:cNvGrpSpPr>
            <a:grpSpLocks/>
          </p:cNvGrpSpPr>
          <p:nvPr/>
        </p:nvGrpSpPr>
        <p:grpSpPr bwMode="auto">
          <a:xfrm>
            <a:off x="1050131" y="1905000"/>
            <a:ext cx="2971800" cy="4114800"/>
            <a:chOff x="763290" y="1676400"/>
            <a:chExt cx="2971800" cy="4114800"/>
          </a:xfrm>
        </p:grpSpPr>
        <p:sp>
          <p:nvSpPr>
            <p:cNvPr id="63" name="Rectangle 62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Estática</a:t>
              </a:r>
              <a:endParaRPr lang="en-US" sz="12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87" name="Straight Connector 186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itle 3"/>
          <p:cNvSpPr txBox="1">
            <a:spLocks/>
          </p:cNvSpPr>
          <p:nvPr/>
        </p:nvSpPr>
        <p:spPr>
          <a:xfrm>
            <a:off x="516731" y="1058111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>
                <a:solidFill>
                  <a:schemeClr val="tx1">
                    <a:lumMod val="50000"/>
                    <a:lumOff val="50000"/>
                  </a:schemeClr>
                </a:solidFill>
              </a:rPr>
              <a:t>La importancia de NULL</a:t>
            </a:r>
            <a:r>
              <a:rPr lang="es-PE" sz="3000" b="1">
                <a:solidFill>
                  <a:schemeClr val="tx1">
                    <a:lumMod val="50000"/>
                    <a:lumOff val="50000"/>
                  </a:schemeClr>
                </a:solidFill>
              </a:rPr>
              <a:t> al utilizar New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980331-ADAE-4FB6-AD43-289A25AC1CB6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35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/>
          <p:cNvSpPr>
            <a:spLocks noGrp="1"/>
          </p:cNvSpPr>
          <p:nvPr>
            <p:ph sz="half" idx="4294967295"/>
          </p:nvPr>
        </p:nvSpPr>
        <p:spPr>
          <a:xfrm>
            <a:off x="4936331" y="1828800"/>
            <a:ext cx="4038600" cy="1905000"/>
          </a:xfrm>
        </p:spPr>
        <p:txBody>
          <a:bodyPr>
            <a:noAutofit/>
          </a:bodyPr>
          <a:lstStyle/>
          <a:p>
            <a:pPr marL="365760" indent="-256032" algn="just">
              <a:buClr>
                <a:schemeClr val="accent3"/>
              </a:buClr>
              <a:buNone/>
              <a:defRPr/>
            </a:pPr>
            <a:r>
              <a:rPr lang="es-PE" sz="2400" dirty="0"/>
              <a:t>	</a:t>
            </a:r>
            <a:r>
              <a:rPr lang="es-PE" sz="2400" dirty="0" err="1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es-PE" sz="2400" dirty="0">
                <a:solidFill>
                  <a:schemeClr val="accent2">
                    <a:lumMod val="75000"/>
                  </a:schemeClr>
                </a:solidFill>
              </a:rPr>
              <a:t> *</a:t>
            </a:r>
            <a:r>
              <a:rPr lang="es-PE" sz="2400" dirty="0" err="1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sz="2400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365760" indent="-256032" algn="just">
              <a:buClr>
                <a:schemeClr val="accent3"/>
              </a:buClr>
              <a:buNone/>
              <a:defRPr/>
            </a:pPr>
            <a:endParaRPr lang="es-PE" sz="2400" dirty="0"/>
          </a:p>
          <a:p>
            <a:pPr marL="365760" indent="0" algn="just">
              <a:buClr>
                <a:schemeClr val="accent3"/>
              </a:buClr>
              <a:buNone/>
              <a:defRPr/>
            </a:pPr>
            <a:r>
              <a:rPr lang="es-PE" sz="2400" dirty="0"/>
              <a:t>Mediante un algoritmo de selección se busca un espacio en memoria para alojar al puntero.</a:t>
            </a:r>
          </a:p>
        </p:txBody>
      </p:sp>
      <p:grpSp>
        <p:nvGrpSpPr>
          <p:cNvPr id="52227" name="Group 163"/>
          <p:cNvGrpSpPr>
            <a:grpSpLocks/>
          </p:cNvGrpSpPr>
          <p:nvPr/>
        </p:nvGrpSpPr>
        <p:grpSpPr bwMode="auto">
          <a:xfrm>
            <a:off x="973931" y="1981200"/>
            <a:ext cx="2971800" cy="4114800"/>
            <a:chOff x="763290" y="1676400"/>
            <a:chExt cx="2971800" cy="4114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Estática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2201069" y="3043238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1050" dirty="0" err="1">
                <a:solidFill>
                  <a:schemeClr val="bg1"/>
                </a:solidFill>
              </a:rPr>
              <a:t>ptrFloat</a:t>
            </a:r>
            <a:r>
              <a:rPr lang="es-PE" sz="1050" dirty="0">
                <a:solidFill>
                  <a:schemeClr val="bg1"/>
                </a:solidFill>
              </a:rPr>
              <a:t> = ???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6" name="Left Arrow 65"/>
          <p:cNvSpPr/>
          <p:nvPr/>
        </p:nvSpPr>
        <p:spPr>
          <a:xfrm>
            <a:off x="3937794" y="1949450"/>
            <a:ext cx="228600" cy="228600"/>
          </a:xfrm>
          <a:prstGeom prst="leftArrow">
            <a:avLst/>
          </a:prstGeom>
          <a:solidFill>
            <a:srgbClr val="FF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" name="Content Placeholder 61"/>
          <p:cNvSpPr>
            <a:spLocks noGrp="1"/>
          </p:cNvSpPr>
          <p:nvPr>
            <p:ph sz="half" idx="4294967295"/>
          </p:nvPr>
        </p:nvSpPr>
        <p:spPr>
          <a:xfrm>
            <a:off x="4934744" y="4419600"/>
            <a:ext cx="4038600" cy="2217738"/>
          </a:xfrm>
        </p:spPr>
        <p:txBody>
          <a:bodyPr>
            <a:normAutofit/>
          </a:bodyPr>
          <a:lstStyle/>
          <a:p>
            <a:pPr marL="365760" indent="0" algn="just">
              <a:buClr>
                <a:schemeClr val="accent3"/>
              </a:buClr>
              <a:buNone/>
              <a:defRPr/>
            </a:pPr>
            <a:r>
              <a:rPr lang="es-PE" sz="2400" dirty="0"/>
              <a:t>Imaginemos que el espacio de </a:t>
            </a:r>
            <a:r>
              <a:rPr lang="es-PE" sz="2400" b="1" dirty="0">
                <a:solidFill>
                  <a:srgbClr val="FF0000"/>
                </a:solidFill>
              </a:rPr>
              <a:t>color rojo</a:t>
            </a:r>
            <a:r>
              <a:rPr lang="es-PE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PE" sz="2400" dirty="0"/>
              <a:t>es el asignado para alojar a la variable </a:t>
            </a:r>
            <a:r>
              <a:rPr lang="es-PE" sz="2400" dirty="0" err="1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sz="2400" dirty="0"/>
              <a:t>.</a:t>
            </a:r>
            <a:endParaRPr lang="en-US" sz="2400" dirty="0"/>
          </a:p>
        </p:txBody>
      </p:sp>
      <p:sp>
        <p:nvSpPr>
          <p:cNvPr id="65" name="Title 3"/>
          <p:cNvSpPr txBox="1">
            <a:spLocks/>
          </p:cNvSpPr>
          <p:nvPr/>
        </p:nvSpPr>
        <p:spPr>
          <a:xfrm>
            <a:off x="516731" y="1058111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>
                <a:solidFill>
                  <a:schemeClr val="tx1">
                    <a:lumMod val="50000"/>
                    <a:lumOff val="50000"/>
                  </a:schemeClr>
                </a:solidFill>
              </a:rPr>
              <a:t>La importancia de NULL</a:t>
            </a:r>
            <a:r>
              <a:rPr lang="es-PE" sz="3000" b="1">
                <a:solidFill>
                  <a:schemeClr val="tx1">
                    <a:lumMod val="50000"/>
                    <a:lumOff val="50000"/>
                  </a:schemeClr>
                </a:solidFill>
              </a:rPr>
              <a:t> al utilizar New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544E3E-6DFC-4198-B1D1-A5DFC8401D81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36</a:t>
            </a:fld>
            <a:endParaRPr lang="es-MX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093 L 0.00191 0.17685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17685 L 0.00191 0.0212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2129 L 0.00191 0.153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66" grpId="1" animBg="1"/>
      <p:bldP spid="66" grpId="2" animBg="1"/>
      <p:bldP spid="66" grpId="3" animBg="1"/>
      <p:bldP spid="7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936331" y="1828800"/>
            <a:ext cx="4038600" cy="4946650"/>
          </a:xfrm>
        </p:spPr>
        <p:txBody>
          <a:bodyPr>
            <a:normAutofit/>
          </a:bodyPr>
          <a:lstStyle/>
          <a:p>
            <a:pPr marL="566928" indent="-457200" algn="just">
              <a:buClr>
                <a:schemeClr val="accent2">
                  <a:lumMod val="75000"/>
                </a:schemeClr>
              </a:buClr>
              <a:buFont typeface="+mj-lt"/>
              <a:buAutoNum type="arabicPeriod" startAt="2"/>
              <a:defRPr/>
            </a:pPr>
            <a:r>
              <a:rPr lang="es-PE" sz="2400" dirty="0"/>
              <a:t>Asignar dinámicamente el espacio de memoria donde se almacenará el dato </a:t>
            </a:r>
            <a:r>
              <a:rPr lang="es-PE" sz="2400" dirty="0" err="1"/>
              <a:t>float</a:t>
            </a:r>
            <a:r>
              <a:rPr lang="es-PE" sz="2400" dirty="0"/>
              <a:t> que apuntará el puntero.</a:t>
            </a:r>
          </a:p>
          <a:p>
            <a:pPr marL="566928" indent="-457200" algn="just">
              <a:buClr>
                <a:schemeClr val="accent3"/>
              </a:buClr>
              <a:buNone/>
              <a:defRPr/>
            </a:pPr>
            <a:endParaRPr lang="es-PE" sz="2400" dirty="0"/>
          </a:p>
          <a:p>
            <a:pPr marL="1124712" lvl="2" indent="-457200" algn="just">
              <a:buNone/>
              <a:defRPr/>
            </a:pPr>
            <a:r>
              <a:rPr lang="es-PE" sz="2400" b="1" dirty="0" err="1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sz="2400" b="1" dirty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s-PE" sz="2400" b="1" dirty="0">
                <a:solidFill>
                  <a:srgbClr val="0070C0"/>
                </a:solidFill>
              </a:rPr>
              <a:t>new</a:t>
            </a:r>
            <a:r>
              <a:rPr lang="es-PE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PE" sz="2400" b="1" dirty="0" err="1">
                <a:solidFill>
                  <a:schemeClr val="accent2">
                    <a:lumMod val="75000"/>
                  </a:schemeClr>
                </a:solidFill>
              </a:rPr>
              <a:t>float</a:t>
            </a:r>
            <a:r>
              <a:rPr lang="es-PE" sz="2400" b="1" dirty="0">
                <a:solidFill>
                  <a:schemeClr val="accent2">
                    <a:lumMod val="75000"/>
                  </a:schemeClr>
                </a:solidFill>
              </a:rPr>
              <a:t>;</a:t>
            </a:r>
          </a:p>
          <a:p>
            <a:pPr marL="566928" indent="-457200" algn="just">
              <a:buClr>
                <a:schemeClr val="accent3"/>
              </a:buClr>
              <a:buNone/>
              <a:defRPr/>
            </a:pPr>
            <a:endParaRPr lang="es-PE" sz="2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566928" indent="-457200" algn="just">
              <a:buClr>
                <a:schemeClr val="accent3"/>
              </a:buClr>
              <a:buNone/>
              <a:defRPr/>
            </a:pPr>
            <a:r>
              <a:rPr lang="es-PE" sz="2400" b="1" dirty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s-PE" sz="2400" b="1" dirty="0"/>
              <a:t>En este caso al ser una asignación </a:t>
            </a:r>
            <a:r>
              <a:rPr lang="es-PE" sz="2400" b="1" dirty="0">
                <a:solidFill>
                  <a:schemeClr val="accent2">
                    <a:lumMod val="75000"/>
                  </a:schemeClr>
                </a:solidFill>
              </a:rPr>
              <a:t>dinámica</a:t>
            </a:r>
            <a:r>
              <a:rPr lang="es-PE" sz="2400" b="1" dirty="0"/>
              <a:t> se le asignará un espacio dentro del </a:t>
            </a:r>
            <a:r>
              <a:rPr lang="es-PE" sz="2400" b="1" dirty="0" err="1">
                <a:solidFill>
                  <a:schemeClr val="accent2">
                    <a:lumMod val="75000"/>
                  </a:schemeClr>
                </a:solidFill>
              </a:rPr>
              <a:t>Heap</a:t>
            </a:r>
            <a:r>
              <a:rPr lang="es-PE" sz="2400" b="1" dirty="0"/>
              <a:t>.</a:t>
            </a:r>
            <a:endParaRPr lang="es-PE" sz="2400" dirty="0"/>
          </a:p>
        </p:txBody>
      </p:sp>
      <p:grpSp>
        <p:nvGrpSpPr>
          <p:cNvPr id="53251" name="Group 163"/>
          <p:cNvGrpSpPr>
            <a:grpSpLocks/>
          </p:cNvGrpSpPr>
          <p:nvPr/>
        </p:nvGrpSpPr>
        <p:grpSpPr bwMode="auto">
          <a:xfrm>
            <a:off x="973931" y="1981200"/>
            <a:ext cx="2971800" cy="4114800"/>
            <a:chOff x="763290" y="1676400"/>
            <a:chExt cx="2971800" cy="4114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</a:t>
              </a:r>
              <a:r>
                <a:rPr lang="es-PE" sz="1200" dirty="0" err="1"/>
                <a:t>Stack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2201069" y="3043238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1050" dirty="0" err="1">
                <a:solidFill>
                  <a:schemeClr val="bg1"/>
                </a:solidFill>
              </a:rPr>
              <a:t>ptrFloat</a:t>
            </a:r>
            <a:r>
              <a:rPr lang="es-PE" sz="1050" dirty="0">
                <a:solidFill>
                  <a:schemeClr val="bg1"/>
                </a:solidFill>
              </a:rPr>
              <a:t> </a:t>
            </a:r>
            <a:r>
              <a:rPr lang="en-US" sz="1050" dirty="0">
                <a:solidFill>
                  <a:schemeClr val="bg1"/>
                </a:solidFill>
              </a:rPr>
              <a:t>= </a:t>
            </a:r>
            <a:r>
              <a:rPr lang="es-PE" sz="1050" dirty="0">
                <a:solidFill>
                  <a:schemeClr val="bg1"/>
                </a:solidFill>
              </a:rPr>
              <a:t>???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4" name="Title 3"/>
          <p:cNvSpPr txBox="1">
            <a:spLocks/>
          </p:cNvSpPr>
          <p:nvPr/>
        </p:nvSpPr>
        <p:spPr>
          <a:xfrm>
            <a:off x="516731" y="1058111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>
                <a:solidFill>
                  <a:schemeClr val="tx1">
                    <a:lumMod val="50000"/>
                    <a:lumOff val="50000"/>
                  </a:schemeClr>
                </a:solidFill>
              </a:rPr>
              <a:t>La importancia de NULL</a:t>
            </a:r>
            <a:r>
              <a:rPr lang="es-PE" sz="3000" b="1">
                <a:solidFill>
                  <a:schemeClr val="tx1">
                    <a:lumMod val="50000"/>
                    <a:lumOff val="50000"/>
                  </a:schemeClr>
                </a:solidFill>
              </a:rPr>
              <a:t> al utilizar New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7A64C0-9E6F-4D2A-BD32-603F0F75BE60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37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ontent Placeholder 61"/>
          <p:cNvSpPr>
            <a:spLocks noGrp="1"/>
          </p:cNvSpPr>
          <p:nvPr>
            <p:ph sz="half" idx="4294967295"/>
          </p:nvPr>
        </p:nvSpPr>
        <p:spPr>
          <a:xfrm>
            <a:off x="4936331" y="1828800"/>
            <a:ext cx="4038600" cy="4800600"/>
          </a:xfrm>
        </p:spPr>
        <p:txBody>
          <a:bodyPr>
            <a:normAutofit fontScale="77500" lnSpcReduction="20000"/>
          </a:bodyPr>
          <a:lstStyle/>
          <a:p>
            <a:pPr marL="365760" indent="-256032" algn="just">
              <a:buClr>
                <a:schemeClr val="accent3"/>
              </a:buClr>
              <a:buNone/>
              <a:defRPr/>
            </a:pPr>
            <a:r>
              <a:rPr lang="es-PE" dirty="0"/>
              <a:t>	Mediante un algoritmo de selección se busca un espacio de memoria suficiente para alojar un dato según el tipo al que apunta el puntero.</a:t>
            </a:r>
          </a:p>
          <a:p>
            <a:pPr marL="365760" indent="-256032" algn="just">
              <a:buClr>
                <a:schemeClr val="accent3"/>
              </a:buClr>
              <a:buNone/>
              <a:defRPr/>
            </a:pPr>
            <a:endParaRPr lang="es-PE" dirty="0"/>
          </a:p>
          <a:p>
            <a:pPr marL="365760" indent="-256032" algn="just">
              <a:buClr>
                <a:schemeClr val="accent3"/>
              </a:buClr>
              <a:buNone/>
              <a:defRPr/>
            </a:pPr>
            <a:r>
              <a:rPr lang="es-PE" dirty="0"/>
              <a:t>	En este caso no se ha podido encontrar espacio suficiente en la memoria dinámica por lo que se le asigna el valor de </a:t>
            </a:r>
            <a:r>
              <a:rPr lang="es-PE" dirty="0" err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es-PE" dirty="0"/>
              <a:t> a la variable </a:t>
            </a:r>
            <a:r>
              <a:rPr lang="es-PE" dirty="0" err="1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dirty="0"/>
              <a:t>.</a:t>
            </a:r>
          </a:p>
          <a:p>
            <a:pPr marL="365760" indent="-256032" algn="just">
              <a:buClr>
                <a:schemeClr val="accent3"/>
              </a:buClr>
              <a:buNone/>
              <a:defRPr/>
            </a:pPr>
            <a:endParaRPr lang="es-PE" dirty="0"/>
          </a:p>
          <a:p>
            <a:pPr marL="365760" indent="-256032" algn="just">
              <a:buClr>
                <a:schemeClr val="accent3"/>
              </a:buClr>
              <a:buNone/>
              <a:defRPr/>
            </a:pPr>
            <a:r>
              <a:rPr lang="es-PE" dirty="0"/>
              <a:t>	Esto indica que la variable </a:t>
            </a:r>
            <a:r>
              <a:rPr lang="es-PE" dirty="0" err="1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dirty="0"/>
              <a:t> no apunta a ningún lugar por lo que se considera que no tiene espacio reservado.</a:t>
            </a:r>
            <a:endParaRPr lang="en-US" dirty="0"/>
          </a:p>
          <a:p>
            <a:pPr marL="365760" indent="-256032" algn="just">
              <a:buClr>
                <a:schemeClr val="accent3"/>
              </a:buClr>
              <a:buNone/>
              <a:defRPr/>
            </a:pPr>
            <a:endParaRPr lang="es-PE" dirty="0"/>
          </a:p>
        </p:txBody>
      </p:sp>
      <p:grpSp>
        <p:nvGrpSpPr>
          <p:cNvPr id="54275" name="Group 163"/>
          <p:cNvGrpSpPr>
            <a:grpSpLocks/>
          </p:cNvGrpSpPr>
          <p:nvPr/>
        </p:nvGrpSpPr>
        <p:grpSpPr bwMode="auto">
          <a:xfrm>
            <a:off x="973931" y="1981200"/>
            <a:ext cx="2971800" cy="4114800"/>
            <a:chOff x="763290" y="1676400"/>
            <a:chExt cx="2971800" cy="4114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</a:t>
              </a:r>
              <a:r>
                <a:rPr lang="es-PE" sz="1200" dirty="0" err="1"/>
                <a:t>Stack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2201069" y="3043238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1050" dirty="0" err="1">
                <a:solidFill>
                  <a:schemeClr val="bg1"/>
                </a:solidFill>
              </a:rPr>
              <a:t>ptrFloat</a:t>
            </a:r>
            <a:r>
              <a:rPr lang="es-PE" sz="1050" dirty="0">
                <a:solidFill>
                  <a:schemeClr val="bg1"/>
                </a:solidFill>
              </a:rPr>
              <a:t> </a:t>
            </a:r>
            <a:r>
              <a:rPr lang="en-US" sz="1050" dirty="0">
                <a:solidFill>
                  <a:schemeClr val="bg1"/>
                </a:solidFill>
              </a:rPr>
              <a:t>= </a:t>
            </a:r>
            <a:r>
              <a:rPr lang="es-PE" sz="1050" dirty="0">
                <a:solidFill>
                  <a:schemeClr val="bg1"/>
                </a:solidFill>
              </a:rPr>
              <a:t>???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021931" y="4343400"/>
            <a:ext cx="762000" cy="4572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PE" sz="1050" dirty="0" err="1">
                <a:solidFill>
                  <a:schemeClr val="bg1"/>
                </a:solidFill>
              </a:rPr>
              <a:t>NULL</a:t>
            </a:r>
            <a:endParaRPr lang="en-US" sz="1050" dirty="0">
              <a:solidFill>
                <a:schemeClr val="bg1"/>
              </a:solidFill>
            </a:endParaRPr>
          </a:p>
        </p:txBody>
      </p:sp>
      <p:cxnSp>
        <p:nvCxnSpPr>
          <p:cNvPr id="71" name="Shape 70"/>
          <p:cNvCxnSpPr>
            <a:stCxn id="64" idx="3"/>
            <a:endCxn id="0" idx="0"/>
          </p:cNvCxnSpPr>
          <p:nvPr/>
        </p:nvCxnSpPr>
        <p:spPr>
          <a:xfrm>
            <a:off x="3877469" y="3119438"/>
            <a:ext cx="525462" cy="1223962"/>
          </a:xfrm>
          <a:prstGeom prst="bentConnector2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201069" y="3040063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1050" dirty="0" err="1">
                <a:solidFill>
                  <a:schemeClr val="bg1"/>
                </a:solidFill>
              </a:rPr>
              <a:t>ptrFloat</a:t>
            </a:r>
            <a:r>
              <a:rPr lang="es-PE" sz="1050" dirty="0">
                <a:solidFill>
                  <a:schemeClr val="bg1"/>
                </a:solidFill>
              </a:rPr>
              <a:t> </a:t>
            </a:r>
            <a:r>
              <a:rPr lang="en-US" sz="1050" dirty="0">
                <a:solidFill>
                  <a:schemeClr val="bg1"/>
                </a:solidFill>
              </a:rPr>
              <a:t> = </a:t>
            </a:r>
            <a:r>
              <a:rPr lang="es-PE" sz="1050" dirty="0" err="1">
                <a:solidFill>
                  <a:schemeClr val="bg1"/>
                </a:solidFill>
              </a:rPr>
              <a:t>NULL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5331" y="6400800"/>
            <a:ext cx="8229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PE" b="1" dirty="0"/>
              <a:t>NOTA: El funcionamiento de </a:t>
            </a:r>
            <a:r>
              <a:rPr lang="es-PE" b="1" dirty="0" err="1">
                <a:solidFill>
                  <a:schemeClr val="accent2">
                    <a:lumMod val="75000"/>
                  </a:schemeClr>
                </a:solidFill>
              </a:rPr>
              <a:t>NULL</a:t>
            </a:r>
            <a:r>
              <a:rPr lang="es-PE" b="1" dirty="0"/>
              <a:t> es igual para </a:t>
            </a:r>
            <a:r>
              <a:rPr lang="es-PE" b="1" dirty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s-PE" b="1" dirty="0"/>
              <a:t> que para </a:t>
            </a:r>
            <a:r>
              <a:rPr lang="es-PE" b="1" dirty="0" err="1">
                <a:solidFill>
                  <a:schemeClr val="accent2">
                    <a:lumMod val="75000"/>
                  </a:schemeClr>
                </a:solidFill>
              </a:rPr>
              <a:t>Malloc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7" name="Title 3"/>
          <p:cNvSpPr txBox="1">
            <a:spLocks/>
          </p:cNvSpPr>
          <p:nvPr/>
        </p:nvSpPr>
        <p:spPr>
          <a:xfrm>
            <a:off x="516731" y="1058111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>
                <a:solidFill>
                  <a:schemeClr val="tx1">
                    <a:lumMod val="50000"/>
                    <a:lumOff val="50000"/>
                  </a:schemeClr>
                </a:solidFill>
              </a:rPr>
              <a:t>La importancia de NULL</a:t>
            </a:r>
            <a:r>
              <a:rPr lang="es-PE" sz="3000" b="1">
                <a:solidFill>
                  <a:schemeClr val="tx1">
                    <a:lumMod val="50000"/>
                    <a:lumOff val="50000"/>
                  </a:schemeClr>
                </a:solidFill>
              </a:rPr>
              <a:t> al utilizar New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7FD47C-BF07-432A-8CB9-475855E4C231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38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010444" y="1981201"/>
            <a:ext cx="7772400" cy="13620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s-PE" sz="5400" dirty="0">
                <a:solidFill>
                  <a:srgbClr val="002060"/>
                </a:solidFill>
              </a:rPr>
              <a:t>Importancia de </a:t>
            </a:r>
            <a:r>
              <a:rPr lang="es-PE" sz="5400" dirty="0" err="1">
                <a:solidFill>
                  <a:srgbClr val="002060"/>
                </a:solidFill>
              </a:rPr>
              <a:t>NULL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55298" name="Text Placeholder 8"/>
          <p:cNvSpPr>
            <a:spLocks noGrp="1"/>
          </p:cNvSpPr>
          <p:nvPr>
            <p:ph type="body" idx="4294967295"/>
          </p:nvPr>
        </p:nvSpPr>
        <p:spPr>
          <a:xfrm>
            <a:off x="1010444" y="3367088"/>
            <a:ext cx="7772400" cy="1509712"/>
          </a:xfrm>
        </p:spPr>
        <p:txBody>
          <a:bodyPr/>
          <a:lstStyle/>
          <a:p>
            <a:pPr marL="44450"/>
            <a:r>
              <a:rPr lang="es-PE" dirty="0"/>
              <a:t>Al momento de declarar punteros</a:t>
            </a:r>
            <a:endParaRPr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C32F25-1129-4299-87A9-D413B978D6C0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39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695786"/>
              </p:ext>
            </p:extLst>
          </p:nvPr>
        </p:nvGraphicFramePr>
        <p:xfrm>
          <a:off x="1959332" y="928688"/>
          <a:ext cx="2743200" cy="529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49985207"/>
                    </a:ext>
                  </a:extLst>
                </a:gridCol>
              </a:tblGrid>
              <a:tr h="32368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25138"/>
                  </a:ext>
                </a:extLst>
              </a:tr>
              <a:tr h="53568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04013"/>
                  </a:ext>
                </a:extLst>
              </a:tr>
              <a:tr h="204032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62340"/>
                  </a:ext>
                </a:extLst>
              </a:tr>
              <a:tr h="108615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HEAP</a:t>
                      </a:r>
                    </a:p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55339"/>
                  </a:ext>
                </a:extLst>
              </a:tr>
              <a:tr h="434237">
                <a:tc>
                  <a:txBody>
                    <a:bodyPr/>
                    <a:lstStyle/>
                    <a:p>
                      <a:r>
                        <a:rPr lang="es-MX" dirty="0" err="1"/>
                        <a:t>Unitialize</a:t>
                      </a:r>
                      <a:r>
                        <a:rPr lang="es-MX" baseline="0" dirty="0"/>
                        <a:t> data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0077"/>
                  </a:ext>
                </a:extLst>
              </a:tr>
              <a:tr h="444760">
                <a:tc>
                  <a:txBody>
                    <a:bodyPr/>
                    <a:lstStyle/>
                    <a:p>
                      <a:r>
                        <a:rPr lang="es-MX" dirty="0" err="1"/>
                        <a:t>Initialized</a:t>
                      </a:r>
                      <a:r>
                        <a:rPr lang="es-MX" dirty="0"/>
                        <a:t>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27332"/>
                  </a:ext>
                </a:extLst>
              </a:tr>
              <a:tr h="392957">
                <a:tc>
                  <a:txBody>
                    <a:bodyPr/>
                    <a:lstStyle/>
                    <a:p>
                      <a:r>
                        <a:rPr lang="es-MX" sz="1800" dirty="0"/>
                        <a:t>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28524"/>
                  </a:ext>
                </a:extLst>
              </a:tr>
            </a:tbl>
          </a:graphicData>
        </a:graphic>
      </p:graphicFrame>
      <p:cxnSp>
        <p:nvCxnSpPr>
          <p:cNvPr id="6" name="Conector recto de flecha 5"/>
          <p:cNvCxnSpPr/>
          <p:nvPr/>
        </p:nvCxnSpPr>
        <p:spPr>
          <a:xfrm>
            <a:off x="4250531" y="1843088"/>
            <a:ext cx="0" cy="762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4250531" y="2986088"/>
            <a:ext cx="0" cy="838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02431" y="928687"/>
            <a:ext cx="14143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High </a:t>
            </a:r>
            <a:r>
              <a:rPr lang="es-MX" dirty="0" err="1"/>
              <a:t>Address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64332" y="5809462"/>
            <a:ext cx="13701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 err="1"/>
              <a:t>Low</a:t>
            </a:r>
            <a:r>
              <a:rPr lang="es-MX" dirty="0"/>
              <a:t> </a:t>
            </a:r>
            <a:r>
              <a:rPr lang="es-MX" dirty="0" err="1"/>
              <a:t>Address</a:t>
            </a:r>
            <a:endParaRPr lang="es-MX" dirty="0"/>
          </a:p>
        </p:txBody>
      </p:sp>
      <p:sp>
        <p:nvSpPr>
          <p:cNvPr id="5" name="Rectángulo redondeado 4"/>
          <p:cNvSpPr/>
          <p:nvPr/>
        </p:nvSpPr>
        <p:spPr>
          <a:xfrm>
            <a:off x="5243509" y="1199362"/>
            <a:ext cx="4028574" cy="5029201"/>
          </a:xfrm>
          <a:prstGeom prst="roundRect">
            <a:avLst>
              <a:gd name="adj" fmla="val 657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tx1"/>
                </a:solidFill>
              </a:rPr>
              <a:t>Cuando se llama a una función, el computador asigna memoria de pila.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tx1"/>
                </a:solidFill>
              </a:rPr>
              <a:t>Cuando se declara una variable local, se asigna memoria de pila.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tx1"/>
                </a:solidFill>
              </a:rPr>
              <a:t>Estas asignaciones hacen que la pila crezca hacia abajo. Después de que la función regresa, la memoria de pila de esta función queda sin asignación y todas las variables locales dejan de ser válidas.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tx1"/>
                </a:solidFill>
              </a:rPr>
              <a:t>La "asignación" y "</a:t>
            </a:r>
            <a:r>
              <a:rPr lang="es-MX" dirty="0" err="1">
                <a:solidFill>
                  <a:schemeClr val="tx1"/>
                </a:solidFill>
              </a:rPr>
              <a:t>desasignación</a:t>
            </a:r>
            <a:r>
              <a:rPr lang="es-MX" dirty="0">
                <a:solidFill>
                  <a:schemeClr val="tx1"/>
                </a:solidFill>
              </a:rPr>
              <a:t>" de memoria de pila se realiza automáticamente.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tx1"/>
                </a:solidFill>
              </a:rPr>
              <a:t>Las variables asignadas en la pila se denominan variables de pila o variables automáticas.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4789131" y="1298020"/>
            <a:ext cx="375800" cy="54506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92D05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72070" y="6278566"/>
            <a:ext cx="2324889" cy="365125"/>
          </a:xfrm>
        </p:spPr>
        <p:txBody>
          <a:bodyPr/>
          <a:lstStyle/>
          <a:p>
            <a:fld id="{0A604563-BB13-4343-96DA-7F51E896FD62}" type="datetime1">
              <a:rPr lang="es-PE" smtClean="0"/>
              <a:t>22/06/2025</a:t>
            </a:fld>
            <a:endParaRPr lang="es-MX" dirty="0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4"/>
          </p:nvPr>
        </p:nvSpPr>
        <p:spPr>
          <a:xfrm>
            <a:off x="7297571" y="5913441"/>
            <a:ext cx="2324889" cy="365125"/>
          </a:xfrm>
        </p:spPr>
        <p:txBody>
          <a:bodyPr/>
          <a:lstStyle/>
          <a:p>
            <a:fld id="{CDF7E74A-622D-4723-BDFC-4E0DFBEEC54D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3850912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45331" y="1828800"/>
            <a:ext cx="8229600" cy="4745038"/>
          </a:xfrm>
        </p:spPr>
        <p:txBody>
          <a:bodyPr>
            <a:normAutofit/>
          </a:bodyPr>
          <a:lstStyle/>
          <a:p>
            <a:pPr marL="365760" indent="-256032" algn="just">
              <a:buClr>
                <a:schemeClr val="accent3"/>
              </a:buClr>
              <a:buFont typeface="Georgia"/>
              <a:buChar char="•"/>
              <a:defRPr/>
            </a:pPr>
            <a:r>
              <a:rPr lang="es-PE"/>
              <a:t>Cuando declaramos variables, es recomendable inicializarlas para eliminar posibles errores.</a:t>
            </a:r>
          </a:p>
          <a:p>
            <a:pPr marL="365760" indent="-256032" algn="just">
              <a:buClr>
                <a:schemeClr val="accent3"/>
              </a:buClr>
              <a:buFont typeface="Georgia"/>
              <a:buChar char="•"/>
              <a:defRPr/>
            </a:pPr>
            <a:endParaRPr lang="es-PE"/>
          </a:p>
          <a:p>
            <a:pPr marL="365760" indent="-256032" algn="just">
              <a:buClr>
                <a:schemeClr val="accent3"/>
              </a:buClr>
              <a:buFont typeface="Georgia"/>
              <a:buChar char="•"/>
              <a:defRPr/>
            </a:pPr>
            <a:r>
              <a:rPr lang="es-PE"/>
              <a:t>Por ejemplo cuando declaramos </a:t>
            </a:r>
            <a:r>
              <a:rPr lang="es-PE" b="1">
                <a:solidFill>
                  <a:schemeClr val="accent2">
                    <a:lumMod val="75000"/>
                  </a:schemeClr>
                </a:solidFill>
              </a:rPr>
              <a:t>int A;</a:t>
            </a:r>
            <a:r>
              <a:rPr lang="es-PE" b="1"/>
              <a:t> </a:t>
            </a:r>
            <a:r>
              <a:rPr lang="es-PE"/>
              <a:t>es posible que el valor de </a:t>
            </a:r>
            <a:r>
              <a:rPr lang="es-PE" b="1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s-PE"/>
              <a:t> sea 256 o cualquier otra cosa ya que no necesariamente comienza con un valor de 0.</a:t>
            </a:r>
          </a:p>
          <a:p>
            <a:pPr marL="365760" indent="-256032" algn="just">
              <a:buClr>
                <a:schemeClr val="accent3"/>
              </a:buClr>
              <a:buFont typeface="Georgia"/>
              <a:buChar char="•"/>
              <a:defRPr/>
            </a:pPr>
            <a:endParaRPr lang="es-PE"/>
          </a:p>
          <a:p>
            <a:pPr marL="365760" indent="-256032" algn="just">
              <a:buClr>
                <a:schemeClr val="accent3"/>
              </a:buClr>
              <a:buFont typeface="Georgia"/>
              <a:buChar char="•"/>
              <a:defRPr/>
            </a:pPr>
            <a:r>
              <a:rPr lang="es-PE"/>
              <a:t>Para evitar estos errores por lo general después de declarada la variable la inicializamos con un valor como por ejemplo </a:t>
            </a:r>
            <a:r>
              <a:rPr lang="es-PE" b="1">
                <a:solidFill>
                  <a:schemeClr val="accent2">
                    <a:lumMod val="75000"/>
                  </a:schemeClr>
                </a:solidFill>
              </a:rPr>
              <a:t>A = 10;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516731" y="1058111"/>
            <a:ext cx="8229600" cy="1066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n-US" sz="3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importancia</a:t>
            </a: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NULL</a:t>
            </a:r>
            <a:r>
              <a:rPr lang="es-PE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 momento de declarar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54C110-C39C-4859-AAF7-5ACD23A030ED}" type="datetime1">
              <a:rPr lang="es-PE" smtClean="0"/>
              <a:t>22/06/2025</a:t>
            </a:fld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40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45331" y="1828800"/>
            <a:ext cx="8229600" cy="4745038"/>
          </a:xfrm>
        </p:spPr>
        <p:txBody>
          <a:bodyPr>
            <a:normAutofit fontScale="92500" lnSpcReduction="20000"/>
          </a:bodyPr>
          <a:lstStyle/>
          <a:p>
            <a:pPr marL="365760" indent="-256032" algn="just">
              <a:buClr>
                <a:schemeClr val="accent3"/>
              </a:buClr>
              <a:buFont typeface="Georgia"/>
              <a:buChar char="•"/>
              <a:defRPr/>
            </a:pPr>
            <a:r>
              <a:rPr lang="es-PE" dirty="0"/>
              <a:t>Lo mismo sucede con los punteros.</a:t>
            </a:r>
          </a:p>
          <a:p>
            <a:pPr marL="365760" indent="-256032" algn="just">
              <a:buClr>
                <a:schemeClr val="accent3"/>
              </a:buClr>
              <a:buFont typeface="Georgia"/>
              <a:buChar char="•"/>
              <a:defRPr/>
            </a:pPr>
            <a:endParaRPr lang="es-PE" dirty="0"/>
          </a:p>
          <a:p>
            <a:pPr marL="365760" indent="-256032" algn="just">
              <a:buClr>
                <a:schemeClr val="accent3"/>
              </a:buClr>
              <a:buFont typeface="Georgia"/>
              <a:buChar char="•"/>
              <a:defRPr/>
            </a:pPr>
            <a:r>
              <a:rPr lang="es-PE" dirty="0"/>
              <a:t>Al declarar </a:t>
            </a:r>
            <a:r>
              <a:rPr lang="es-PE" dirty="0" err="1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s-PE" dirty="0">
                <a:solidFill>
                  <a:schemeClr val="accent2">
                    <a:lumMod val="75000"/>
                  </a:schemeClr>
                </a:solidFill>
              </a:rPr>
              <a:t> *</a:t>
            </a:r>
            <a:r>
              <a:rPr lang="es-PE" dirty="0" err="1">
                <a:solidFill>
                  <a:schemeClr val="accent2">
                    <a:lumMod val="75000"/>
                  </a:schemeClr>
                </a:solidFill>
              </a:rPr>
              <a:t>pA</a:t>
            </a:r>
            <a:r>
              <a:rPr lang="es-PE" dirty="0">
                <a:solidFill>
                  <a:schemeClr val="accent2">
                    <a:lumMod val="75000"/>
                  </a:schemeClr>
                </a:solidFill>
              </a:rPr>
              <a:t>; </a:t>
            </a:r>
            <a:r>
              <a:rPr lang="es-PE" dirty="0"/>
              <a:t>el valor de </a:t>
            </a:r>
            <a:r>
              <a:rPr lang="es-PE" dirty="0" err="1">
                <a:solidFill>
                  <a:schemeClr val="accent2">
                    <a:lumMod val="75000"/>
                  </a:schemeClr>
                </a:solidFill>
              </a:rPr>
              <a:t>pA</a:t>
            </a:r>
            <a:r>
              <a:rPr lang="es-PE" dirty="0"/>
              <a:t> puede ser cualquier cosa, inclusive puede ser una dirección de memoria que no nos corresponde por lo que si intentamos acceder a dicha memoria obtendremos un error.</a:t>
            </a:r>
          </a:p>
          <a:p>
            <a:pPr marL="365760" indent="-256032" algn="just">
              <a:buClr>
                <a:schemeClr val="accent3"/>
              </a:buClr>
              <a:buFont typeface="Georgia"/>
              <a:buChar char="•"/>
              <a:defRPr/>
            </a:pPr>
            <a:endParaRPr lang="es-PE" dirty="0"/>
          </a:p>
          <a:p>
            <a:pPr marL="365760" indent="-256032" algn="just">
              <a:buClr>
                <a:schemeClr val="accent3"/>
              </a:buClr>
              <a:buFont typeface="Georgia"/>
              <a:buChar char="•"/>
              <a:defRPr/>
            </a:pPr>
            <a:r>
              <a:rPr lang="es-PE" dirty="0"/>
              <a:t>Es por esta razón que es importante </a:t>
            </a:r>
            <a:r>
              <a:rPr lang="es-PE" dirty="0">
                <a:solidFill>
                  <a:schemeClr val="accent2">
                    <a:lumMod val="75000"/>
                  </a:schemeClr>
                </a:solidFill>
              </a:rPr>
              <a:t>inicializar</a:t>
            </a:r>
            <a:r>
              <a:rPr lang="es-PE" dirty="0"/>
              <a:t> el valor del puntero y por esa razón colocamos inmediatamente el valor que nos otorga </a:t>
            </a:r>
            <a:r>
              <a:rPr lang="es-PE" dirty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s-PE" dirty="0"/>
              <a:t> o </a:t>
            </a:r>
            <a:r>
              <a:rPr lang="es-PE" dirty="0" err="1">
                <a:solidFill>
                  <a:schemeClr val="accent2">
                    <a:lumMod val="75000"/>
                  </a:schemeClr>
                </a:solidFill>
              </a:rPr>
              <a:t>Malloc</a:t>
            </a:r>
            <a:r>
              <a:rPr lang="es-PE" dirty="0"/>
              <a:t> que puede ser una dirección de memoria o NULL.</a:t>
            </a:r>
          </a:p>
          <a:p>
            <a:pPr marL="658368" lvl="1" indent="-246888" algn="just">
              <a:buFont typeface="Georgia"/>
              <a:buChar char="▫"/>
              <a:defRPr/>
            </a:pPr>
            <a:r>
              <a:rPr lang="es-PE" b="1" dirty="0" err="1">
                <a:solidFill>
                  <a:srgbClr val="0070C0"/>
                </a:solidFill>
              </a:rPr>
              <a:t>pA</a:t>
            </a:r>
            <a:r>
              <a:rPr lang="es-PE" b="1" dirty="0">
                <a:solidFill>
                  <a:srgbClr val="0070C0"/>
                </a:solidFill>
              </a:rPr>
              <a:t> = new </a:t>
            </a:r>
            <a:r>
              <a:rPr lang="es-PE" b="1" dirty="0" err="1">
                <a:solidFill>
                  <a:srgbClr val="0070C0"/>
                </a:solidFill>
              </a:rPr>
              <a:t>int</a:t>
            </a:r>
            <a:r>
              <a:rPr lang="es-PE" b="1" dirty="0">
                <a:solidFill>
                  <a:srgbClr val="0070C0"/>
                </a:solidFill>
              </a:rPr>
              <a:t>;</a:t>
            </a:r>
          </a:p>
          <a:p>
            <a:pPr marL="658368" lvl="1" indent="-246888" algn="just">
              <a:buFont typeface="Georgia"/>
              <a:buChar char="▫"/>
              <a:defRPr/>
            </a:pPr>
            <a:r>
              <a:rPr lang="es-PE" b="1" dirty="0" err="1">
                <a:solidFill>
                  <a:srgbClr val="0070C0"/>
                </a:solidFill>
              </a:rPr>
              <a:t>pA</a:t>
            </a:r>
            <a:r>
              <a:rPr lang="es-PE" b="1" dirty="0">
                <a:solidFill>
                  <a:srgbClr val="0070C0"/>
                </a:solidFill>
              </a:rPr>
              <a:t> = (</a:t>
            </a:r>
            <a:r>
              <a:rPr lang="es-PE" b="1" dirty="0" err="1">
                <a:solidFill>
                  <a:srgbClr val="0070C0"/>
                </a:solidFill>
              </a:rPr>
              <a:t>int</a:t>
            </a:r>
            <a:r>
              <a:rPr lang="es-PE" b="1" dirty="0">
                <a:solidFill>
                  <a:srgbClr val="0070C0"/>
                </a:solidFill>
              </a:rPr>
              <a:t>*) </a:t>
            </a:r>
            <a:r>
              <a:rPr lang="es-PE" b="1" dirty="0" err="1">
                <a:solidFill>
                  <a:srgbClr val="0070C0"/>
                </a:solidFill>
              </a:rPr>
              <a:t>malloc</a:t>
            </a:r>
            <a:r>
              <a:rPr lang="es-PE" b="1" dirty="0">
                <a:solidFill>
                  <a:srgbClr val="0070C0"/>
                </a:solidFill>
              </a:rPr>
              <a:t>(</a:t>
            </a:r>
            <a:r>
              <a:rPr lang="es-PE" b="1" dirty="0" err="1">
                <a:solidFill>
                  <a:srgbClr val="0070C0"/>
                </a:solidFill>
              </a:rPr>
              <a:t>sizeof</a:t>
            </a:r>
            <a:r>
              <a:rPr lang="es-PE" b="1" dirty="0">
                <a:solidFill>
                  <a:srgbClr val="0070C0"/>
                </a:solidFill>
              </a:rPr>
              <a:t>(</a:t>
            </a:r>
            <a:r>
              <a:rPr lang="es-PE" b="1" dirty="0" err="1">
                <a:solidFill>
                  <a:srgbClr val="0070C0"/>
                </a:solidFill>
              </a:rPr>
              <a:t>int</a:t>
            </a:r>
            <a:r>
              <a:rPr lang="es-PE" b="1" dirty="0">
                <a:solidFill>
                  <a:srgbClr val="0070C0"/>
                </a:solidFill>
              </a:rPr>
              <a:t>));</a:t>
            </a: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16731" y="1058112"/>
            <a:ext cx="8229600" cy="69448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n-US" sz="3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importancia</a:t>
            </a: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NULL</a:t>
            </a:r>
            <a:r>
              <a:rPr lang="es-PE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 momento de declarar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276F9E-749F-40C3-A1C2-E6F7B13307A6}" type="datetime1">
              <a:rPr lang="es-PE" smtClean="0"/>
              <a:t>22/06/2025</a:t>
            </a:fld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41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ontent Placeholder 2"/>
          <p:cNvSpPr>
            <a:spLocks noGrp="1"/>
          </p:cNvSpPr>
          <p:nvPr>
            <p:ph idx="4294967295"/>
          </p:nvPr>
        </p:nvSpPr>
        <p:spPr>
          <a:xfrm>
            <a:off x="745331" y="1828800"/>
            <a:ext cx="8229600" cy="4745038"/>
          </a:xfrm>
        </p:spPr>
        <p:txBody>
          <a:bodyPr/>
          <a:lstStyle/>
          <a:p>
            <a:pPr algn="just" eaLnBrk="1" hangingPunct="1"/>
            <a:r>
              <a:rPr lang="es-PE" dirty="0"/>
              <a:t>Si por alguna razón no se reservará la memoria para el puntero de forma inmediata o nunca (si es un puntero para manipular variables) deberíamos colocarle inmediatamente la dirección de memoria a donde queremos que apunte.</a:t>
            </a:r>
          </a:p>
          <a:p>
            <a:pPr algn="just" eaLnBrk="1" hangingPunct="1"/>
            <a:endParaRPr lang="es-PE" dirty="0"/>
          </a:p>
          <a:p>
            <a:pPr algn="just" eaLnBrk="1" hangingPunct="1"/>
            <a:r>
              <a:rPr lang="es-PE" dirty="0"/>
              <a:t>Si no deseamos que apunte a ningún lado por el momento debemos colocarle el valor de NULL.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516731" y="1058112"/>
            <a:ext cx="8229600" cy="694489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 </a:t>
            </a:r>
            <a:r>
              <a:rPr lang="en-US" sz="3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importancia</a:t>
            </a: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NULL</a:t>
            </a:r>
            <a:r>
              <a:rPr lang="es-PE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 momento de declarar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FBF970-F029-48C8-AB90-90B7DD26265D}" type="datetime1">
              <a:rPr lang="es-PE" smtClean="0"/>
              <a:t>22/06/2025</a:t>
            </a:fld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42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010444" y="1981201"/>
            <a:ext cx="7772400" cy="13620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s-PE" sz="5400" dirty="0">
                <a:solidFill>
                  <a:srgbClr val="002060"/>
                </a:solidFill>
              </a:rPr>
              <a:t>Importancia de </a:t>
            </a:r>
            <a:r>
              <a:rPr lang="es-PE" sz="5400" dirty="0" err="1">
                <a:solidFill>
                  <a:srgbClr val="002060"/>
                </a:solidFill>
              </a:rPr>
              <a:t>NULL</a:t>
            </a:r>
            <a:endParaRPr lang="en-US" sz="5400" dirty="0">
              <a:solidFill>
                <a:srgbClr val="002060"/>
              </a:solidFill>
            </a:endParaRPr>
          </a:p>
        </p:txBody>
      </p:sp>
      <p:sp>
        <p:nvSpPr>
          <p:cNvPr id="59394" name="Text Placeholder 8"/>
          <p:cNvSpPr>
            <a:spLocks noGrp="1"/>
          </p:cNvSpPr>
          <p:nvPr>
            <p:ph type="body" idx="4294967295"/>
          </p:nvPr>
        </p:nvSpPr>
        <p:spPr>
          <a:xfrm>
            <a:off x="1010444" y="3367088"/>
            <a:ext cx="7772400" cy="1509712"/>
          </a:xfrm>
        </p:spPr>
        <p:txBody>
          <a:bodyPr/>
          <a:lstStyle/>
          <a:p>
            <a:pPr marL="44450"/>
            <a:r>
              <a:rPr lang="es-PE" dirty="0"/>
              <a:t>Al momento de liberar la memoria usando </a:t>
            </a:r>
            <a:r>
              <a:rPr lang="es-PE" dirty="0" err="1"/>
              <a:t>delete</a:t>
            </a:r>
            <a:endParaRPr lang="en-US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7D8015-BB31-47BC-9B68-27395C85B066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43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3"/>
          <p:cNvSpPr>
            <a:spLocks noGrp="1"/>
          </p:cNvSpPr>
          <p:nvPr>
            <p:ph type="title" idx="4294967295"/>
          </p:nvPr>
        </p:nvSpPr>
        <p:spPr>
          <a:xfrm>
            <a:off x="725278" y="1207836"/>
            <a:ext cx="8229600" cy="613026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s-PE" sz="3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importancia de NULL al utilizar </a:t>
            </a:r>
            <a:r>
              <a:rPr lang="es-PE" sz="3000" b="1" dirty="0" err="1">
                <a:solidFill>
                  <a:srgbClr val="00B0F0"/>
                </a:solidFill>
              </a:rPr>
              <a:t>delete</a:t>
            </a:r>
            <a:endParaRPr lang="en-US" sz="3000" b="1" dirty="0">
              <a:solidFill>
                <a:srgbClr val="00B0F0"/>
              </a:solidFill>
            </a:endParaRPr>
          </a:p>
        </p:txBody>
      </p:sp>
      <p:grpSp>
        <p:nvGrpSpPr>
          <p:cNvPr id="60418" name="Group 163"/>
          <p:cNvGrpSpPr>
            <a:grpSpLocks/>
          </p:cNvGrpSpPr>
          <p:nvPr/>
        </p:nvGrpSpPr>
        <p:grpSpPr bwMode="auto">
          <a:xfrm>
            <a:off x="973931" y="1981200"/>
            <a:ext cx="2971800" cy="4114800"/>
            <a:chOff x="763290" y="1676400"/>
            <a:chExt cx="2971800" cy="4114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</a:t>
              </a:r>
              <a:r>
                <a:rPr lang="es-PE" sz="1200" dirty="0" err="1"/>
                <a:t>Stack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2201069" y="3043238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1050" dirty="0" err="1">
                <a:solidFill>
                  <a:schemeClr val="bg1"/>
                </a:solidFill>
              </a:rPr>
              <a:t>ptrFloat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201069" y="4114800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bg1"/>
                </a:solidFill>
              </a:rPr>
              <a:t>18.50</a:t>
            </a:r>
          </a:p>
        </p:txBody>
      </p:sp>
      <p:cxnSp>
        <p:nvCxnSpPr>
          <p:cNvPr id="71" name="Shape 70"/>
          <p:cNvCxnSpPr>
            <a:stCxn id="64" idx="3"/>
            <a:endCxn id="69" idx="3"/>
          </p:cNvCxnSpPr>
          <p:nvPr/>
        </p:nvCxnSpPr>
        <p:spPr>
          <a:xfrm>
            <a:off x="3877470" y="3119438"/>
            <a:ext cx="1587" cy="1071562"/>
          </a:xfrm>
          <a:prstGeom prst="bentConnector3">
            <a:avLst>
              <a:gd name="adj1" fmla="val 37818652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201069" y="3048000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1050" dirty="0">
                <a:solidFill>
                  <a:schemeClr val="bg1"/>
                </a:solidFill>
              </a:rPr>
              <a:t>78B1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3" name="Content Placeholder 72"/>
          <p:cNvSpPr>
            <a:spLocks noGrp="1"/>
          </p:cNvSpPr>
          <p:nvPr>
            <p:ph sz="half" idx="4294967295"/>
          </p:nvPr>
        </p:nvSpPr>
        <p:spPr>
          <a:xfrm>
            <a:off x="4936331" y="1828800"/>
            <a:ext cx="4038600" cy="4946650"/>
          </a:xfrm>
        </p:spPr>
        <p:txBody>
          <a:bodyPr>
            <a:normAutofit fontScale="85000" lnSpcReduction="20000"/>
          </a:bodyPr>
          <a:lstStyle/>
          <a:p>
            <a:pPr marL="365760" indent="-256032" algn="just">
              <a:buClr>
                <a:schemeClr val="accent3"/>
              </a:buClr>
              <a:buNone/>
              <a:defRPr/>
            </a:pPr>
            <a:r>
              <a:rPr lang="es-PE" dirty="0"/>
              <a:t>	Del ejemplo anterior se tenía lo siguiente:</a:t>
            </a:r>
          </a:p>
          <a:p>
            <a:pPr marL="365760" indent="-256032" algn="just">
              <a:buClr>
                <a:schemeClr val="accent3"/>
              </a:buClr>
              <a:buNone/>
              <a:defRPr/>
            </a:pPr>
            <a:endParaRPr lang="es-PE" dirty="0"/>
          </a:p>
          <a:p>
            <a:pPr marL="365760" indent="-256032" algn="just">
              <a:buClr>
                <a:schemeClr val="accent3"/>
              </a:buClr>
              <a:buNone/>
              <a:defRPr/>
            </a:pPr>
            <a:r>
              <a:rPr lang="es-PE" dirty="0"/>
              <a:t>	Mediante el comando New se había asignado dinámicamente el espacio de memoria al puntero llamado </a:t>
            </a:r>
            <a:r>
              <a:rPr lang="es-PE" dirty="0" err="1">
                <a:solidFill>
                  <a:schemeClr val="accent2">
                    <a:lumMod val="75000"/>
                  </a:schemeClr>
                </a:solidFill>
              </a:rPr>
              <a:t>ptrFloat</a:t>
            </a:r>
            <a:r>
              <a:rPr lang="es-PE" dirty="0"/>
              <a:t>.</a:t>
            </a:r>
          </a:p>
          <a:p>
            <a:pPr marL="365760" indent="-256032" algn="just">
              <a:buClr>
                <a:schemeClr val="accent3"/>
              </a:buClr>
              <a:buNone/>
              <a:defRPr/>
            </a:pPr>
            <a:endParaRPr lang="es-PE" dirty="0"/>
          </a:p>
          <a:p>
            <a:pPr marL="365760" indent="-256032" algn="just">
              <a:buClr>
                <a:schemeClr val="accent3"/>
              </a:buClr>
              <a:buNone/>
              <a:defRPr/>
            </a:pPr>
            <a:r>
              <a:rPr lang="es-PE" dirty="0"/>
              <a:t>	Cuando el puntero ya no sea usado durante la ejecución del programa, liberábamos la memoria utilizando del comando </a:t>
            </a:r>
            <a:r>
              <a:rPr lang="es-PE" dirty="0" err="1"/>
              <a:t>delete</a:t>
            </a:r>
            <a:r>
              <a:rPr lang="es-PE" dirty="0"/>
              <a:t>.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6D763C-45B2-4675-ADC8-6C0AC3F2175D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44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163"/>
          <p:cNvGrpSpPr>
            <a:grpSpLocks/>
          </p:cNvGrpSpPr>
          <p:nvPr/>
        </p:nvGrpSpPr>
        <p:grpSpPr bwMode="auto">
          <a:xfrm>
            <a:off x="973931" y="1981200"/>
            <a:ext cx="2971800" cy="4114800"/>
            <a:chOff x="763290" y="1676400"/>
            <a:chExt cx="2971800" cy="4114800"/>
          </a:xfrm>
        </p:grpSpPr>
        <p:sp>
          <p:nvSpPr>
            <p:cNvPr id="160" name="Rectangle 159"/>
            <p:cNvSpPr/>
            <p:nvPr/>
          </p:nvSpPr>
          <p:spPr>
            <a:xfrm>
              <a:off x="853698" y="1676400"/>
              <a:ext cx="274320" cy="13716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</a:t>
              </a:r>
              <a:r>
                <a:rPr lang="es-PE" sz="1200" dirty="0" err="1"/>
                <a:t>Stack</a:t>
              </a:r>
              <a:endParaRPr lang="en-US" sz="1200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8840" y="1676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295103" y="167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988840" y="182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1295103" y="182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988840" y="1981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295103" y="1981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7851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988840" y="2133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295103" y="2133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7855</a:t>
              </a:r>
              <a:endParaRPr lang="en-US" sz="105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988840" y="22860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295103" y="2286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988840" y="2438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103" y="2438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988840" y="2590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295103" y="2590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7864</a:t>
              </a:r>
              <a:endParaRPr lang="en-US" sz="105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988840" y="2743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295103" y="2743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7868</a:t>
              </a:r>
              <a:endParaRPr lang="en-US" sz="105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988840" y="2895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295103" y="2895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988840" y="3048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295103" y="3048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88840" y="3200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295103" y="3200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988840" y="3352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95103" y="3352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7899</a:t>
              </a:r>
              <a:endParaRPr lang="en-US" sz="105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988840" y="3505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95103" y="3505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78A1</a:t>
              </a:r>
              <a:endParaRPr lang="en-US" sz="105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988840" y="3657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295103" y="3657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78A9</a:t>
              </a:r>
              <a:endParaRPr lang="en-US" sz="105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988840" y="3810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295103" y="3810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78B1</a:t>
              </a:r>
              <a:endParaRPr lang="en-US" sz="105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988840" y="3962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295103" y="3962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988840" y="41148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295103" y="4114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988840" y="42672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95103" y="4267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988840" y="44196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295103" y="4419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1988840" y="4572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295103" y="4572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988840" y="47244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95103" y="4724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988840" y="4876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95103" y="4876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988840" y="50292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295103" y="50292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78F0</a:t>
              </a:r>
              <a:endParaRPr lang="en-US" sz="1050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988840" y="51816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95103" y="51816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78F8</a:t>
              </a:r>
              <a:endParaRPr lang="en-US" sz="1050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988840" y="5334000"/>
              <a:ext cx="16764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103" y="53340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988840" y="54864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295103" y="54864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988840" y="5638800"/>
              <a:ext cx="1676400" cy="152400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050" dirty="0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295103" y="5638800"/>
              <a:ext cx="685800" cy="1524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s-PE" sz="1050" dirty="0"/>
                <a:t>…</a:t>
              </a:r>
              <a:endParaRPr lang="en-US" sz="105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853698" y="3048000"/>
              <a:ext cx="274320" cy="2743200"/>
            </a:xfrm>
            <a:prstGeom prst="rect">
              <a:avLst/>
            </a:prstGeom>
            <a:solidFill>
              <a:schemeClr val="accent6">
                <a:tint val="1000"/>
                <a:satMod val="255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vert270" anchor="ctr"/>
            <a:lstStyle/>
            <a:p>
              <a:pPr algn="ctr">
                <a:defRPr/>
              </a:pPr>
              <a:r>
                <a:rPr lang="es-PE" sz="1200" dirty="0"/>
                <a:t>Zona dinámica o </a:t>
              </a:r>
              <a:r>
                <a:rPr lang="es-PE" sz="1200" dirty="0" err="1"/>
                <a:t>Heap</a:t>
              </a:r>
              <a:endParaRPr lang="en-US" sz="1200" dirty="0"/>
            </a:p>
          </p:txBody>
        </p:sp>
        <p:cxnSp>
          <p:nvCxnSpPr>
            <p:cNvPr id="162" name="Straight Connector 161"/>
            <p:cNvCxnSpPr/>
            <p:nvPr/>
          </p:nvCxnSpPr>
          <p:spPr>
            <a:xfrm>
              <a:off x="763290" y="3055938"/>
              <a:ext cx="2971800" cy="15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2201069" y="3043238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1050" dirty="0" err="1">
                <a:solidFill>
                  <a:schemeClr val="bg1"/>
                </a:solidFill>
              </a:rPr>
              <a:t>ptrFloat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201069" y="3048000"/>
            <a:ext cx="1676400" cy="1524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PE" sz="1050" dirty="0">
                <a:solidFill>
                  <a:schemeClr val="bg1"/>
                </a:solidFill>
              </a:rPr>
              <a:t>78B1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0" name="Content Placeholder 69"/>
          <p:cNvSpPr>
            <a:spLocks noGrp="1"/>
          </p:cNvSpPr>
          <p:nvPr>
            <p:ph sz="half" idx="4294967295"/>
          </p:nvPr>
        </p:nvSpPr>
        <p:spPr>
          <a:xfrm>
            <a:off x="4936331" y="1828800"/>
            <a:ext cx="4038600" cy="4946650"/>
          </a:xfrm>
        </p:spPr>
        <p:txBody>
          <a:bodyPr>
            <a:normAutofit fontScale="70000" lnSpcReduction="20000"/>
          </a:bodyPr>
          <a:lstStyle/>
          <a:p>
            <a:pPr marL="365760" indent="-256032" algn="just">
              <a:buClr>
                <a:schemeClr val="accent3"/>
              </a:buClr>
              <a:buFont typeface="Georgia"/>
              <a:buChar char="•"/>
              <a:defRPr/>
            </a:pPr>
            <a:r>
              <a:rPr lang="es-PE" dirty="0"/>
              <a:t>El problema surge que ahora la variable </a:t>
            </a:r>
            <a:r>
              <a:rPr lang="es-PE" dirty="0" err="1"/>
              <a:t>ptrFloat</a:t>
            </a:r>
            <a:r>
              <a:rPr lang="es-PE" dirty="0"/>
              <a:t> ya no apunta al espacio de memoria y tampoco existe memoria reservada para esta variable.</a:t>
            </a:r>
          </a:p>
          <a:p>
            <a:pPr marL="365760" indent="-256032" algn="just">
              <a:buClr>
                <a:schemeClr val="accent3"/>
              </a:buClr>
              <a:buFont typeface="Georgia"/>
              <a:buChar char="•"/>
              <a:defRPr/>
            </a:pPr>
            <a:endParaRPr lang="es-PE" dirty="0"/>
          </a:p>
          <a:p>
            <a:pPr marL="365760" indent="-256032" algn="just">
              <a:buClr>
                <a:schemeClr val="accent3"/>
              </a:buClr>
              <a:buFont typeface="Georgia"/>
              <a:buChar char="•"/>
              <a:defRPr/>
            </a:pPr>
            <a:r>
              <a:rPr lang="es-PE" dirty="0"/>
              <a:t>Sin embargo la variable </a:t>
            </a:r>
            <a:r>
              <a:rPr lang="es-PE" dirty="0" err="1"/>
              <a:t>ptrFloat</a:t>
            </a:r>
            <a:r>
              <a:rPr lang="es-PE" dirty="0"/>
              <a:t> aún contiene la dirección de memoria 78B1 por lo que si alguien realiza la siguiente operación:</a:t>
            </a:r>
          </a:p>
          <a:p>
            <a:pPr marL="365760" indent="-256032" algn="just">
              <a:buClr>
                <a:schemeClr val="accent3"/>
              </a:buClr>
              <a:buNone/>
              <a:defRPr/>
            </a:pPr>
            <a:r>
              <a:rPr lang="es-PE" dirty="0"/>
              <a:t>	    </a:t>
            </a:r>
            <a:r>
              <a:rPr lang="es-PE" sz="1500" b="1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PE" sz="15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s-PE" sz="1500" dirty="0" err="1">
                <a:latin typeface="Courier New" pitchFamily="49" charset="0"/>
                <a:cs typeface="Courier New" pitchFamily="49" charset="0"/>
              </a:rPr>
              <a:t>ptrFloat</a:t>
            </a:r>
            <a:r>
              <a:rPr lang="es-PE" sz="1500" dirty="0">
                <a:latin typeface="Courier New" pitchFamily="49" charset="0"/>
                <a:cs typeface="Courier New" pitchFamily="49" charset="0"/>
              </a:rPr>
              <a:t> !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= NULL</a:t>
            </a:r>
            <a:r>
              <a:rPr lang="es-PE" sz="1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658368" lvl="1" indent="-246888" algn="just">
              <a:buNone/>
              <a:defRPr/>
            </a:pPr>
            <a:r>
              <a:rPr lang="es-PE" sz="1300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s-PE" sz="13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PE" sz="13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PE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s-PE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ptrFloat</a:t>
            </a:r>
            <a:r>
              <a:rPr lang="es-PE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tiene datos”</a:t>
            </a:r>
            <a:r>
              <a:rPr lang="es-PE" sz="13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300" dirty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658368" lvl="1" indent="-246888" algn="just">
              <a:buNone/>
              <a:defRPr/>
            </a:pPr>
            <a:endParaRPr lang="es-PE" sz="1300" dirty="0">
              <a:latin typeface="Courier New" pitchFamily="49" charset="0"/>
              <a:cs typeface="Courier New" pitchFamily="49" charset="0"/>
            </a:endParaRPr>
          </a:p>
          <a:p>
            <a:pPr marL="365760" indent="-256032" algn="just">
              <a:buClr>
                <a:schemeClr val="accent3"/>
              </a:buClr>
              <a:buFont typeface="Georgia"/>
              <a:buChar char="•"/>
              <a:defRPr/>
            </a:pPr>
            <a:r>
              <a:rPr lang="es-PE" sz="2200" dirty="0"/>
              <a:t>Se imprimirá que aún tiene datos para dicha variable cuando esto ya no es cierto.</a:t>
            </a:r>
          </a:p>
          <a:p>
            <a:pPr marL="658368" lvl="1" indent="-246888" algn="just">
              <a:buNone/>
              <a:defRPr/>
            </a:pPr>
            <a:endParaRPr lang="es-PE" sz="2100" dirty="0"/>
          </a:p>
          <a:p>
            <a:pPr marL="365760" indent="-256032" algn="just">
              <a:buClr>
                <a:schemeClr val="accent3"/>
              </a:buClr>
              <a:buFont typeface="Georgia"/>
              <a:buChar char="•"/>
              <a:defRPr/>
            </a:pPr>
            <a:r>
              <a:rPr lang="es-PE" sz="2200" dirty="0"/>
              <a:t>Es por esta razón que es recomendable colocar NULL al puntero después de un </a:t>
            </a:r>
            <a:r>
              <a:rPr lang="es-PE" sz="2200" dirty="0" err="1"/>
              <a:t>delete</a:t>
            </a:r>
            <a:r>
              <a:rPr lang="es-PE" sz="2200" dirty="0"/>
              <a:t> o free.</a:t>
            </a:r>
            <a:endParaRPr lang="en-US" sz="2200" dirty="0"/>
          </a:p>
        </p:txBody>
      </p:sp>
      <p:sp>
        <p:nvSpPr>
          <p:cNvPr id="65" name="Title 3"/>
          <p:cNvSpPr txBox="1">
            <a:spLocks/>
          </p:cNvSpPr>
          <p:nvPr/>
        </p:nvSpPr>
        <p:spPr>
          <a:xfrm>
            <a:off x="725278" y="1207836"/>
            <a:ext cx="8229600" cy="613026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PE" sz="3000" b="1">
                <a:solidFill>
                  <a:schemeClr val="tx1">
                    <a:lumMod val="65000"/>
                    <a:lumOff val="35000"/>
                  </a:schemeClr>
                </a:solidFill>
              </a:rPr>
              <a:t>La importancia de NULL al utilizar </a:t>
            </a:r>
            <a:r>
              <a:rPr lang="es-PE" sz="3000" b="1">
                <a:solidFill>
                  <a:srgbClr val="00B0F0"/>
                </a:solidFill>
              </a:rPr>
              <a:t>delete</a:t>
            </a:r>
            <a:endParaRPr lang="en-US" sz="3000" b="1" dirty="0">
              <a:solidFill>
                <a:srgbClr val="00B0F0"/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A778F5-BB6C-495A-A447-6B2AF07DEF1C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45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/>
          <p:cNvSpPr txBox="1">
            <a:spLocks/>
          </p:cNvSpPr>
          <p:nvPr/>
        </p:nvSpPr>
        <p:spPr>
          <a:xfrm>
            <a:off x="745331" y="2401889"/>
            <a:ext cx="8458200" cy="14700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s-PE" sz="6000" b="1"/>
              <a:t>Ejemplos</a:t>
            </a:r>
            <a:endParaRPr lang="en-US" sz="6000" b="1" dirty="0"/>
          </a:p>
        </p:txBody>
      </p:sp>
      <p:sp>
        <p:nvSpPr>
          <p:cNvPr id="3" name="Subtitle 6"/>
          <p:cNvSpPr txBox="1">
            <a:spLocks/>
          </p:cNvSpPr>
          <p:nvPr/>
        </p:nvSpPr>
        <p:spPr bwMode="auto">
          <a:xfrm>
            <a:off x="745331" y="3900488"/>
            <a:ext cx="4953000" cy="128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▫"/>
              <a:defRPr sz="2000" kern="1200">
                <a:solidFill>
                  <a:srgbClr val="8D89A4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" eaLnBrk="1" hangingPunct="1"/>
            <a:r>
              <a:rPr lang="es-PE" sz="3200"/>
              <a:t>NULL</a:t>
            </a:r>
            <a:endParaRPr lang="en-US" sz="3200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4C5FDD-49F2-48B1-8650-AD8F930B6466}" type="datetime1">
              <a:rPr lang="es-PE" smtClean="0"/>
              <a:t>22/06/2025</a:t>
            </a:fld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5975336"/>
      </p:ext>
    </p:extLst>
  </p:cSld>
  <p:clrMapOvr>
    <a:masterClrMapping/>
  </p:clrMapOvr>
  <p:transition spd="med"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326731" y="1447800"/>
            <a:ext cx="4953000" cy="4419600"/>
          </a:xfrm>
        </p:spPr>
        <p:txBody>
          <a:bodyPr>
            <a:noAutofit/>
          </a:bodyPr>
          <a:lstStyle/>
          <a:p>
            <a:pPr marL="109537" indent="0">
              <a:buNone/>
              <a:defRPr/>
            </a:pPr>
            <a:r>
              <a:rPr lang="en-US" sz="1400" dirty="0">
                <a:solidFill>
                  <a:srgbClr val="00B050"/>
                </a:solidFill>
              </a:rPr>
              <a:t>#include &lt;</a:t>
            </a:r>
            <a:r>
              <a:rPr lang="en-US" sz="1400" dirty="0" err="1">
                <a:solidFill>
                  <a:srgbClr val="00B050"/>
                </a:solidFill>
              </a:rPr>
              <a:t>iostream</a:t>
            </a:r>
            <a:r>
              <a:rPr lang="en-US" sz="1400" dirty="0">
                <a:solidFill>
                  <a:srgbClr val="00B050"/>
                </a:solidFill>
              </a:rPr>
              <a:t>&gt;</a:t>
            </a:r>
          </a:p>
          <a:p>
            <a:pPr marL="109537" indent="0">
              <a:buNone/>
              <a:defRPr/>
            </a:pPr>
            <a:r>
              <a:rPr lang="en-US" sz="1400" dirty="0">
                <a:solidFill>
                  <a:srgbClr val="00B050"/>
                </a:solidFill>
              </a:rPr>
              <a:t>using namespace </a:t>
            </a:r>
            <a:r>
              <a:rPr lang="en-US" sz="1400" dirty="0" err="1">
                <a:solidFill>
                  <a:srgbClr val="00B050"/>
                </a:solidFill>
              </a:rPr>
              <a:t>std</a:t>
            </a:r>
            <a:r>
              <a:rPr lang="en-US" sz="1400" dirty="0">
                <a:solidFill>
                  <a:srgbClr val="00B050"/>
                </a:solidFill>
              </a:rPr>
              <a:t>;</a:t>
            </a:r>
          </a:p>
          <a:p>
            <a:pPr marL="109537" indent="0">
              <a:buNone/>
              <a:defRPr/>
            </a:pPr>
            <a:endParaRPr lang="en-US" sz="1400" dirty="0"/>
          </a:p>
          <a:p>
            <a:pPr marL="109537" indent="0">
              <a:buNone/>
              <a:defRPr/>
            </a:pPr>
            <a:r>
              <a:rPr lang="en-US" sz="1400" b="1" dirty="0" err="1"/>
              <a:t>int</a:t>
            </a:r>
            <a:r>
              <a:rPr lang="en-US" sz="1400" dirty="0"/>
              <a:t> main()</a:t>
            </a:r>
          </a:p>
          <a:p>
            <a:pPr marL="109537" indent="0">
              <a:buNone/>
              <a:defRPr/>
            </a:pPr>
            <a:r>
              <a:rPr lang="en-US" sz="1400" dirty="0"/>
              <a:t>{</a:t>
            </a:r>
          </a:p>
          <a:p>
            <a:pPr marL="109537" indent="0">
              <a:buNone/>
              <a:defRPr/>
            </a:pPr>
            <a:r>
              <a:rPr lang="en-US" sz="1400" dirty="0"/>
              <a:t>  </a:t>
            </a:r>
            <a:r>
              <a:rPr lang="en-US" sz="1400" b="1" dirty="0" err="1"/>
              <a:t>int</a:t>
            </a:r>
            <a:r>
              <a:rPr lang="en-US" sz="1400" dirty="0"/>
              <a:t> *A;</a:t>
            </a:r>
          </a:p>
          <a:p>
            <a:pPr marL="109537" indent="0">
              <a:buNone/>
              <a:defRPr/>
            </a:pPr>
            <a:r>
              <a:rPr lang="en-US" sz="1400" dirty="0"/>
              <a:t>  A = </a:t>
            </a:r>
            <a:r>
              <a:rPr lang="en-US" sz="1400" b="1" dirty="0">
                <a:solidFill>
                  <a:srgbClr val="0070C0"/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b="1" dirty="0" err="1"/>
              <a:t>int</a:t>
            </a:r>
            <a:r>
              <a:rPr lang="en-US" sz="1400" dirty="0"/>
              <a:t>;</a:t>
            </a:r>
          </a:p>
          <a:p>
            <a:pPr marL="109537" indent="0">
              <a:buNone/>
              <a:defRPr/>
            </a:pPr>
            <a:r>
              <a:rPr lang="en-US" sz="1400" dirty="0"/>
              <a:t>  </a:t>
            </a:r>
            <a:r>
              <a:rPr lang="en-US" sz="1400" b="1" dirty="0"/>
              <a:t>if</a:t>
            </a:r>
            <a:r>
              <a:rPr lang="en-US" sz="1400" dirty="0"/>
              <a:t> (A == NULL)</a:t>
            </a:r>
          </a:p>
          <a:p>
            <a:pPr marL="109537" indent="0">
              <a:buNone/>
              <a:defRPr/>
            </a:pPr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&lt;&lt;</a:t>
            </a:r>
            <a:r>
              <a:rPr lang="en-US" sz="1400" dirty="0">
                <a:solidFill>
                  <a:srgbClr val="002060"/>
                </a:solidFill>
              </a:rPr>
              <a:t>"No se </a:t>
            </a:r>
            <a:r>
              <a:rPr lang="en-US" sz="1400" dirty="0" err="1">
                <a:solidFill>
                  <a:srgbClr val="002060"/>
                </a:solidFill>
              </a:rPr>
              <a:t>pudo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asignar</a:t>
            </a:r>
            <a:r>
              <a:rPr lang="en-US" sz="1400" dirty="0">
                <a:solidFill>
                  <a:srgbClr val="002060"/>
                </a:solidFill>
              </a:rPr>
              <a:t> la </a:t>
            </a:r>
            <a:r>
              <a:rPr lang="en-US" sz="1400" dirty="0" err="1">
                <a:solidFill>
                  <a:srgbClr val="002060"/>
                </a:solidFill>
              </a:rPr>
              <a:t>memoria</a:t>
            </a:r>
            <a:r>
              <a:rPr lang="en-US" sz="1400" dirty="0">
                <a:solidFill>
                  <a:srgbClr val="002060"/>
                </a:solidFill>
              </a:rPr>
              <a:t>..."</a:t>
            </a:r>
            <a:r>
              <a:rPr lang="en-US" sz="1400" dirty="0"/>
              <a:t>;</a:t>
            </a:r>
          </a:p>
          <a:p>
            <a:pPr marL="109537" indent="0">
              <a:buNone/>
              <a:defRPr/>
            </a:pPr>
            <a:r>
              <a:rPr lang="en-US" sz="1400" dirty="0"/>
              <a:t>  </a:t>
            </a:r>
            <a:r>
              <a:rPr lang="en-US" sz="1400" b="1" dirty="0"/>
              <a:t>else</a:t>
            </a:r>
          </a:p>
          <a:p>
            <a:pPr marL="109537" indent="0">
              <a:buNone/>
              <a:defRPr/>
            </a:pPr>
            <a:r>
              <a:rPr lang="en-US" sz="1400" dirty="0"/>
              <a:t>  {</a:t>
            </a:r>
          </a:p>
          <a:p>
            <a:pPr marL="109537" indent="0">
              <a:buNone/>
              <a:defRPr/>
            </a:pPr>
            <a:r>
              <a:rPr lang="en-US" sz="1400" dirty="0"/>
              <a:t>	  </a:t>
            </a:r>
            <a:r>
              <a:rPr lang="en-US" sz="1400" dirty="0" err="1"/>
              <a:t>cout</a:t>
            </a:r>
            <a:r>
              <a:rPr lang="en-US" sz="1400" dirty="0"/>
              <a:t>&lt;&lt;</a:t>
            </a:r>
            <a:r>
              <a:rPr lang="en-US" sz="1400" dirty="0">
                <a:solidFill>
                  <a:srgbClr val="002060"/>
                </a:solidFill>
              </a:rPr>
              <a:t>"</a:t>
            </a:r>
            <a:r>
              <a:rPr lang="en-US" sz="1400" dirty="0" err="1">
                <a:solidFill>
                  <a:srgbClr val="002060"/>
                </a:solidFill>
              </a:rPr>
              <a:t>Ingrese</a:t>
            </a:r>
            <a:r>
              <a:rPr lang="en-US" sz="1400" dirty="0">
                <a:solidFill>
                  <a:srgbClr val="002060"/>
                </a:solidFill>
              </a:rPr>
              <a:t> un valor </a:t>
            </a:r>
            <a:r>
              <a:rPr lang="en-US" sz="1400" dirty="0" err="1">
                <a:solidFill>
                  <a:srgbClr val="002060"/>
                </a:solidFill>
              </a:rPr>
              <a:t>entero</a:t>
            </a:r>
            <a:r>
              <a:rPr lang="en-US" sz="1400" dirty="0">
                <a:solidFill>
                  <a:srgbClr val="002060"/>
                </a:solidFill>
              </a:rPr>
              <a:t>: "</a:t>
            </a:r>
            <a:r>
              <a:rPr lang="en-US" sz="1400" dirty="0"/>
              <a:t>;</a:t>
            </a:r>
          </a:p>
          <a:p>
            <a:pPr marL="109537" indent="0">
              <a:buNone/>
              <a:defRPr/>
            </a:pPr>
            <a:r>
              <a:rPr lang="en-US" sz="1400" dirty="0"/>
              <a:t>	  </a:t>
            </a:r>
            <a:r>
              <a:rPr lang="en-US" sz="1400" dirty="0" err="1"/>
              <a:t>cin</a:t>
            </a:r>
            <a:r>
              <a:rPr lang="en-US" sz="1400" dirty="0"/>
              <a:t>&gt;&gt;*A;</a:t>
            </a:r>
          </a:p>
          <a:p>
            <a:pPr marL="109537" indent="0">
              <a:buNone/>
              <a:defRPr/>
            </a:pPr>
            <a:r>
              <a:rPr lang="en-US" sz="1400" dirty="0"/>
              <a:t>	  *A = *A + 5;</a:t>
            </a:r>
          </a:p>
          <a:p>
            <a:pPr marL="109537" indent="0">
              <a:buNone/>
              <a:defRPr/>
            </a:pPr>
            <a:r>
              <a:rPr lang="en-US" sz="1400" dirty="0"/>
              <a:t>	  </a:t>
            </a:r>
            <a:r>
              <a:rPr lang="en-US" sz="1400" dirty="0" err="1"/>
              <a:t>cout</a:t>
            </a:r>
            <a:r>
              <a:rPr lang="en-US" sz="1400" dirty="0"/>
              <a:t>&lt;&lt;</a:t>
            </a:r>
            <a:r>
              <a:rPr lang="en-US" sz="1400" dirty="0">
                <a:solidFill>
                  <a:srgbClr val="002060"/>
                </a:solidFill>
              </a:rPr>
              <a:t>"El valor </a:t>
            </a:r>
            <a:r>
              <a:rPr lang="en-US" sz="1400" dirty="0" err="1">
                <a:solidFill>
                  <a:srgbClr val="002060"/>
                </a:solidFill>
              </a:rPr>
              <a:t>entero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incrementado</a:t>
            </a:r>
            <a:r>
              <a:rPr lang="en-US" sz="1400" dirty="0">
                <a:solidFill>
                  <a:srgbClr val="002060"/>
                </a:solidFill>
              </a:rPr>
              <a:t> en 5 </a:t>
            </a:r>
            <a:r>
              <a:rPr lang="en-US" sz="1400" dirty="0" err="1">
                <a:solidFill>
                  <a:srgbClr val="002060"/>
                </a:solidFill>
              </a:rPr>
              <a:t>es</a:t>
            </a:r>
            <a:r>
              <a:rPr lang="en-US" sz="1400" dirty="0">
                <a:solidFill>
                  <a:srgbClr val="002060"/>
                </a:solidFill>
              </a:rPr>
              <a:t> :"</a:t>
            </a:r>
            <a:r>
              <a:rPr lang="en-US" sz="1400" dirty="0"/>
              <a:t>&lt;&lt; *A;</a:t>
            </a:r>
          </a:p>
          <a:p>
            <a:pPr marL="109537" indent="0">
              <a:buNone/>
              <a:defRPr/>
            </a:pPr>
            <a:r>
              <a:rPr lang="en-US" sz="1400" dirty="0"/>
              <a:t>	  </a:t>
            </a:r>
            <a:r>
              <a:rPr lang="en-US" sz="1400" b="1" dirty="0">
                <a:solidFill>
                  <a:srgbClr val="0070C0"/>
                </a:solidFill>
              </a:rPr>
              <a:t>delete</a:t>
            </a:r>
            <a:r>
              <a:rPr lang="en-US" sz="1400" dirty="0"/>
              <a:t> A;</a:t>
            </a:r>
          </a:p>
          <a:p>
            <a:pPr marL="109537" indent="0">
              <a:buNone/>
              <a:defRPr/>
            </a:pPr>
            <a:r>
              <a:rPr lang="en-US" sz="1400" dirty="0"/>
              <a:t>  }</a:t>
            </a:r>
          </a:p>
          <a:p>
            <a:pPr marL="109537" indent="0">
              <a:buNone/>
              <a:defRPr/>
            </a:pPr>
            <a:r>
              <a:rPr lang="en-US" sz="1400" dirty="0"/>
              <a:t>  return 0;</a:t>
            </a:r>
          </a:p>
          <a:p>
            <a:pPr marL="109537" indent="0">
              <a:buNone/>
              <a:defRPr/>
            </a:pPr>
            <a:r>
              <a:rPr lang="en-US" sz="1400" dirty="0"/>
              <a:t>}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516731" y="2286000"/>
            <a:ext cx="3505200" cy="3810000"/>
          </a:xfrm>
        </p:spPr>
        <p:txBody>
          <a:bodyPr>
            <a:noAutofit/>
          </a:bodyPr>
          <a:lstStyle/>
          <a:p>
            <a:pPr algn="just">
              <a:buClr>
                <a:schemeClr val="accent3"/>
              </a:buClr>
              <a:buNone/>
              <a:defRPr/>
            </a:pPr>
            <a:r>
              <a:rPr lang="es-PE" sz="1800" dirty="0"/>
              <a:t>Declarar una variable entera de forma dinámica y en caso de que se pueda reservar el espacio necesario, solicitar un numero y mostrar el valor incrementado en 5. En caso de no poder reservar el espacio necesario mostrar un mensaje de error.</a:t>
            </a:r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516731" y="1257300"/>
            <a:ext cx="4114800" cy="381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3000" b="1">
                <a:solidFill>
                  <a:schemeClr val="tx1">
                    <a:lumMod val="50000"/>
                    <a:lumOff val="50000"/>
                  </a:schemeClr>
                </a:solidFill>
              </a:rPr>
              <a:t>Ejemplo 1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B245F9-7129-4AD4-A268-7B946DFA58A4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47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669131" y="1333500"/>
            <a:ext cx="41148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defRPr/>
            </a:pPr>
            <a:r>
              <a:rPr lang="es-PE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Ejemplo 2</a:t>
            </a:r>
            <a:endParaRPr lang="en-US" sz="3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4329113" y="1066800"/>
            <a:ext cx="5391149" cy="4457700"/>
          </a:xfrm>
        </p:spPr>
        <p:txBody>
          <a:bodyPr>
            <a:noAutofit/>
          </a:bodyPr>
          <a:lstStyle/>
          <a:p>
            <a:pPr marL="109537" indent="0">
              <a:buNone/>
              <a:defRPr/>
            </a:pPr>
            <a:r>
              <a:rPr lang="en-US" sz="1400" dirty="0">
                <a:solidFill>
                  <a:srgbClr val="00B050"/>
                </a:solidFill>
              </a:rPr>
              <a:t>#include &lt;iostream&gt;</a:t>
            </a:r>
          </a:p>
          <a:p>
            <a:pPr marL="109537" indent="0">
              <a:buNone/>
              <a:defRPr/>
            </a:pPr>
            <a:r>
              <a:rPr lang="en-US" sz="1400" dirty="0">
                <a:solidFill>
                  <a:srgbClr val="00B050"/>
                </a:solidFill>
              </a:rPr>
              <a:t>using namespace std;</a:t>
            </a:r>
          </a:p>
          <a:p>
            <a:pPr marL="109537" indent="0">
              <a:buNone/>
              <a:defRPr/>
            </a:pPr>
            <a:r>
              <a:rPr lang="en-US" sz="1400" b="1" dirty="0"/>
              <a:t>int</a:t>
            </a:r>
            <a:r>
              <a:rPr lang="en-US" sz="1400" dirty="0"/>
              <a:t> main()</a:t>
            </a:r>
          </a:p>
          <a:p>
            <a:pPr marL="109537" indent="0">
              <a:buNone/>
              <a:defRPr/>
            </a:pPr>
            <a:r>
              <a:rPr lang="en-US" sz="1400" dirty="0"/>
              <a:t>{</a:t>
            </a:r>
          </a:p>
          <a:p>
            <a:pPr marL="109537" indent="0">
              <a:buNone/>
              <a:defRPr/>
            </a:pPr>
            <a:r>
              <a:rPr lang="en-US" sz="1400" dirty="0"/>
              <a:t>  </a:t>
            </a:r>
            <a:r>
              <a:rPr lang="en-US" sz="1400" b="1" dirty="0" err="1"/>
              <a:t>int</a:t>
            </a:r>
            <a:r>
              <a:rPr lang="en-US" sz="1400" dirty="0"/>
              <a:t> *</a:t>
            </a:r>
            <a:r>
              <a:rPr lang="en-US" sz="1400" dirty="0" err="1"/>
              <a:t>ptr</a:t>
            </a:r>
            <a:r>
              <a:rPr lang="en-US" sz="1400" dirty="0"/>
              <a:t>;</a:t>
            </a:r>
          </a:p>
          <a:p>
            <a:pPr marL="109537" indent="0">
              <a:buNone/>
              <a:defRPr/>
            </a:pPr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&lt;&lt;</a:t>
            </a:r>
            <a:r>
              <a:rPr lang="en-US" sz="1400" dirty="0">
                <a:solidFill>
                  <a:srgbClr val="002060"/>
                </a:solidFill>
              </a:rPr>
              <a:t>"</a:t>
            </a:r>
            <a:r>
              <a:rPr lang="en-US" sz="1400" dirty="0" err="1">
                <a:solidFill>
                  <a:srgbClr val="002060"/>
                </a:solidFill>
              </a:rPr>
              <a:t>ptr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apunta</a:t>
            </a:r>
            <a:r>
              <a:rPr lang="en-US" sz="1400" dirty="0">
                <a:solidFill>
                  <a:srgbClr val="002060"/>
                </a:solidFill>
              </a:rPr>
              <a:t> a la </a:t>
            </a:r>
            <a:r>
              <a:rPr lang="en-US" sz="1400" dirty="0" err="1">
                <a:solidFill>
                  <a:srgbClr val="002060"/>
                </a:solidFill>
              </a:rPr>
              <a:t>direccion</a:t>
            </a:r>
            <a:r>
              <a:rPr lang="en-US" sz="1400" dirty="0">
                <a:solidFill>
                  <a:srgbClr val="002060"/>
                </a:solidFill>
              </a:rPr>
              <a:t>: "&lt;&lt; </a:t>
            </a:r>
            <a:r>
              <a:rPr lang="en-US" sz="1400" dirty="0" err="1">
                <a:solidFill>
                  <a:srgbClr val="002060"/>
                </a:solidFill>
              </a:rPr>
              <a:t>ptr</a:t>
            </a:r>
            <a:r>
              <a:rPr lang="en-US" sz="1400" dirty="0">
                <a:solidFill>
                  <a:srgbClr val="002060"/>
                </a:solidFill>
              </a:rPr>
              <a:t> &lt;&lt;"\n"</a:t>
            </a:r>
            <a:r>
              <a:rPr lang="en-US" sz="1400" dirty="0"/>
              <a:t>;</a:t>
            </a:r>
          </a:p>
          <a:p>
            <a:pPr marL="109537" indent="0">
              <a:buNone/>
              <a:defRPr/>
            </a:pPr>
            <a:r>
              <a:rPr lang="en-US" sz="1400" dirty="0"/>
              <a:t>  </a:t>
            </a:r>
            <a:r>
              <a:rPr lang="en-US" sz="1400" dirty="0" err="1"/>
              <a:t>ptr</a:t>
            </a:r>
            <a:r>
              <a:rPr lang="en-US" sz="1400" dirty="0"/>
              <a:t> = </a:t>
            </a:r>
            <a:r>
              <a:rPr lang="en-US" sz="1400" b="1" dirty="0">
                <a:solidFill>
                  <a:srgbClr val="0070C0"/>
                </a:solidFill>
              </a:rPr>
              <a:t>new</a:t>
            </a:r>
            <a:r>
              <a:rPr lang="en-US" sz="1400" dirty="0"/>
              <a:t> </a:t>
            </a:r>
            <a:r>
              <a:rPr lang="en-US" sz="1400" b="1" dirty="0"/>
              <a:t>int</a:t>
            </a:r>
            <a:r>
              <a:rPr lang="en-US" sz="1400" dirty="0"/>
              <a:t>;</a:t>
            </a:r>
          </a:p>
          <a:p>
            <a:pPr marL="109537" indent="0">
              <a:buNone/>
              <a:defRPr/>
            </a:pPr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&lt;&lt;</a:t>
            </a:r>
            <a:r>
              <a:rPr lang="en-US" sz="1400" dirty="0">
                <a:solidFill>
                  <a:srgbClr val="002060"/>
                </a:solidFill>
              </a:rPr>
              <a:t>"</a:t>
            </a:r>
            <a:r>
              <a:rPr lang="en-US" sz="1400" dirty="0" err="1">
                <a:solidFill>
                  <a:srgbClr val="002060"/>
                </a:solidFill>
              </a:rPr>
              <a:t>ptr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despues</a:t>
            </a:r>
            <a:r>
              <a:rPr lang="en-US" sz="1400" dirty="0">
                <a:solidFill>
                  <a:srgbClr val="002060"/>
                </a:solidFill>
              </a:rPr>
              <a:t> de new </a:t>
            </a:r>
            <a:r>
              <a:rPr lang="en-US" sz="1400" dirty="0" err="1">
                <a:solidFill>
                  <a:srgbClr val="002060"/>
                </a:solidFill>
              </a:rPr>
              <a:t>apunta</a:t>
            </a:r>
            <a:r>
              <a:rPr lang="en-US" sz="1400" dirty="0">
                <a:solidFill>
                  <a:srgbClr val="002060"/>
                </a:solidFill>
              </a:rPr>
              <a:t> a la </a:t>
            </a:r>
            <a:r>
              <a:rPr lang="en-US" sz="1400" dirty="0" err="1">
                <a:solidFill>
                  <a:srgbClr val="002060"/>
                </a:solidFill>
              </a:rPr>
              <a:t>direccion</a:t>
            </a:r>
            <a:r>
              <a:rPr lang="en-US" sz="1400" dirty="0">
                <a:solidFill>
                  <a:srgbClr val="002060"/>
                </a:solidFill>
              </a:rPr>
              <a:t>: "&lt;&lt; </a:t>
            </a:r>
            <a:r>
              <a:rPr lang="en-US" sz="1400" dirty="0" err="1">
                <a:solidFill>
                  <a:srgbClr val="002060"/>
                </a:solidFill>
              </a:rPr>
              <a:t>ptr</a:t>
            </a:r>
            <a:r>
              <a:rPr lang="en-US" sz="1400" dirty="0">
                <a:solidFill>
                  <a:srgbClr val="002060"/>
                </a:solidFill>
              </a:rPr>
              <a:t> &lt;&lt;"\n"</a:t>
            </a:r>
            <a:r>
              <a:rPr lang="en-US" sz="1400" dirty="0"/>
              <a:t>;</a:t>
            </a:r>
          </a:p>
          <a:p>
            <a:pPr marL="109537" indent="0">
              <a:buNone/>
              <a:defRPr/>
            </a:pPr>
            <a:r>
              <a:rPr lang="en-US" sz="1400" dirty="0"/>
              <a:t>  </a:t>
            </a:r>
            <a:r>
              <a:rPr lang="en-US" sz="1400" b="1" dirty="0">
                <a:solidFill>
                  <a:srgbClr val="0070C0"/>
                </a:solidFill>
              </a:rPr>
              <a:t>delete</a:t>
            </a:r>
            <a:r>
              <a:rPr lang="en-US" sz="1400" dirty="0"/>
              <a:t> </a:t>
            </a:r>
            <a:r>
              <a:rPr lang="en-US" sz="1400" dirty="0" err="1"/>
              <a:t>ptr</a:t>
            </a:r>
            <a:r>
              <a:rPr lang="en-US" sz="1400" dirty="0"/>
              <a:t>;                                                   </a:t>
            </a:r>
          </a:p>
          <a:p>
            <a:pPr marL="109537" indent="0">
              <a:buNone/>
              <a:defRPr/>
            </a:pPr>
            <a:r>
              <a:rPr lang="en-US" sz="1400" dirty="0"/>
              <a:t>  </a:t>
            </a:r>
            <a:r>
              <a:rPr lang="en-US" sz="1400" dirty="0" err="1"/>
              <a:t>cout</a:t>
            </a:r>
            <a:r>
              <a:rPr lang="en-US" sz="1400" dirty="0"/>
              <a:t>&lt;&lt;</a:t>
            </a:r>
            <a:r>
              <a:rPr lang="en-US" sz="1400" dirty="0">
                <a:solidFill>
                  <a:srgbClr val="002060"/>
                </a:solidFill>
              </a:rPr>
              <a:t>"</a:t>
            </a:r>
            <a:r>
              <a:rPr lang="en-US" sz="1400" dirty="0" err="1">
                <a:solidFill>
                  <a:srgbClr val="002060"/>
                </a:solidFill>
              </a:rPr>
              <a:t>ptr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>
                <a:solidFill>
                  <a:srgbClr val="002060"/>
                </a:solidFill>
              </a:rPr>
              <a:t>despues</a:t>
            </a:r>
            <a:r>
              <a:rPr lang="en-US" sz="1400" dirty="0">
                <a:solidFill>
                  <a:srgbClr val="002060"/>
                </a:solidFill>
              </a:rPr>
              <a:t> de delete </a:t>
            </a:r>
            <a:r>
              <a:rPr lang="en-US" sz="1400" dirty="0" err="1">
                <a:solidFill>
                  <a:srgbClr val="002060"/>
                </a:solidFill>
              </a:rPr>
              <a:t>apunta</a:t>
            </a:r>
            <a:r>
              <a:rPr lang="en-US" sz="1400" dirty="0">
                <a:solidFill>
                  <a:srgbClr val="002060"/>
                </a:solidFill>
              </a:rPr>
              <a:t> a la </a:t>
            </a:r>
            <a:r>
              <a:rPr lang="en-US" sz="1400" dirty="0" err="1">
                <a:solidFill>
                  <a:srgbClr val="002060"/>
                </a:solidFill>
              </a:rPr>
              <a:t>direccion</a:t>
            </a:r>
            <a:r>
              <a:rPr lang="en-US" sz="1400" dirty="0">
                <a:solidFill>
                  <a:srgbClr val="002060"/>
                </a:solidFill>
              </a:rPr>
              <a:t>: "&lt;&lt; </a:t>
            </a:r>
            <a:r>
              <a:rPr lang="en-US" sz="1400" dirty="0" err="1">
                <a:solidFill>
                  <a:srgbClr val="002060"/>
                </a:solidFill>
              </a:rPr>
              <a:t>ptr</a:t>
            </a:r>
            <a:r>
              <a:rPr lang="en-US" sz="1400" dirty="0">
                <a:solidFill>
                  <a:srgbClr val="002060"/>
                </a:solidFill>
              </a:rPr>
              <a:t> &lt;&lt;"\n"</a:t>
            </a:r>
            <a:r>
              <a:rPr lang="en-US" sz="1400" dirty="0"/>
              <a:t>;</a:t>
            </a:r>
          </a:p>
          <a:p>
            <a:pPr marL="109537" indent="0">
              <a:buNone/>
              <a:defRPr/>
            </a:pPr>
            <a:r>
              <a:rPr lang="en-US" sz="1400" dirty="0"/>
              <a:t>  </a:t>
            </a:r>
            <a:r>
              <a:rPr lang="en-US" sz="1400" b="1" dirty="0"/>
              <a:t>if</a:t>
            </a:r>
            <a:r>
              <a:rPr lang="en-US" sz="1400" dirty="0"/>
              <a:t> (</a:t>
            </a:r>
            <a:r>
              <a:rPr lang="en-US" sz="1400" dirty="0" err="1"/>
              <a:t>ptr</a:t>
            </a:r>
            <a:r>
              <a:rPr lang="en-US" sz="1400" dirty="0"/>
              <a:t> == NULL)</a:t>
            </a:r>
          </a:p>
          <a:p>
            <a:pPr marL="109537" indent="0">
              <a:buNone/>
              <a:defRPr/>
            </a:pPr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&lt;&lt;</a:t>
            </a:r>
            <a:r>
              <a:rPr lang="en-US" sz="1400" dirty="0">
                <a:solidFill>
                  <a:srgbClr val="002060"/>
                </a:solidFill>
              </a:rPr>
              <a:t>"</a:t>
            </a:r>
            <a:r>
              <a:rPr lang="en-US" sz="1400" dirty="0" err="1">
                <a:solidFill>
                  <a:srgbClr val="002060"/>
                </a:solidFill>
              </a:rPr>
              <a:t>Ya</a:t>
            </a:r>
            <a:r>
              <a:rPr lang="en-US" sz="1400" dirty="0">
                <a:solidFill>
                  <a:srgbClr val="002060"/>
                </a:solidFill>
              </a:rPr>
              <a:t> se </a:t>
            </a:r>
            <a:r>
              <a:rPr lang="en-US" sz="1400" dirty="0" err="1">
                <a:solidFill>
                  <a:srgbClr val="002060"/>
                </a:solidFill>
              </a:rPr>
              <a:t>libero</a:t>
            </a:r>
            <a:r>
              <a:rPr lang="en-US" sz="1400" dirty="0">
                <a:solidFill>
                  <a:srgbClr val="002060"/>
                </a:solidFill>
              </a:rPr>
              <a:t> la </a:t>
            </a:r>
            <a:r>
              <a:rPr lang="en-US" sz="1400" dirty="0" err="1">
                <a:solidFill>
                  <a:srgbClr val="002060"/>
                </a:solidFill>
              </a:rPr>
              <a:t>memoria</a:t>
            </a:r>
            <a:r>
              <a:rPr lang="en-US" sz="1400" dirty="0">
                <a:solidFill>
                  <a:srgbClr val="002060"/>
                </a:solidFill>
              </a:rPr>
              <a:t>"</a:t>
            </a:r>
            <a:r>
              <a:rPr lang="en-US" sz="1400" dirty="0"/>
              <a:t>;</a:t>
            </a:r>
          </a:p>
          <a:p>
            <a:pPr marL="109537" indent="0">
              <a:buNone/>
              <a:defRPr/>
            </a:pPr>
            <a:r>
              <a:rPr lang="en-US" sz="1400" dirty="0"/>
              <a:t>  </a:t>
            </a:r>
            <a:r>
              <a:rPr lang="en-US" sz="1400" b="1" dirty="0"/>
              <a:t>else</a:t>
            </a:r>
          </a:p>
          <a:p>
            <a:pPr marL="109537" indent="0">
              <a:buNone/>
              <a:defRPr/>
            </a:pPr>
            <a:r>
              <a:rPr lang="en-US" sz="1400" dirty="0"/>
              <a:t>    </a:t>
            </a:r>
            <a:r>
              <a:rPr lang="en-US" sz="1400" dirty="0" err="1"/>
              <a:t>cout</a:t>
            </a:r>
            <a:r>
              <a:rPr lang="en-US" sz="1400" dirty="0"/>
              <a:t>&lt;&lt;</a:t>
            </a:r>
            <a:r>
              <a:rPr lang="en-US" sz="1400" dirty="0">
                <a:solidFill>
                  <a:srgbClr val="002060"/>
                </a:solidFill>
              </a:rPr>
              <a:t>"No se ha </a:t>
            </a:r>
            <a:r>
              <a:rPr lang="en-US" sz="1400" dirty="0" err="1">
                <a:solidFill>
                  <a:srgbClr val="002060"/>
                </a:solidFill>
              </a:rPr>
              <a:t>liberado</a:t>
            </a:r>
            <a:r>
              <a:rPr lang="en-US" sz="1400" dirty="0">
                <a:solidFill>
                  <a:srgbClr val="002060"/>
                </a:solidFill>
              </a:rPr>
              <a:t> nada"</a:t>
            </a:r>
            <a:r>
              <a:rPr lang="en-US" sz="1400" dirty="0"/>
              <a:t>;</a:t>
            </a:r>
          </a:p>
          <a:p>
            <a:pPr marL="109537" indent="0">
              <a:buNone/>
              <a:defRPr/>
            </a:pPr>
            <a:r>
              <a:rPr lang="en-US" sz="1400" dirty="0"/>
              <a:t>  return 0;</a:t>
            </a:r>
          </a:p>
          <a:p>
            <a:pPr marL="109537" indent="0">
              <a:buNone/>
              <a:defRPr/>
            </a:pPr>
            <a:r>
              <a:rPr lang="en-US" sz="1400" dirty="0"/>
              <a:t>}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897732" y="2057400"/>
            <a:ext cx="3256547" cy="2971800"/>
          </a:xfrm>
        </p:spPr>
        <p:txBody>
          <a:bodyPr>
            <a:normAutofit/>
          </a:bodyPr>
          <a:lstStyle/>
          <a:p>
            <a:pPr algn="just">
              <a:buClr>
                <a:schemeClr val="accent3"/>
              </a:buClr>
              <a:buNone/>
              <a:defRPr/>
            </a:pPr>
            <a:r>
              <a:rPr lang="es-PE" sz="1600" dirty="0"/>
              <a:t>Demostrar la importancia de </a:t>
            </a:r>
            <a:r>
              <a:rPr lang="es-PE" sz="1600" dirty="0" err="1"/>
              <a:t>NULL</a:t>
            </a:r>
            <a:r>
              <a:rPr lang="es-PE" sz="1600" dirty="0"/>
              <a:t>.</a:t>
            </a:r>
          </a:p>
          <a:p>
            <a:pPr marL="182880" indent="-182880" algn="just">
              <a:buClr>
                <a:schemeClr val="accent3"/>
              </a:buClr>
              <a:defRPr/>
            </a:pPr>
            <a:r>
              <a:rPr lang="es-PE" sz="1600" dirty="0"/>
              <a:t>Mostrar que al declarar un puntero apunta a una dirección cualquiera.</a:t>
            </a:r>
          </a:p>
          <a:p>
            <a:pPr marL="182880" indent="-182880" algn="just">
              <a:buClr>
                <a:schemeClr val="accent3"/>
              </a:buClr>
              <a:defRPr/>
            </a:pPr>
            <a:r>
              <a:rPr lang="es-PE" sz="1600" dirty="0"/>
              <a:t>Mostrar que al utilizar New o </a:t>
            </a:r>
            <a:r>
              <a:rPr lang="es-PE" sz="1600" dirty="0" err="1"/>
              <a:t>Malloc</a:t>
            </a:r>
            <a:r>
              <a:rPr lang="es-PE" sz="1600" dirty="0"/>
              <a:t> el puntero apunta a otra dirección de memoria.</a:t>
            </a:r>
          </a:p>
          <a:p>
            <a:pPr marL="182880" indent="-182880" algn="just">
              <a:buClr>
                <a:schemeClr val="accent3"/>
              </a:buClr>
              <a:defRPr/>
            </a:pPr>
            <a:r>
              <a:rPr lang="es-PE" sz="1600" dirty="0"/>
              <a:t>Mostrar que al liberar la memoria mediante </a:t>
            </a:r>
            <a:r>
              <a:rPr lang="es-PE" sz="1600" dirty="0" err="1"/>
              <a:t>delete</a:t>
            </a:r>
            <a:r>
              <a:rPr lang="es-PE" sz="1600" dirty="0"/>
              <a:t> o free, el puntero sigue manteniendo la misma dirección de memoria.</a:t>
            </a:r>
            <a:endParaRPr lang="en-US" sz="1600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2FF88A-096B-40B8-872E-D4EB51898189}" type="datetime1">
              <a:rPr lang="es-PE" smtClean="0"/>
              <a:t>22/06/2025</a:t>
            </a:fld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48</a:t>
            </a:fld>
            <a:endParaRPr lang="es-MX" dirty="0"/>
          </a:p>
        </p:txBody>
      </p:sp>
    </p:spTree>
  </p:cSld>
  <p:clrMapOvr>
    <a:masterClrMapping/>
  </p:clrMapOvr>
  <p:transition spd="med"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Programación 1 - 2012-01 - Unidad 7 - Memoria Dinámica</a:t>
            </a:r>
            <a:endParaRPr lang="en-U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730583" y="914399"/>
            <a:ext cx="7101348" cy="639763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es-PE" sz="3200" b="1" dirty="0">
                <a:solidFill>
                  <a:srgbClr val="002060"/>
                </a:solidFill>
              </a:rPr>
              <a:t>Aplicación en arreglos Dinámicos</a:t>
            </a:r>
          </a:p>
        </p:txBody>
      </p:sp>
      <p:sp>
        <p:nvSpPr>
          <p:cNvPr id="21" name="Rectangle 3"/>
          <p:cNvSpPr txBox="1">
            <a:spLocks/>
          </p:cNvSpPr>
          <p:nvPr/>
        </p:nvSpPr>
        <p:spPr bwMode="auto">
          <a:xfrm>
            <a:off x="821531" y="1670844"/>
            <a:ext cx="776224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None/>
            </a:pPr>
            <a:r>
              <a:rPr lang="es-PE" sz="2400" u="sng" dirty="0">
                <a:solidFill>
                  <a:schemeClr val="tx2"/>
                </a:solidFill>
              </a:rPr>
              <a:t>Definición</a:t>
            </a:r>
            <a:r>
              <a:rPr lang="es-PE" sz="2400" dirty="0">
                <a:solidFill>
                  <a:schemeClr val="tx2"/>
                </a:solidFill>
              </a:rPr>
              <a:t>:</a:t>
            </a:r>
          </a:p>
          <a:p>
            <a:pPr marL="381000" lvl="1" indent="-188913" algn="ctr" eaLnBrk="1" hangingPunct="1">
              <a:buNone/>
            </a:pPr>
            <a:r>
              <a:rPr lang="es-PE" dirty="0" err="1">
                <a:solidFill>
                  <a:srgbClr val="FF0000"/>
                </a:solidFill>
              </a:rPr>
              <a:t>Tipodato</a:t>
            </a:r>
            <a:r>
              <a:rPr lang="es-PE" dirty="0">
                <a:solidFill>
                  <a:srgbClr val="FF0000"/>
                </a:solidFill>
              </a:rPr>
              <a:t> *Variable;</a:t>
            </a:r>
          </a:p>
          <a:p>
            <a:pPr marL="0" indent="0" eaLnBrk="1" hangingPunct="1">
              <a:buNone/>
            </a:pPr>
            <a:r>
              <a:rPr lang="es-PE" sz="2400" dirty="0">
                <a:solidFill>
                  <a:schemeClr val="tx2"/>
                </a:solidFill>
              </a:rPr>
              <a:t>Arreglo Dinámico</a:t>
            </a:r>
          </a:p>
          <a:p>
            <a:pPr marL="381000" lvl="1" indent="-188913" eaLnBrk="1" hangingPunct="1">
              <a:buNone/>
            </a:pPr>
            <a:r>
              <a:rPr lang="es-PE" dirty="0">
                <a:solidFill>
                  <a:srgbClr val="FF0000"/>
                </a:solidFill>
              </a:rPr>
              <a:t>Variable = </a:t>
            </a:r>
            <a:r>
              <a:rPr lang="es-PE" dirty="0">
                <a:solidFill>
                  <a:srgbClr val="0070C0"/>
                </a:solidFill>
              </a:rPr>
              <a:t>new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 err="1">
                <a:solidFill>
                  <a:srgbClr val="FF0000"/>
                </a:solidFill>
              </a:rPr>
              <a:t>Tipodato</a:t>
            </a:r>
            <a:r>
              <a:rPr lang="es-PE" dirty="0">
                <a:solidFill>
                  <a:srgbClr val="FF0000"/>
                </a:solidFill>
              </a:rPr>
              <a:t>[</a:t>
            </a:r>
            <a:r>
              <a:rPr lang="es-PE" dirty="0">
                <a:solidFill>
                  <a:srgbClr val="140CB8"/>
                </a:solidFill>
              </a:rPr>
              <a:t>tamaño</a:t>
            </a:r>
            <a:r>
              <a:rPr lang="es-PE" dirty="0">
                <a:solidFill>
                  <a:srgbClr val="FF0000"/>
                </a:solidFill>
              </a:rPr>
              <a:t>];</a:t>
            </a:r>
          </a:p>
          <a:p>
            <a:pPr marL="381000" lvl="1" indent="-188913" eaLnBrk="1" hangingPunct="1">
              <a:buNone/>
            </a:pP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2" name="Rectangle 3"/>
          <p:cNvSpPr txBox="1">
            <a:spLocks/>
          </p:cNvSpPr>
          <p:nvPr/>
        </p:nvSpPr>
        <p:spPr bwMode="auto">
          <a:xfrm>
            <a:off x="821531" y="3761580"/>
            <a:ext cx="8536782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None/>
            </a:pPr>
            <a:r>
              <a:rPr lang="es-PE" sz="2000" dirty="0">
                <a:solidFill>
                  <a:schemeClr val="tx2"/>
                </a:solidFill>
              </a:rPr>
              <a:t>Ejemplo:</a:t>
            </a:r>
          </a:p>
          <a:p>
            <a:pPr marL="0" indent="0" algn="just" eaLnBrk="1" hangingPunct="1">
              <a:buNone/>
            </a:pPr>
            <a:r>
              <a:rPr lang="es-PE" sz="2800" dirty="0" err="1">
                <a:solidFill>
                  <a:srgbClr val="FF0000"/>
                </a:solidFill>
              </a:rPr>
              <a:t>int</a:t>
            </a:r>
            <a:r>
              <a:rPr lang="es-PE" sz="2800" dirty="0">
                <a:solidFill>
                  <a:srgbClr val="FF0000"/>
                </a:solidFill>
              </a:rPr>
              <a:t> *arreglo;</a:t>
            </a:r>
          </a:p>
          <a:p>
            <a:pPr marL="0" indent="0" algn="just" eaLnBrk="1" hangingPunct="1">
              <a:buNone/>
            </a:pPr>
            <a:r>
              <a:rPr lang="es-PE" sz="2800" dirty="0" err="1">
                <a:solidFill>
                  <a:srgbClr val="FF0000"/>
                </a:solidFill>
              </a:rPr>
              <a:t>int</a:t>
            </a:r>
            <a:r>
              <a:rPr lang="es-PE" sz="2800" dirty="0">
                <a:solidFill>
                  <a:srgbClr val="FF0000"/>
                </a:solidFill>
              </a:rPr>
              <a:t> </a:t>
            </a:r>
            <a:r>
              <a:rPr lang="es-PE" sz="2800" dirty="0" err="1">
                <a:solidFill>
                  <a:srgbClr val="002060"/>
                </a:solidFill>
              </a:rPr>
              <a:t>tam</a:t>
            </a:r>
            <a:r>
              <a:rPr lang="es-PE" sz="2800" dirty="0">
                <a:solidFill>
                  <a:srgbClr val="FF0000"/>
                </a:solidFill>
              </a:rPr>
              <a:t> = </a:t>
            </a:r>
            <a:r>
              <a:rPr lang="es-PE" sz="2000" dirty="0">
                <a:solidFill>
                  <a:srgbClr val="00B050"/>
                </a:solidFill>
              </a:rPr>
              <a:t>//un numero aleatorio o un valor ingresado por el usuario</a:t>
            </a:r>
            <a:endParaRPr lang="es-PE" sz="2800" dirty="0">
              <a:solidFill>
                <a:srgbClr val="00B050"/>
              </a:solidFill>
            </a:endParaRPr>
          </a:p>
          <a:p>
            <a:pPr marL="0" indent="0" eaLnBrk="1" hangingPunct="1">
              <a:buNone/>
            </a:pPr>
            <a:r>
              <a:rPr lang="es-PE" sz="2000" dirty="0">
                <a:solidFill>
                  <a:schemeClr val="tx2"/>
                </a:solidFill>
              </a:rPr>
              <a:t>Arreglo Dinámico</a:t>
            </a:r>
          </a:p>
          <a:p>
            <a:pPr marL="381000" lvl="1" indent="-188913" eaLnBrk="1" hangingPunct="1">
              <a:buNone/>
            </a:pPr>
            <a:r>
              <a:rPr lang="es-PE" sz="2400" dirty="0">
                <a:solidFill>
                  <a:srgbClr val="FF0000"/>
                </a:solidFill>
              </a:rPr>
              <a:t>arreglo = </a:t>
            </a:r>
            <a:r>
              <a:rPr lang="es-PE" sz="2400" dirty="0">
                <a:solidFill>
                  <a:srgbClr val="0070C0"/>
                </a:solidFill>
              </a:rPr>
              <a:t>new</a:t>
            </a:r>
            <a:r>
              <a:rPr lang="es-PE" sz="2400" dirty="0">
                <a:solidFill>
                  <a:srgbClr val="FF0000"/>
                </a:solidFill>
              </a:rPr>
              <a:t> </a:t>
            </a:r>
            <a:r>
              <a:rPr lang="es-PE" sz="2400" dirty="0" err="1">
                <a:solidFill>
                  <a:srgbClr val="FF0000"/>
                </a:solidFill>
              </a:rPr>
              <a:t>int</a:t>
            </a:r>
            <a:r>
              <a:rPr lang="es-PE" sz="2400" dirty="0">
                <a:solidFill>
                  <a:srgbClr val="FF0000"/>
                </a:solidFill>
              </a:rPr>
              <a:t>[</a:t>
            </a:r>
            <a:r>
              <a:rPr lang="es-PE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tam</a:t>
            </a:r>
            <a:r>
              <a:rPr lang="es-PE" sz="2400" dirty="0">
                <a:solidFill>
                  <a:srgbClr val="FF0000"/>
                </a:solidFill>
              </a:rPr>
              <a:t>];</a:t>
            </a:r>
          </a:p>
          <a:p>
            <a:pPr marL="381000" lvl="1" indent="-188913" eaLnBrk="1" hangingPunct="1">
              <a:buNone/>
            </a:pPr>
            <a:endParaRPr lang="es-P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92396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959332" y="1371600"/>
          <a:ext cx="2743200" cy="3283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49985207"/>
                    </a:ext>
                  </a:extLst>
                </a:gridCol>
              </a:tblGrid>
              <a:tr h="32368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25138"/>
                  </a:ext>
                </a:extLst>
              </a:tr>
              <a:tr h="535681">
                <a:tc>
                  <a:txBody>
                    <a:bodyPr/>
                    <a:lstStyle/>
                    <a:p>
                      <a:pPr algn="ctr"/>
                      <a:r>
                        <a:rPr lang="es-MX" dirty="0" err="1">
                          <a:solidFill>
                            <a:srgbClr val="004376"/>
                          </a:solidFill>
                        </a:rPr>
                        <a:t>int</a:t>
                      </a:r>
                      <a:r>
                        <a:rPr lang="es-MX" baseline="0" dirty="0">
                          <a:solidFill>
                            <a:srgbClr val="004376"/>
                          </a:solidFill>
                        </a:rPr>
                        <a:t> a;            ???</a:t>
                      </a:r>
                      <a:endParaRPr lang="es-MX" dirty="0">
                        <a:solidFill>
                          <a:srgbClr val="00437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04013"/>
                  </a:ext>
                </a:extLst>
              </a:tr>
              <a:tr h="470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>
                          <a:solidFill>
                            <a:srgbClr val="004376"/>
                          </a:solidFill>
                        </a:rPr>
                        <a:t>int</a:t>
                      </a:r>
                      <a:r>
                        <a:rPr lang="es-MX" baseline="0" dirty="0">
                          <a:solidFill>
                            <a:srgbClr val="004376"/>
                          </a:solidFill>
                        </a:rPr>
                        <a:t> b;                   -3</a:t>
                      </a:r>
                      <a:endParaRPr lang="es-MX" dirty="0">
                        <a:solidFill>
                          <a:srgbClr val="00437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623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>
                          <a:solidFill>
                            <a:srgbClr val="004376"/>
                          </a:solidFill>
                        </a:rPr>
                        <a:t>int</a:t>
                      </a:r>
                      <a:r>
                        <a:rPr lang="es-MX" baseline="0" dirty="0">
                          <a:solidFill>
                            <a:srgbClr val="004376"/>
                          </a:solidFill>
                        </a:rPr>
                        <a:t> c;                   -12345</a:t>
                      </a:r>
                      <a:endParaRPr lang="es-MX" dirty="0">
                        <a:solidFill>
                          <a:srgbClr val="004376"/>
                        </a:solidFill>
                      </a:endParaRPr>
                    </a:p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55339"/>
                  </a:ext>
                </a:extLst>
              </a:tr>
              <a:tr h="434237">
                <a:tc>
                  <a:txBody>
                    <a:bodyPr/>
                    <a:lstStyle/>
                    <a:p>
                      <a:r>
                        <a:rPr lang="es-MX" dirty="0" err="1"/>
                        <a:t>int</a:t>
                      </a:r>
                      <a:r>
                        <a:rPr lang="es-MX" dirty="0"/>
                        <a:t> *p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0077"/>
                  </a:ext>
                </a:extLst>
              </a:tr>
              <a:tr h="444760">
                <a:tc>
                  <a:txBody>
                    <a:bodyPr/>
                    <a:lstStyle/>
                    <a:p>
                      <a:r>
                        <a:rPr lang="es-MX" dirty="0" err="1"/>
                        <a:t>Int</a:t>
                      </a:r>
                      <a:r>
                        <a:rPr lang="es-MX" dirty="0"/>
                        <a:t> d                     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27332"/>
                  </a:ext>
                </a:extLst>
              </a:tr>
              <a:tr h="392957">
                <a:tc>
                  <a:txBody>
                    <a:bodyPr/>
                    <a:lstStyle/>
                    <a:p>
                      <a:endParaRPr lang="es-MX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28524"/>
                  </a:ext>
                </a:extLst>
              </a:tr>
            </a:tbl>
          </a:graphicData>
        </a:graphic>
      </p:graphicFrame>
      <p:sp>
        <p:nvSpPr>
          <p:cNvPr id="9" name="CuadroTexto 8"/>
          <p:cNvSpPr txBox="1"/>
          <p:nvPr/>
        </p:nvSpPr>
        <p:spPr>
          <a:xfrm>
            <a:off x="288131" y="1740931"/>
            <a:ext cx="14143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High </a:t>
            </a:r>
            <a:r>
              <a:rPr lang="es-MX" dirty="0" err="1"/>
              <a:t>Address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64332" y="6252374"/>
            <a:ext cx="13701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 err="1"/>
              <a:t>Low</a:t>
            </a:r>
            <a:r>
              <a:rPr lang="es-MX" dirty="0"/>
              <a:t> </a:t>
            </a:r>
            <a:r>
              <a:rPr lang="es-MX" dirty="0" err="1"/>
              <a:t>Address</a:t>
            </a: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531" y="1740932"/>
            <a:ext cx="2552700" cy="3648075"/>
          </a:xfrm>
          <a:prstGeom prst="rect">
            <a:avLst/>
          </a:prstGeom>
        </p:spPr>
      </p:pic>
      <p:sp>
        <p:nvSpPr>
          <p:cNvPr id="11" name="Forma libre 10"/>
          <p:cNvSpPr/>
          <p:nvPr/>
        </p:nvSpPr>
        <p:spPr>
          <a:xfrm>
            <a:off x="4744018" y="2423887"/>
            <a:ext cx="580633" cy="1190171"/>
          </a:xfrm>
          <a:custGeom>
            <a:avLst/>
            <a:gdLst>
              <a:gd name="connsiteX0" fmla="*/ 0 w 580633"/>
              <a:gd name="connsiteY0" fmla="*/ 1190171 h 1190171"/>
              <a:gd name="connsiteX1" fmla="*/ 580571 w 580633"/>
              <a:gd name="connsiteY1" fmla="*/ 304800 h 1190171"/>
              <a:gd name="connsiteX2" fmla="*/ 29028 w 580633"/>
              <a:gd name="connsiteY2" fmla="*/ 0 h 119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633" h="1190171">
                <a:moveTo>
                  <a:pt x="0" y="1190171"/>
                </a:moveTo>
                <a:cubicBezTo>
                  <a:pt x="287866" y="846666"/>
                  <a:pt x="575733" y="503162"/>
                  <a:pt x="580571" y="304800"/>
                </a:cubicBezTo>
                <a:cubicBezTo>
                  <a:pt x="585409" y="106438"/>
                  <a:pt x="307218" y="53219"/>
                  <a:pt x="29028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F3E249-B88A-44D4-B36F-23DB6E77A27D}" type="datetime1">
              <a:rPr lang="es-PE" smtClean="0"/>
              <a:t>22/06/2025</a:t>
            </a:fld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4831583"/>
      </p:ext>
    </p:extLst>
  </p:cSld>
  <p:clrMapOvr>
    <a:masterClrMapping/>
  </p:clrMapOvr>
  <p:transition spd="med"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Programación 1 - 2012-01 - Unidad 7 - Memoria Dinámica</a:t>
            </a:r>
            <a:endParaRPr lang="en-U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730583" y="296863"/>
            <a:ext cx="7101348" cy="12573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es-PE" sz="3200" b="1" dirty="0">
                <a:solidFill>
                  <a:schemeClr val="bg1"/>
                </a:solidFill>
              </a:rPr>
              <a:t>Arreglos dinámicos</a:t>
            </a:r>
          </a:p>
        </p:txBody>
      </p:sp>
      <p:sp>
        <p:nvSpPr>
          <p:cNvPr id="10" name="4 Rectángulo"/>
          <p:cNvSpPr/>
          <p:nvPr/>
        </p:nvSpPr>
        <p:spPr>
          <a:xfrm>
            <a:off x="592932" y="1219201"/>
            <a:ext cx="8450263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500" b="1" dirty="0" err="1">
                <a:solidFill>
                  <a:schemeClr val="tx2"/>
                </a:solidFill>
              </a:rPr>
              <a:t>void</a:t>
            </a:r>
            <a:r>
              <a:rPr lang="es-PE" sz="1500" b="1" dirty="0">
                <a:solidFill>
                  <a:schemeClr val="tx2"/>
                </a:solidFill>
              </a:rPr>
              <a:t> </a:t>
            </a:r>
            <a:r>
              <a:rPr lang="es-PE" sz="1500" b="1" dirty="0" err="1">
                <a:solidFill>
                  <a:schemeClr val="tx2"/>
                </a:solidFill>
              </a:rPr>
              <a:t>main</a:t>
            </a:r>
            <a:r>
              <a:rPr lang="es-PE" sz="1500" b="1" dirty="0">
                <a:solidFill>
                  <a:schemeClr val="tx2"/>
                </a:solidFill>
              </a:rPr>
              <a:t>()</a:t>
            </a:r>
          </a:p>
          <a:p>
            <a:r>
              <a:rPr lang="es-PE" sz="1500" dirty="0"/>
              <a:t>{</a:t>
            </a:r>
          </a:p>
          <a:p>
            <a:r>
              <a:rPr lang="es-PE" sz="1500" dirty="0"/>
              <a:t>	</a:t>
            </a:r>
            <a:r>
              <a:rPr lang="es-PE" sz="1500" dirty="0" err="1"/>
              <a:t>int</a:t>
            </a:r>
            <a:r>
              <a:rPr lang="es-PE" sz="1500" dirty="0"/>
              <a:t>* arreglo; </a:t>
            </a:r>
            <a:r>
              <a:rPr lang="es-PE" sz="1500" dirty="0">
                <a:solidFill>
                  <a:srgbClr val="00B050"/>
                </a:solidFill>
              </a:rPr>
              <a:t>//puntero de tipo </a:t>
            </a:r>
            <a:r>
              <a:rPr lang="es-PE" sz="1500" dirty="0" err="1">
                <a:solidFill>
                  <a:srgbClr val="00B050"/>
                </a:solidFill>
              </a:rPr>
              <a:t>int</a:t>
            </a:r>
            <a:r>
              <a:rPr lang="es-PE" sz="1500" dirty="0">
                <a:solidFill>
                  <a:srgbClr val="00B050"/>
                </a:solidFill>
              </a:rPr>
              <a:t> </a:t>
            </a:r>
          </a:p>
          <a:p>
            <a:r>
              <a:rPr lang="es-PE" sz="1500" dirty="0"/>
              <a:t>	</a:t>
            </a:r>
            <a:r>
              <a:rPr lang="es-PE" sz="1500" dirty="0" err="1"/>
              <a:t>int</a:t>
            </a:r>
            <a:r>
              <a:rPr lang="es-PE" sz="1500" dirty="0"/>
              <a:t> t;</a:t>
            </a:r>
          </a:p>
          <a:p>
            <a:r>
              <a:rPr lang="es-PE" sz="1500" dirty="0"/>
              <a:t>	</a:t>
            </a:r>
            <a:r>
              <a:rPr lang="es-PE" sz="1500" dirty="0" err="1"/>
              <a:t>Random</a:t>
            </a:r>
            <a:r>
              <a:rPr lang="es-PE" sz="1500" dirty="0"/>
              <a:t> r;</a:t>
            </a:r>
          </a:p>
          <a:p>
            <a:r>
              <a:rPr lang="es-PE" sz="1500" dirty="0"/>
              <a:t>	</a:t>
            </a:r>
            <a:r>
              <a:rPr lang="es-PE" sz="1500" dirty="0" err="1"/>
              <a:t>while</a:t>
            </a:r>
            <a:r>
              <a:rPr lang="es-PE" sz="1500" dirty="0"/>
              <a:t> (1)</a:t>
            </a:r>
          </a:p>
          <a:p>
            <a:r>
              <a:rPr lang="es-PE" sz="1500" dirty="0"/>
              <a:t>	{</a:t>
            </a:r>
          </a:p>
          <a:p>
            <a:r>
              <a:rPr lang="es-PE" sz="1500" dirty="0"/>
              <a:t>		</a:t>
            </a:r>
            <a:r>
              <a:rPr lang="es-PE" sz="1500" dirty="0" err="1"/>
              <a:t>Console</a:t>
            </a:r>
            <a:r>
              <a:rPr lang="es-PE" sz="1500" dirty="0"/>
              <a:t>::Clear();</a:t>
            </a:r>
          </a:p>
          <a:p>
            <a:r>
              <a:rPr lang="es-PE" sz="1500" dirty="0"/>
              <a:t>		</a:t>
            </a:r>
            <a:r>
              <a:rPr lang="es-PE" sz="1500" dirty="0">
                <a:solidFill>
                  <a:srgbClr val="00B050"/>
                </a:solidFill>
              </a:rPr>
              <a:t>//no olvide validar para que no se ingrese un valor negativo</a:t>
            </a:r>
          </a:p>
          <a:p>
            <a:r>
              <a:rPr lang="es-PE" sz="1500" dirty="0"/>
              <a:t>		</a:t>
            </a:r>
            <a:r>
              <a:rPr lang="es-PE" sz="1500" dirty="0" err="1"/>
              <a:t>cout</a:t>
            </a:r>
            <a:r>
              <a:rPr lang="es-PE" sz="1500" dirty="0"/>
              <a:t> &lt;&lt; "Ingrese el tamaño del arreglo: ";   	</a:t>
            </a:r>
            <a:r>
              <a:rPr lang="es-PE" sz="1500" dirty="0" err="1"/>
              <a:t>cin</a:t>
            </a:r>
            <a:r>
              <a:rPr lang="es-PE" sz="1500" dirty="0"/>
              <a:t> &gt;&gt; t;</a:t>
            </a:r>
          </a:p>
          <a:p>
            <a:r>
              <a:rPr lang="es-PE" sz="1500" dirty="0"/>
              <a:t>		</a:t>
            </a:r>
            <a:r>
              <a:rPr lang="es-PE" sz="1500" dirty="0">
                <a:solidFill>
                  <a:srgbClr val="00B050"/>
                </a:solidFill>
              </a:rPr>
              <a:t>//memoria dinámica</a:t>
            </a:r>
          </a:p>
          <a:p>
            <a:r>
              <a:rPr lang="es-PE" sz="1500" dirty="0"/>
              <a:t>		arreglo = new </a:t>
            </a:r>
            <a:r>
              <a:rPr lang="es-PE" sz="1500" dirty="0" err="1"/>
              <a:t>int</a:t>
            </a:r>
            <a:r>
              <a:rPr lang="es-PE" sz="1500" dirty="0"/>
              <a:t>[t];</a:t>
            </a:r>
          </a:p>
          <a:p>
            <a:r>
              <a:rPr lang="es-PE" sz="1500" dirty="0"/>
              <a:t>		</a:t>
            </a:r>
            <a:r>
              <a:rPr lang="es-PE" sz="1500" dirty="0">
                <a:solidFill>
                  <a:srgbClr val="00B050"/>
                </a:solidFill>
              </a:rPr>
              <a:t>//generar datos para el arreglo</a:t>
            </a:r>
          </a:p>
          <a:p>
            <a:r>
              <a:rPr lang="es-PE" sz="1500" dirty="0"/>
              <a:t>		</a:t>
            </a:r>
            <a:r>
              <a:rPr lang="es-PE" sz="1500" dirty="0" err="1"/>
              <a:t>for</a:t>
            </a:r>
            <a:r>
              <a:rPr lang="es-PE" sz="1500" dirty="0"/>
              <a:t> (</a:t>
            </a:r>
            <a:r>
              <a:rPr lang="es-PE" sz="1500" dirty="0" err="1"/>
              <a:t>int</a:t>
            </a:r>
            <a:r>
              <a:rPr lang="es-PE" sz="1500" dirty="0"/>
              <a:t> i = 0; i&lt;t; i++)</a:t>
            </a:r>
          </a:p>
          <a:p>
            <a:r>
              <a:rPr lang="es-PE" sz="1500" dirty="0"/>
              <a:t>		{</a:t>
            </a:r>
          </a:p>
          <a:p>
            <a:r>
              <a:rPr lang="es-PE" sz="1500" dirty="0"/>
              <a:t>			arreglo[i] = </a:t>
            </a:r>
            <a:r>
              <a:rPr lang="es-PE" sz="1500" dirty="0" err="1"/>
              <a:t>r.Next</a:t>
            </a:r>
            <a:r>
              <a:rPr lang="es-PE" sz="1500" dirty="0"/>
              <a:t>(0, 100); </a:t>
            </a:r>
            <a:r>
              <a:rPr lang="es-PE" sz="1500" dirty="0">
                <a:solidFill>
                  <a:srgbClr val="00B050"/>
                </a:solidFill>
              </a:rPr>
              <a:t>//valores aleatorios</a:t>
            </a:r>
          </a:p>
          <a:p>
            <a:r>
              <a:rPr lang="es-PE" sz="1500" dirty="0"/>
              <a:t>			</a:t>
            </a:r>
            <a:r>
              <a:rPr lang="es-PE" sz="1500" dirty="0" err="1"/>
              <a:t>cout</a:t>
            </a:r>
            <a:r>
              <a:rPr lang="es-PE" sz="1500" dirty="0"/>
              <a:t> &lt;&lt; "arreglo[" &lt;&lt; i &lt;&lt; "] = " &lt;&lt; arreglo[i]&lt;&lt;</a:t>
            </a:r>
            <a:r>
              <a:rPr lang="es-PE" sz="1500" dirty="0" err="1"/>
              <a:t>endl</a:t>
            </a:r>
            <a:r>
              <a:rPr lang="es-PE" sz="1500" dirty="0"/>
              <a:t>;</a:t>
            </a:r>
          </a:p>
          <a:p>
            <a:r>
              <a:rPr lang="es-PE" sz="1500" dirty="0"/>
              <a:t>		}</a:t>
            </a:r>
          </a:p>
          <a:p>
            <a:r>
              <a:rPr lang="es-PE" sz="1500" dirty="0"/>
              <a:t>		</a:t>
            </a:r>
            <a:r>
              <a:rPr lang="es-PE" sz="1500" dirty="0" err="1"/>
              <a:t>cout</a:t>
            </a:r>
            <a:r>
              <a:rPr lang="es-PE" sz="1500" dirty="0"/>
              <a:t> &lt;&lt; "\</a:t>
            </a:r>
            <a:r>
              <a:rPr lang="es-PE" sz="1500" dirty="0" err="1"/>
              <a:t>nPresione</a:t>
            </a:r>
            <a:r>
              <a:rPr lang="es-PE" sz="1500" dirty="0"/>
              <a:t> una tecla para continuar... "; _</a:t>
            </a:r>
            <a:r>
              <a:rPr lang="es-PE" sz="1500" dirty="0" err="1"/>
              <a:t>getch</a:t>
            </a:r>
            <a:r>
              <a:rPr lang="es-PE" sz="1500" dirty="0"/>
              <a:t>();</a:t>
            </a:r>
          </a:p>
          <a:p>
            <a:r>
              <a:rPr lang="es-PE" sz="1500" dirty="0"/>
              <a:t>		delete[]arreglo;</a:t>
            </a:r>
          </a:p>
          <a:p>
            <a:r>
              <a:rPr lang="es-PE" sz="1500" dirty="0"/>
              <a:t>		arreglo = </a:t>
            </a:r>
            <a:r>
              <a:rPr lang="es-PE" sz="1500" dirty="0" err="1"/>
              <a:t>nullptr</a:t>
            </a:r>
            <a:r>
              <a:rPr lang="es-PE" sz="1500" dirty="0"/>
              <a:t>;</a:t>
            </a:r>
          </a:p>
          <a:p>
            <a:r>
              <a:rPr lang="es-PE" sz="1500" dirty="0"/>
              <a:t>	}</a:t>
            </a:r>
          </a:p>
          <a:p>
            <a:r>
              <a:rPr lang="es-PE" sz="1500" dirty="0"/>
              <a:t>}</a:t>
            </a:r>
          </a:p>
        </p:txBody>
      </p:sp>
      <p:sp>
        <p:nvSpPr>
          <p:cNvPr id="11" name="Rectángulo: esquinas redondeadas 3">
            <a:extLst>
              <a:ext uri="{FF2B5EF4-FFF2-40B4-BE49-F238E27FC236}">
                <a16:creationId xmlns:a16="http://schemas.microsoft.com/office/drawing/2014/main" id="{338C71C8-71FF-4F0C-B92A-2ACC55F0DE9F}"/>
              </a:ext>
            </a:extLst>
          </p:cNvPr>
          <p:cNvSpPr/>
          <p:nvPr/>
        </p:nvSpPr>
        <p:spPr>
          <a:xfrm>
            <a:off x="5895254" y="1500085"/>
            <a:ext cx="2618509" cy="133003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solidFill>
                  <a:srgbClr val="FF0000"/>
                </a:solidFill>
              </a:rPr>
              <a:t>Ejemplo : </a:t>
            </a:r>
            <a:r>
              <a:rPr lang="es-PE" dirty="0">
                <a:solidFill>
                  <a:schemeClr val="tx2"/>
                </a:solidFill>
              </a:rPr>
              <a:t>Creación de un arreglo dinámico con valores aleatorios.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25873359"/>
      </p:ext>
    </p:extLst>
  </p:cSld>
  <p:clrMapOvr>
    <a:masterClrMapping/>
  </p:clrMapOvr>
  <p:transition spd="med"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Programación 1 - 2012-01 - Unidad 7 - Memoria Dinámica</a:t>
            </a:r>
            <a:endParaRPr lang="en-U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730583" y="296863"/>
            <a:ext cx="7101348" cy="12573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es-PE" sz="3200" b="1" dirty="0">
                <a:solidFill>
                  <a:schemeClr val="bg1"/>
                </a:solidFill>
              </a:rPr>
              <a:t>Arreglos dinámicos</a:t>
            </a:r>
          </a:p>
        </p:txBody>
      </p:sp>
      <p:sp>
        <p:nvSpPr>
          <p:cNvPr id="6" name="6 Rectángulo"/>
          <p:cNvSpPr/>
          <p:nvPr/>
        </p:nvSpPr>
        <p:spPr>
          <a:xfrm>
            <a:off x="516732" y="1371600"/>
            <a:ext cx="867886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1400" dirty="0"/>
              <a:t>#include “</a:t>
            </a:r>
            <a:r>
              <a:rPr lang="es-PE" sz="1400" dirty="0" err="1"/>
              <a:t>pch.h</a:t>
            </a:r>
            <a:r>
              <a:rPr lang="es-PE" sz="1400" dirty="0"/>
              <a:t>"</a:t>
            </a:r>
          </a:p>
          <a:p>
            <a:r>
              <a:rPr lang="es-PE" sz="1400" dirty="0"/>
              <a:t>#</a:t>
            </a:r>
            <a:r>
              <a:rPr lang="es-PE" sz="1400" dirty="0" err="1"/>
              <a:t>include</a:t>
            </a:r>
            <a:r>
              <a:rPr lang="es-PE" sz="1400" dirty="0"/>
              <a:t> "</a:t>
            </a:r>
            <a:r>
              <a:rPr lang="es-PE" sz="1400" dirty="0" err="1"/>
              <a:t>conio.h</a:t>
            </a:r>
            <a:r>
              <a:rPr lang="es-PE" sz="1400" dirty="0"/>
              <a:t>"</a:t>
            </a:r>
          </a:p>
          <a:p>
            <a:r>
              <a:rPr lang="es-PE" sz="1400" dirty="0"/>
              <a:t>#</a:t>
            </a:r>
            <a:r>
              <a:rPr lang="es-PE" sz="1400" dirty="0" err="1"/>
              <a:t>include</a:t>
            </a:r>
            <a:r>
              <a:rPr lang="es-PE" sz="1400" dirty="0"/>
              <a:t> "</a:t>
            </a:r>
            <a:r>
              <a:rPr lang="es-PE" sz="1400" dirty="0" err="1"/>
              <a:t>iostream</a:t>
            </a:r>
            <a:r>
              <a:rPr lang="es-PE" sz="1400" dirty="0"/>
              <a:t>"</a:t>
            </a:r>
          </a:p>
          <a:p>
            <a:r>
              <a:rPr lang="es-PE" sz="1400" dirty="0" err="1"/>
              <a:t>using</a:t>
            </a:r>
            <a:r>
              <a:rPr lang="es-PE" sz="1400" dirty="0"/>
              <a:t> </a:t>
            </a:r>
            <a:r>
              <a:rPr lang="es-PE" sz="1400" dirty="0" err="1"/>
              <a:t>namespace</a:t>
            </a:r>
            <a:r>
              <a:rPr lang="es-PE" sz="1400" dirty="0"/>
              <a:t> </a:t>
            </a:r>
            <a:r>
              <a:rPr lang="es-PE" sz="1400" dirty="0" err="1"/>
              <a:t>System</a:t>
            </a:r>
            <a:r>
              <a:rPr lang="es-PE" sz="1400" dirty="0"/>
              <a:t>;</a:t>
            </a:r>
          </a:p>
          <a:p>
            <a:r>
              <a:rPr lang="es-PE" sz="1400" dirty="0" err="1"/>
              <a:t>using</a:t>
            </a:r>
            <a:r>
              <a:rPr lang="es-PE" sz="1400" dirty="0"/>
              <a:t> </a:t>
            </a:r>
            <a:r>
              <a:rPr lang="es-PE" sz="1400" dirty="0" err="1"/>
              <a:t>namespace</a:t>
            </a:r>
            <a:r>
              <a:rPr lang="es-PE" sz="1400" dirty="0"/>
              <a:t> </a:t>
            </a:r>
            <a:r>
              <a:rPr lang="es-PE" sz="1400" dirty="0" err="1"/>
              <a:t>std</a:t>
            </a:r>
            <a:r>
              <a:rPr lang="es-PE" sz="1400" dirty="0"/>
              <a:t>;</a:t>
            </a:r>
          </a:p>
          <a:p>
            <a:endParaRPr lang="es-PE" sz="1400" dirty="0"/>
          </a:p>
          <a:p>
            <a:r>
              <a:rPr lang="es-PE" sz="1400" b="1" dirty="0" err="1">
                <a:solidFill>
                  <a:schemeClr val="tx2"/>
                </a:solidFill>
              </a:rPr>
              <a:t>int</a:t>
            </a:r>
            <a:r>
              <a:rPr lang="es-PE" sz="1400" b="1" dirty="0">
                <a:solidFill>
                  <a:schemeClr val="tx2"/>
                </a:solidFill>
              </a:rPr>
              <a:t>* </a:t>
            </a:r>
            <a:r>
              <a:rPr lang="es-PE" sz="1400" b="1" dirty="0" err="1">
                <a:solidFill>
                  <a:srgbClr val="0070C0"/>
                </a:solidFill>
              </a:rPr>
              <a:t>Agregar_Elemento</a:t>
            </a:r>
            <a:r>
              <a:rPr lang="es-PE" sz="1400" b="1" dirty="0">
                <a:solidFill>
                  <a:schemeClr val="tx2"/>
                </a:solidFill>
              </a:rPr>
              <a:t>(</a:t>
            </a:r>
            <a:r>
              <a:rPr lang="es-PE" sz="1400" b="1" dirty="0" err="1">
                <a:solidFill>
                  <a:schemeClr val="tx2"/>
                </a:solidFill>
              </a:rPr>
              <a:t>int</a:t>
            </a:r>
            <a:r>
              <a:rPr lang="es-PE" sz="1400" b="1" dirty="0">
                <a:solidFill>
                  <a:schemeClr val="tx2"/>
                </a:solidFill>
              </a:rPr>
              <a:t>* Vector, </a:t>
            </a:r>
            <a:r>
              <a:rPr lang="es-PE" sz="1400" b="1" dirty="0" err="1">
                <a:solidFill>
                  <a:schemeClr val="tx2"/>
                </a:solidFill>
              </a:rPr>
              <a:t>int</a:t>
            </a:r>
            <a:r>
              <a:rPr lang="es-PE" sz="1400" b="1" dirty="0">
                <a:solidFill>
                  <a:schemeClr val="tx2"/>
                </a:solidFill>
              </a:rPr>
              <a:t>* N, </a:t>
            </a:r>
            <a:r>
              <a:rPr lang="es-PE" sz="1400" b="1" dirty="0" err="1">
                <a:solidFill>
                  <a:schemeClr val="tx2"/>
                </a:solidFill>
              </a:rPr>
              <a:t>int</a:t>
            </a:r>
            <a:r>
              <a:rPr lang="es-PE" sz="1400" b="1" dirty="0">
                <a:solidFill>
                  <a:schemeClr val="tx2"/>
                </a:solidFill>
              </a:rPr>
              <a:t> Numero)</a:t>
            </a:r>
          </a:p>
          <a:p>
            <a:r>
              <a:rPr lang="es-PE" sz="1400" dirty="0"/>
              <a:t>{</a:t>
            </a:r>
          </a:p>
          <a:p>
            <a:r>
              <a:rPr lang="es-PE" sz="1400" dirty="0"/>
              <a:t>	</a:t>
            </a:r>
            <a:r>
              <a:rPr lang="es-PE" sz="1400" dirty="0" err="1"/>
              <a:t>int</a:t>
            </a:r>
            <a:r>
              <a:rPr lang="es-PE" sz="1400" dirty="0"/>
              <a:t>* </a:t>
            </a:r>
            <a:r>
              <a:rPr lang="es-PE" sz="1400" dirty="0" err="1"/>
              <a:t>Aux</a:t>
            </a:r>
            <a:r>
              <a:rPr lang="es-PE" sz="1400" dirty="0"/>
              <a:t> = new </a:t>
            </a:r>
            <a:r>
              <a:rPr lang="es-PE" sz="1400" dirty="0" err="1"/>
              <a:t>int</a:t>
            </a:r>
            <a:r>
              <a:rPr lang="es-PE" sz="1400" dirty="0"/>
              <a:t>[*N + 1];  </a:t>
            </a:r>
            <a:r>
              <a:rPr lang="es-PE" sz="1200" dirty="0">
                <a:solidFill>
                  <a:srgbClr val="00B050"/>
                </a:solidFill>
              </a:rPr>
              <a:t>// se define un arreglo temporal</a:t>
            </a:r>
            <a:endParaRPr lang="es-PE" sz="1400" dirty="0">
              <a:solidFill>
                <a:srgbClr val="00B050"/>
              </a:solidFill>
            </a:endParaRPr>
          </a:p>
          <a:p>
            <a:r>
              <a:rPr lang="es-PE" sz="1400" dirty="0"/>
              <a:t>	</a:t>
            </a:r>
            <a:r>
              <a:rPr lang="es-PE" sz="1400" dirty="0" err="1"/>
              <a:t>for</a:t>
            </a:r>
            <a:r>
              <a:rPr lang="es-PE" sz="1400" dirty="0"/>
              <a:t> (</a:t>
            </a:r>
            <a:r>
              <a:rPr lang="es-PE" sz="1400" dirty="0" err="1"/>
              <a:t>int</a:t>
            </a:r>
            <a:r>
              <a:rPr lang="es-PE" sz="1400" dirty="0"/>
              <a:t> i = 0; i &lt; *N; i++)   </a:t>
            </a:r>
            <a:r>
              <a:rPr lang="es-PE" sz="1200" dirty="0">
                <a:solidFill>
                  <a:srgbClr val="00B050"/>
                </a:solidFill>
              </a:rPr>
              <a:t>// la primera vez no ingresa al ciclo porque el arreglo está vacío</a:t>
            </a:r>
            <a:endParaRPr lang="es-PE" sz="1400" dirty="0">
              <a:solidFill>
                <a:srgbClr val="00B050"/>
              </a:solidFill>
            </a:endParaRPr>
          </a:p>
          <a:p>
            <a:r>
              <a:rPr lang="es-PE" sz="1400" dirty="0"/>
              <a:t>		</a:t>
            </a:r>
            <a:r>
              <a:rPr lang="es-PE" sz="1400" dirty="0" err="1"/>
              <a:t>Aux</a:t>
            </a:r>
            <a:r>
              <a:rPr lang="es-PE" sz="1400" dirty="0"/>
              <a:t>[i] = Vector[i];  </a:t>
            </a:r>
            <a:r>
              <a:rPr lang="es-PE" sz="1200" dirty="0">
                <a:solidFill>
                  <a:srgbClr val="00B050"/>
                </a:solidFill>
              </a:rPr>
              <a:t>// a partir de la segunda vez el ciclo permite recorrer el arreglo hasta el final</a:t>
            </a:r>
            <a:endParaRPr lang="es-PE" sz="1400" dirty="0">
              <a:solidFill>
                <a:srgbClr val="00B050"/>
              </a:solidFill>
            </a:endParaRPr>
          </a:p>
          <a:p>
            <a:r>
              <a:rPr lang="es-PE" sz="1400" dirty="0"/>
              <a:t>	</a:t>
            </a:r>
            <a:r>
              <a:rPr lang="es-PE" sz="1400" dirty="0" err="1"/>
              <a:t>Aux</a:t>
            </a:r>
            <a:r>
              <a:rPr lang="es-PE" sz="1400" dirty="0"/>
              <a:t>[*N] = Numero; </a:t>
            </a:r>
            <a:r>
              <a:rPr lang="es-PE" sz="1200" dirty="0">
                <a:solidFill>
                  <a:srgbClr val="00B050"/>
                </a:solidFill>
              </a:rPr>
              <a:t>// se agrega Numero al final del arreglo</a:t>
            </a:r>
            <a:endParaRPr lang="es-PE" sz="1400" dirty="0">
              <a:solidFill>
                <a:srgbClr val="00B050"/>
              </a:solidFill>
            </a:endParaRPr>
          </a:p>
          <a:p>
            <a:r>
              <a:rPr lang="es-PE" sz="1400" dirty="0"/>
              <a:t>	*N = *N + 1;  	</a:t>
            </a:r>
            <a:r>
              <a:rPr lang="es-PE" sz="1200" dirty="0">
                <a:solidFill>
                  <a:srgbClr val="00B050"/>
                </a:solidFill>
              </a:rPr>
              <a:t>// El tamaño del arreglo se incrementa en 1 </a:t>
            </a:r>
            <a:endParaRPr lang="es-PE" sz="1400" dirty="0">
              <a:solidFill>
                <a:srgbClr val="00B050"/>
              </a:solidFill>
            </a:endParaRPr>
          </a:p>
          <a:p>
            <a:r>
              <a:rPr lang="es-PE" sz="1400" dirty="0"/>
              <a:t>	</a:t>
            </a:r>
            <a:r>
              <a:rPr lang="es-PE" sz="1400" dirty="0" err="1"/>
              <a:t>return</a:t>
            </a:r>
            <a:r>
              <a:rPr lang="es-PE" sz="1400" dirty="0"/>
              <a:t> </a:t>
            </a:r>
            <a:r>
              <a:rPr lang="es-PE" sz="1400" dirty="0" err="1"/>
              <a:t>Aux</a:t>
            </a:r>
            <a:r>
              <a:rPr lang="es-PE" sz="1400" dirty="0"/>
              <a:t>;</a:t>
            </a:r>
          </a:p>
          <a:p>
            <a:r>
              <a:rPr lang="es-PE" sz="1400" dirty="0"/>
              <a:t>}</a:t>
            </a:r>
          </a:p>
          <a:p>
            <a:r>
              <a:rPr lang="es-PE" sz="1400" b="1" dirty="0" err="1">
                <a:solidFill>
                  <a:schemeClr val="tx2"/>
                </a:solidFill>
              </a:rPr>
              <a:t>void</a:t>
            </a:r>
            <a:r>
              <a:rPr lang="es-PE" sz="1400" b="1" dirty="0">
                <a:solidFill>
                  <a:schemeClr val="tx2"/>
                </a:solidFill>
              </a:rPr>
              <a:t> </a:t>
            </a:r>
            <a:r>
              <a:rPr lang="es-PE" sz="1400" b="1" dirty="0" err="1">
                <a:solidFill>
                  <a:srgbClr val="0070C0"/>
                </a:solidFill>
              </a:rPr>
              <a:t>Muestra_Arreglo</a:t>
            </a:r>
            <a:r>
              <a:rPr lang="es-PE" sz="1400" b="1" dirty="0">
                <a:solidFill>
                  <a:schemeClr val="tx2"/>
                </a:solidFill>
              </a:rPr>
              <a:t>(</a:t>
            </a:r>
            <a:r>
              <a:rPr lang="es-PE" sz="1400" b="1" dirty="0" err="1">
                <a:solidFill>
                  <a:schemeClr val="tx2"/>
                </a:solidFill>
              </a:rPr>
              <a:t>int</a:t>
            </a:r>
            <a:r>
              <a:rPr lang="es-PE" sz="1400" b="1" dirty="0">
                <a:solidFill>
                  <a:schemeClr val="tx2"/>
                </a:solidFill>
              </a:rPr>
              <a:t>* Vector, </a:t>
            </a:r>
            <a:r>
              <a:rPr lang="es-PE" sz="1400" b="1" dirty="0" err="1">
                <a:solidFill>
                  <a:schemeClr val="tx2"/>
                </a:solidFill>
              </a:rPr>
              <a:t>int</a:t>
            </a:r>
            <a:r>
              <a:rPr lang="es-PE" sz="1400" b="1" dirty="0">
                <a:solidFill>
                  <a:schemeClr val="tx2"/>
                </a:solidFill>
              </a:rPr>
              <a:t>* N)</a:t>
            </a:r>
          </a:p>
          <a:p>
            <a:r>
              <a:rPr lang="es-PE" sz="1400" dirty="0"/>
              <a:t>{</a:t>
            </a:r>
          </a:p>
          <a:p>
            <a:r>
              <a:rPr lang="es-PE" sz="1400" dirty="0"/>
              <a:t>	</a:t>
            </a:r>
            <a:r>
              <a:rPr lang="es-PE" sz="1400" dirty="0" err="1"/>
              <a:t>for</a:t>
            </a:r>
            <a:r>
              <a:rPr lang="es-PE" sz="1400" dirty="0"/>
              <a:t> (</a:t>
            </a:r>
            <a:r>
              <a:rPr lang="es-PE" sz="1400" dirty="0" err="1"/>
              <a:t>int</a:t>
            </a:r>
            <a:r>
              <a:rPr lang="es-PE" sz="1400" dirty="0"/>
              <a:t> i = 0; i &lt; *N; i++){</a:t>
            </a:r>
          </a:p>
          <a:p>
            <a:r>
              <a:rPr lang="es-PE" sz="1400" dirty="0"/>
              <a:t>		</a:t>
            </a:r>
            <a:r>
              <a:rPr lang="es-PE" sz="1400" dirty="0" err="1"/>
              <a:t>cout</a:t>
            </a:r>
            <a:r>
              <a:rPr lang="es-PE" sz="1400" dirty="0"/>
              <a:t> &lt;&lt; " Vector[" &lt;&lt; i &lt;&lt; "] = " &lt;&lt; Vector[i] &lt;&lt; </a:t>
            </a:r>
            <a:r>
              <a:rPr lang="es-PE" sz="1400" dirty="0" err="1"/>
              <a:t>endl</a:t>
            </a:r>
            <a:r>
              <a:rPr lang="es-PE" sz="1400" dirty="0"/>
              <a:t>; ;</a:t>
            </a:r>
          </a:p>
          <a:p>
            <a:r>
              <a:rPr lang="es-PE" sz="1400" dirty="0"/>
              <a:t>	}</a:t>
            </a:r>
          </a:p>
          <a:p>
            <a:r>
              <a:rPr lang="es-PE" sz="1400" dirty="0"/>
              <a:t>}</a:t>
            </a:r>
          </a:p>
          <a:p>
            <a:endParaRPr lang="es-PE" sz="1400" dirty="0"/>
          </a:p>
        </p:txBody>
      </p:sp>
      <p:sp>
        <p:nvSpPr>
          <p:cNvPr id="7" name="Rectángulo: esquinas redondeadas 2">
            <a:extLst>
              <a:ext uri="{FF2B5EF4-FFF2-40B4-BE49-F238E27FC236}">
                <a16:creationId xmlns:a16="http://schemas.microsoft.com/office/drawing/2014/main" id="{15A6D327-ED1F-491E-BE48-1167D8F597B4}"/>
              </a:ext>
            </a:extLst>
          </p:cNvPr>
          <p:cNvSpPr/>
          <p:nvPr/>
        </p:nvSpPr>
        <p:spPr>
          <a:xfrm>
            <a:off x="5832907" y="1387643"/>
            <a:ext cx="3228110" cy="13300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>
                <a:solidFill>
                  <a:srgbClr val="FF0000"/>
                </a:solidFill>
              </a:rPr>
              <a:t>Ejemplo</a:t>
            </a:r>
            <a:r>
              <a:rPr lang="es-PE" dirty="0"/>
              <a:t> : </a:t>
            </a:r>
            <a:r>
              <a:rPr lang="es-PE" dirty="0">
                <a:solidFill>
                  <a:schemeClr val="tx2"/>
                </a:solidFill>
              </a:rPr>
              <a:t>Creación de un arreglo dinámico con una función para agregar un elemento al final del arreglo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07510843"/>
      </p:ext>
    </p:extLst>
  </p:cSld>
  <p:clrMapOvr>
    <a:masterClrMapping/>
  </p:clrMapOvr>
  <p:transition spd="med"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Programación 1 - 2012-01 - Unidad 7 - Memoria Dinámica</a:t>
            </a:r>
            <a:endParaRPr lang="en-US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730583" y="728663"/>
            <a:ext cx="7101348" cy="8255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r>
              <a:rPr lang="es-PE" sz="3200" b="1" dirty="0">
                <a:solidFill>
                  <a:srgbClr val="002060"/>
                </a:solidFill>
              </a:rPr>
              <a:t>Ejemplo de aplicación</a:t>
            </a:r>
          </a:p>
        </p:txBody>
      </p:sp>
      <p:sp>
        <p:nvSpPr>
          <p:cNvPr id="8" name="Marcador de contenido 2"/>
          <p:cNvSpPr txBox="1">
            <a:spLocks/>
          </p:cNvSpPr>
          <p:nvPr/>
        </p:nvSpPr>
        <p:spPr bwMode="auto">
          <a:xfrm>
            <a:off x="455279" y="1177637"/>
            <a:ext cx="8976853" cy="103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8D89A4"/>
              </a:buClr>
              <a:buFont typeface="Georgia" pitchFamily="18" charset="0"/>
              <a:buChar char="▫"/>
              <a:defRPr sz="2000" kern="1200">
                <a:solidFill>
                  <a:srgbClr val="8D89A4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PE" sz="2200" dirty="0">
                <a:solidFill>
                  <a:schemeClr val="tx2"/>
                </a:solidFill>
              </a:rPr>
              <a:t>Elaborar un programa en entorno consola haciendo uso de funciones,  punteros y arreglos dinámicos. El programa deberá mostrar el siguiente menú de opciones: </a:t>
            </a:r>
          </a:p>
        </p:txBody>
      </p:sp>
      <p:sp>
        <p:nvSpPr>
          <p:cNvPr id="9" name="Rectángulo: esquinas redondeadas 3">
            <a:extLst>
              <a:ext uri="{FF2B5EF4-FFF2-40B4-BE49-F238E27FC236}">
                <a16:creationId xmlns:a16="http://schemas.microsoft.com/office/drawing/2014/main" id="{59055D0D-BEBE-42D1-84C5-9D11855C4BCD}"/>
              </a:ext>
            </a:extLst>
          </p:cNvPr>
          <p:cNvSpPr/>
          <p:nvPr/>
        </p:nvSpPr>
        <p:spPr>
          <a:xfrm>
            <a:off x="2322883" y="2216728"/>
            <a:ext cx="5479027" cy="34082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1441450" lvl="1"/>
            <a:r>
              <a:rPr lang="es-PE" dirty="0">
                <a:solidFill>
                  <a:schemeClr val="bg1"/>
                </a:solidFill>
              </a:rPr>
              <a:t>MENU</a:t>
            </a:r>
          </a:p>
          <a:p>
            <a:pPr marL="720725" lvl="1"/>
            <a:r>
              <a:rPr lang="es-PE" dirty="0">
                <a:solidFill>
                  <a:schemeClr val="bg1"/>
                </a:solidFill>
              </a:rPr>
              <a:t>1- LISTAR ELEMENTOS</a:t>
            </a:r>
          </a:p>
          <a:p>
            <a:pPr marL="720725" lvl="1"/>
            <a:r>
              <a:rPr lang="es-PE" dirty="0">
                <a:solidFill>
                  <a:schemeClr val="bg1"/>
                </a:solidFill>
              </a:rPr>
              <a:t>2- AGREGAR AL FINAL</a:t>
            </a:r>
          </a:p>
          <a:p>
            <a:pPr marL="720725" lvl="1"/>
            <a:r>
              <a:rPr lang="es-PE" dirty="0">
                <a:solidFill>
                  <a:schemeClr val="bg1"/>
                </a:solidFill>
              </a:rPr>
              <a:t>3- ELIMINAR EN POSICION</a:t>
            </a:r>
          </a:p>
          <a:p>
            <a:pPr marL="720725" lvl="1"/>
            <a:r>
              <a:rPr lang="es-PE" dirty="0">
                <a:solidFill>
                  <a:schemeClr val="bg1"/>
                </a:solidFill>
              </a:rPr>
              <a:t>4- AGREGAR AL INICIO</a:t>
            </a:r>
          </a:p>
          <a:p>
            <a:pPr marL="720725" lvl="1"/>
            <a:r>
              <a:rPr lang="es-PE" dirty="0">
                <a:solidFill>
                  <a:schemeClr val="bg1"/>
                </a:solidFill>
              </a:rPr>
              <a:t>5- MODIFICAR EN POSICION</a:t>
            </a:r>
          </a:p>
          <a:p>
            <a:pPr marL="720725" lvl="1"/>
            <a:r>
              <a:rPr lang="es-PE" dirty="0">
                <a:solidFill>
                  <a:schemeClr val="bg1"/>
                </a:solidFill>
              </a:rPr>
              <a:t>6 INSERTAR EN POSICION</a:t>
            </a:r>
          </a:p>
          <a:p>
            <a:pPr marL="720725" lvl="1"/>
            <a:r>
              <a:rPr lang="es-PE" dirty="0">
                <a:solidFill>
                  <a:schemeClr val="bg1"/>
                </a:solidFill>
              </a:rPr>
              <a:t>5- ORDENAR DE  MAYOR A MENOR</a:t>
            </a:r>
          </a:p>
          <a:p>
            <a:pPr marL="720725" lvl="1"/>
            <a:endParaRPr lang="es-PE" dirty="0">
              <a:solidFill>
                <a:schemeClr val="bg1"/>
              </a:solidFill>
            </a:endParaRPr>
          </a:p>
          <a:p>
            <a:pPr marL="720725" lvl="1"/>
            <a:r>
              <a:rPr lang="es-PE" dirty="0">
                <a:solidFill>
                  <a:schemeClr val="bg1"/>
                </a:solidFill>
              </a:rPr>
              <a:t>Elija una opción: _</a:t>
            </a:r>
          </a:p>
          <a:p>
            <a:pPr algn="ctr"/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4E1FE29-AC12-4A3F-874A-5469C927EB1D}"/>
              </a:ext>
            </a:extLst>
          </p:cNvPr>
          <p:cNvSpPr txBox="1"/>
          <p:nvPr/>
        </p:nvSpPr>
        <p:spPr>
          <a:xfrm>
            <a:off x="2322884" y="5634921"/>
            <a:ext cx="5479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programa debe tener todas las validaciones y se debe crear el arreglo en tiempo de ejecución y según la opción del menú seleccionada.</a:t>
            </a:r>
          </a:p>
        </p:txBody>
      </p:sp>
    </p:spTree>
    <p:extLst>
      <p:ext uri="{BB962C8B-B14F-4D97-AF65-F5344CB8AC3E}">
        <p14:creationId xmlns:p14="http://schemas.microsoft.com/office/powerpoint/2010/main" val="3731268904"/>
      </p:ext>
    </p:extLst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793128"/>
              </p:ext>
            </p:extLst>
          </p:nvPr>
        </p:nvGraphicFramePr>
        <p:xfrm>
          <a:off x="1959332" y="785808"/>
          <a:ext cx="2743200" cy="529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49985207"/>
                    </a:ext>
                  </a:extLst>
                </a:gridCol>
              </a:tblGrid>
              <a:tr h="32368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25138"/>
                  </a:ext>
                </a:extLst>
              </a:tr>
              <a:tr h="53568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04013"/>
                  </a:ext>
                </a:extLst>
              </a:tr>
              <a:tr h="204032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62340"/>
                  </a:ext>
                </a:extLst>
              </a:tr>
              <a:tr h="108615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HEAP</a:t>
                      </a:r>
                    </a:p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55339"/>
                  </a:ext>
                </a:extLst>
              </a:tr>
              <a:tr h="434237">
                <a:tc>
                  <a:txBody>
                    <a:bodyPr/>
                    <a:lstStyle/>
                    <a:p>
                      <a:r>
                        <a:rPr lang="es-MX" dirty="0" err="1"/>
                        <a:t>Unitialize</a:t>
                      </a:r>
                      <a:r>
                        <a:rPr lang="es-MX" baseline="0" dirty="0"/>
                        <a:t> data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0077"/>
                  </a:ext>
                </a:extLst>
              </a:tr>
              <a:tr h="444760">
                <a:tc>
                  <a:txBody>
                    <a:bodyPr/>
                    <a:lstStyle/>
                    <a:p>
                      <a:r>
                        <a:rPr lang="es-MX" dirty="0" err="1"/>
                        <a:t>Initialized</a:t>
                      </a:r>
                      <a:r>
                        <a:rPr lang="es-MX" dirty="0"/>
                        <a:t>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27332"/>
                  </a:ext>
                </a:extLst>
              </a:tr>
              <a:tr h="392957">
                <a:tc>
                  <a:txBody>
                    <a:bodyPr/>
                    <a:lstStyle/>
                    <a:p>
                      <a:r>
                        <a:rPr lang="es-MX" sz="1800" dirty="0"/>
                        <a:t>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28524"/>
                  </a:ext>
                </a:extLst>
              </a:tr>
            </a:tbl>
          </a:graphicData>
        </a:graphic>
      </p:graphicFrame>
      <p:cxnSp>
        <p:nvCxnSpPr>
          <p:cNvPr id="6" name="Conector recto de flecha 5"/>
          <p:cNvCxnSpPr/>
          <p:nvPr/>
        </p:nvCxnSpPr>
        <p:spPr>
          <a:xfrm>
            <a:off x="4250531" y="1700208"/>
            <a:ext cx="0" cy="762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4250531" y="2843208"/>
            <a:ext cx="0" cy="838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02431" y="785807"/>
            <a:ext cx="14143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High </a:t>
            </a:r>
            <a:r>
              <a:rPr lang="es-MX" dirty="0" err="1"/>
              <a:t>Address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64332" y="6252374"/>
            <a:ext cx="13701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 err="1"/>
              <a:t>Low</a:t>
            </a:r>
            <a:r>
              <a:rPr lang="es-MX" dirty="0"/>
              <a:t> </a:t>
            </a:r>
            <a:r>
              <a:rPr lang="es-MX" dirty="0" err="1"/>
              <a:t>Address</a:t>
            </a:r>
            <a:endParaRPr lang="es-MX" dirty="0"/>
          </a:p>
        </p:txBody>
      </p:sp>
      <p:sp>
        <p:nvSpPr>
          <p:cNvPr id="5" name="Rectángulo redondeado 4"/>
          <p:cNvSpPr/>
          <p:nvPr/>
        </p:nvSpPr>
        <p:spPr>
          <a:xfrm>
            <a:off x="5241131" y="785808"/>
            <a:ext cx="4028574" cy="4267201"/>
          </a:xfrm>
          <a:prstGeom prst="roundRect">
            <a:avLst>
              <a:gd name="adj" fmla="val 657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tx1"/>
                </a:solidFill>
              </a:rPr>
              <a:t>A diferencia de la memoria de pila, los programadores solicitan explícitamente la memoria HEAP y no se "liberará" hasta que lo programador lo haga.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tx1"/>
                </a:solidFill>
              </a:rPr>
              <a:t>Para asignar memoria de almacenamiento dinámico en C++, use la palabra clave new seguida del constructor de lo que desea asignar.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tx1"/>
                </a:solidFill>
              </a:rPr>
              <a:t>El valor de retorno del nuevo operador será la dirección de lo que acaba de crear (que apunta a algún lugar del HEAP).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4748982" y="4062409"/>
            <a:ext cx="375800" cy="54506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92D050"/>
              </a:solidFill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B8E755-85C9-41B9-A5BF-85E5DE103A19}" type="datetime1">
              <a:rPr lang="es-PE" smtClean="0"/>
              <a:t>22/06/2025</a:t>
            </a:fld>
            <a:endParaRPr lang="es-MX"/>
          </a:p>
        </p:txBody>
      </p:sp>
      <p:sp>
        <p:nvSpPr>
          <p:cNvPr id="10" name="Marcador de número de diapositiva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9743753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931" y="1836813"/>
            <a:ext cx="3990456" cy="3004578"/>
          </a:xfrm>
          <a:prstGeom prst="rect">
            <a:avLst/>
          </a:prstGeom>
        </p:spPr>
      </p:pic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360876"/>
              </p:ext>
            </p:extLst>
          </p:nvPr>
        </p:nvGraphicFramePr>
        <p:xfrm>
          <a:off x="1959333" y="914391"/>
          <a:ext cx="2672199" cy="533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199">
                  <a:extLst>
                    <a:ext uri="{9D8B030D-6E8A-4147-A177-3AD203B41FA5}">
                      <a16:colId xmlns:a16="http://schemas.microsoft.com/office/drawing/2014/main" val="2349985207"/>
                    </a:ext>
                  </a:extLst>
                </a:gridCol>
              </a:tblGrid>
              <a:tr h="338086">
                <a:tc>
                  <a:txBody>
                    <a:bodyPr/>
                    <a:lstStyle/>
                    <a:p>
                      <a:pPr algn="l"/>
                      <a:r>
                        <a:rPr lang="es-MX" dirty="0" err="1"/>
                        <a:t>int</a:t>
                      </a:r>
                      <a:r>
                        <a:rPr lang="es-MX" dirty="0"/>
                        <a:t> *p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957404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Cube *c1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865987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Cube </a:t>
                      </a:r>
                      <a:r>
                        <a:rPr lang="es-MX" baseline="0" dirty="0"/>
                        <a:t> *c2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04013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40724"/>
                  </a:ext>
                </a:extLst>
              </a:tr>
              <a:tr h="338086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87114"/>
                  </a:ext>
                </a:extLst>
              </a:tr>
              <a:tr h="76200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62340"/>
                  </a:ext>
                </a:extLst>
              </a:tr>
              <a:tr h="53722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996448"/>
                  </a:ext>
                </a:extLst>
              </a:tr>
              <a:tr h="591651">
                <a:tc>
                  <a:txBody>
                    <a:bodyPr/>
                    <a:lstStyle/>
                    <a:p>
                      <a:pPr algn="l"/>
                      <a:r>
                        <a:rPr lang="es-MX" dirty="0"/>
                        <a:t>         </a:t>
                      </a:r>
                      <a:r>
                        <a:rPr lang="es-MX" dirty="0" err="1"/>
                        <a:t>int</a:t>
                      </a:r>
                      <a:r>
                        <a:rPr lang="es-MX" dirty="0"/>
                        <a:t>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55339"/>
                  </a:ext>
                </a:extLst>
              </a:tr>
              <a:tr h="53722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186756"/>
                  </a:ext>
                </a:extLst>
              </a:tr>
              <a:tr h="537227">
                <a:tc>
                  <a:txBody>
                    <a:bodyPr/>
                    <a:lstStyle/>
                    <a:p>
                      <a:r>
                        <a:rPr lang="es-MX" dirty="0"/>
                        <a:t>Cube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696365"/>
                  </a:ext>
                </a:extLst>
              </a:tr>
              <a:tr h="537227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91000"/>
                  </a:ext>
                </a:extLst>
              </a:tr>
            </a:tbl>
          </a:graphicData>
        </a:graphic>
      </p:graphicFrame>
      <p:sp>
        <p:nvSpPr>
          <p:cNvPr id="4" name="Forma libre 3"/>
          <p:cNvSpPr/>
          <p:nvPr/>
        </p:nvSpPr>
        <p:spPr>
          <a:xfrm flipH="1">
            <a:off x="953213" y="1066792"/>
            <a:ext cx="1468518" cy="3276600"/>
          </a:xfrm>
          <a:custGeom>
            <a:avLst/>
            <a:gdLst>
              <a:gd name="connsiteX0" fmla="*/ 240631 w 821673"/>
              <a:gd name="connsiteY0" fmla="*/ 0 h 3192379"/>
              <a:gd name="connsiteX1" fmla="*/ 818147 w 821673"/>
              <a:gd name="connsiteY1" fmla="*/ 2598821 h 3192379"/>
              <a:gd name="connsiteX2" fmla="*/ 0 w 821673"/>
              <a:gd name="connsiteY2" fmla="*/ 3192379 h 3192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1673" h="3192379">
                <a:moveTo>
                  <a:pt x="240631" y="0"/>
                </a:moveTo>
                <a:cubicBezTo>
                  <a:pt x="549441" y="1033379"/>
                  <a:pt x="858252" y="2066758"/>
                  <a:pt x="818147" y="2598821"/>
                </a:cubicBezTo>
                <a:cubicBezTo>
                  <a:pt x="778042" y="3130884"/>
                  <a:pt x="157747" y="3114842"/>
                  <a:pt x="0" y="319237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Forma libre 15"/>
          <p:cNvSpPr/>
          <p:nvPr/>
        </p:nvSpPr>
        <p:spPr>
          <a:xfrm>
            <a:off x="2822784" y="1467845"/>
            <a:ext cx="1287250" cy="4121186"/>
          </a:xfrm>
          <a:custGeom>
            <a:avLst/>
            <a:gdLst>
              <a:gd name="connsiteX0" fmla="*/ 320842 w 1287250"/>
              <a:gd name="connsiteY0" fmla="*/ 0 h 4121186"/>
              <a:gd name="connsiteX1" fmla="*/ 1283368 w 1287250"/>
              <a:gd name="connsiteY1" fmla="*/ 3625515 h 4121186"/>
              <a:gd name="connsiteX2" fmla="*/ 0 w 1287250"/>
              <a:gd name="connsiteY2" fmla="*/ 3994484 h 4121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250" h="4121186">
                <a:moveTo>
                  <a:pt x="320842" y="0"/>
                </a:moveTo>
                <a:cubicBezTo>
                  <a:pt x="828842" y="1479884"/>
                  <a:pt x="1336842" y="2959768"/>
                  <a:pt x="1283368" y="3625515"/>
                </a:cubicBezTo>
                <a:cubicBezTo>
                  <a:pt x="1229894" y="4291262"/>
                  <a:pt x="614947" y="4142873"/>
                  <a:pt x="0" y="399448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orma libre 16"/>
          <p:cNvSpPr/>
          <p:nvPr/>
        </p:nvSpPr>
        <p:spPr>
          <a:xfrm>
            <a:off x="2710490" y="1836814"/>
            <a:ext cx="1032947" cy="3818751"/>
          </a:xfrm>
          <a:custGeom>
            <a:avLst/>
            <a:gdLst>
              <a:gd name="connsiteX0" fmla="*/ 352926 w 1032947"/>
              <a:gd name="connsiteY0" fmla="*/ 0 h 3818751"/>
              <a:gd name="connsiteX1" fmla="*/ 1026695 w 1032947"/>
              <a:gd name="connsiteY1" fmla="*/ 3465095 h 3818751"/>
              <a:gd name="connsiteX2" fmla="*/ 0 w 1032947"/>
              <a:gd name="connsiteY2" fmla="*/ 3705726 h 381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2947" h="3818751">
                <a:moveTo>
                  <a:pt x="352926" y="0"/>
                </a:moveTo>
                <a:cubicBezTo>
                  <a:pt x="719221" y="1423737"/>
                  <a:pt x="1085516" y="2847474"/>
                  <a:pt x="1026695" y="3465095"/>
                </a:cubicBezTo>
                <a:cubicBezTo>
                  <a:pt x="967874" y="4082716"/>
                  <a:pt x="192505" y="3703052"/>
                  <a:pt x="0" y="3705726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7513CD-DE43-44E9-8DF7-6280746B1A7C}" type="datetime1">
              <a:rPr lang="es-PE" smtClean="0"/>
              <a:t>22/06/2025</a:t>
            </a:fld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878093"/>
      </p:ext>
    </p:ext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058936"/>
              </p:ext>
            </p:extLst>
          </p:nvPr>
        </p:nvGraphicFramePr>
        <p:xfrm>
          <a:off x="1959332" y="857250"/>
          <a:ext cx="2743200" cy="529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49985207"/>
                    </a:ext>
                  </a:extLst>
                </a:gridCol>
              </a:tblGrid>
              <a:tr h="32368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25138"/>
                  </a:ext>
                </a:extLst>
              </a:tr>
              <a:tr h="53568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04013"/>
                  </a:ext>
                </a:extLst>
              </a:tr>
              <a:tr h="204032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62340"/>
                  </a:ext>
                </a:extLst>
              </a:tr>
              <a:tr h="108615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HEAP</a:t>
                      </a:r>
                    </a:p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55339"/>
                  </a:ext>
                </a:extLst>
              </a:tr>
              <a:tr h="434237">
                <a:tc>
                  <a:txBody>
                    <a:bodyPr/>
                    <a:lstStyle/>
                    <a:p>
                      <a:r>
                        <a:rPr lang="es-MX" dirty="0" err="1"/>
                        <a:t>Unitialize</a:t>
                      </a:r>
                      <a:r>
                        <a:rPr lang="es-MX" baseline="0" dirty="0"/>
                        <a:t> data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0077"/>
                  </a:ext>
                </a:extLst>
              </a:tr>
              <a:tr h="444760">
                <a:tc>
                  <a:txBody>
                    <a:bodyPr/>
                    <a:lstStyle/>
                    <a:p>
                      <a:r>
                        <a:rPr lang="es-MX" dirty="0" err="1"/>
                        <a:t>Initialized</a:t>
                      </a:r>
                      <a:r>
                        <a:rPr lang="es-MX" dirty="0"/>
                        <a:t>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27332"/>
                  </a:ext>
                </a:extLst>
              </a:tr>
              <a:tr h="392957">
                <a:tc>
                  <a:txBody>
                    <a:bodyPr/>
                    <a:lstStyle/>
                    <a:p>
                      <a:r>
                        <a:rPr lang="es-MX" sz="1800" dirty="0"/>
                        <a:t>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28524"/>
                  </a:ext>
                </a:extLst>
              </a:tr>
            </a:tbl>
          </a:graphicData>
        </a:graphic>
      </p:graphicFrame>
      <p:cxnSp>
        <p:nvCxnSpPr>
          <p:cNvPr id="6" name="Conector recto de flecha 5"/>
          <p:cNvCxnSpPr/>
          <p:nvPr/>
        </p:nvCxnSpPr>
        <p:spPr>
          <a:xfrm>
            <a:off x="4250531" y="1771650"/>
            <a:ext cx="0" cy="762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4250531" y="2914650"/>
            <a:ext cx="0" cy="838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02431" y="857249"/>
            <a:ext cx="14143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High </a:t>
            </a:r>
            <a:r>
              <a:rPr lang="es-MX" dirty="0" err="1"/>
              <a:t>Address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64332" y="5738024"/>
            <a:ext cx="13701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 err="1"/>
              <a:t>Low</a:t>
            </a:r>
            <a:r>
              <a:rPr lang="es-MX" dirty="0"/>
              <a:t> </a:t>
            </a:r>
            <a:r>
              <a:rPr lang="es-MX" dirty="0" err="1"/>
              <a:t>Address</a:t>
            </a:r>
            <a:endParaRPr lang="es-MX" dirty="0"/>
          </a:p>
        </p:txBody>
      </p:sp>
      <p:sp>
        <p:nvSpPr>
          <p:cNvPr id="5" name="Rectángulo redondeado 4"/>
          <p:cNvSpPr/>
          <p:nvPr/>
        </p:nvSpPr>
        <p:spPr>
          <a:xfrm>
            <a:off x="5078332" y="3981450"/>
            <a:ext cx="4028574" cy="991680"/>
          </a:xfrm>
          <a:prstGeom prst="roundRect">
            <a:avLst>
              <a:gd name="adj" fmla="val 657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tx1"/>
                </a:solidFill>
              </a:rPr>
              <a:t>almacena variables globales, separadas en inicializadas y no inicializadas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4777414" y="4838528"/>
            <a:ext cx="375800" cy="4572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92D050"/>
              </a:solidFill>
            </a:endParaRPr>
          </a:p>
        </p:txBody>
      </p:sp>
      <p:sp>
        <p:nvSpPr>
          <p:cNvPr id="10" name="Flecha derecha 9"/>
          <p:cNvSpPr/>
          <p:nvPr/>
        </p:nvSpPr>
        <p:spPr>
          <a:xfrm>
            <a:off x="4702532" y="5716080"/>
            <a:ext cx="375800" cy="486573"/>
          </a:xfrm>
          <a:prstGeom prst="rightArrow">
            <a:avLst/>
          </a:prstGeom>
          <a:solidFill>
            <a:srgbClr val="A7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92D05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5060189" y="5393482"/>
            <a:ext cx="4028574" cy="763643"/>
          </a:xfrm>
          <a:prstGeom prst="roundRect">
            <a:avLst>
              <a:gd name="adj" fmla="val 6579"/>
            </a:avLst>
          </a:prstGeom>
          <a:solidFill>
            <a:srgbClr val="A7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tx1"/>
                </a:solidFill>
              </a:rPr>
              <a:t>almacena el código que se está ejecutando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0ACD78-7984-4F00-9E6E-297F1FA040DB}" type="datetime1">
              <a:rPr lang="es-PE" smtClean="0"/>
              <a:t>22/06/2025</a:t>
            </a:fld>
            <a:endParaRPr lang="es-MX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9710305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49980"/>
              </p:ext>
            </p:extLst>
          </p:nvPr>
        </p:nvGraphicFramePr>
        <p:xfrm>
          <a:off x="1959332" y="985824"/>
          <a:ext cx="2743200" cy="5299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349985207"/>
                    </a:ext>
                  </a:extLst>
                </a:gridCol>
              </a:tblGrid>
              <a:tr h="323686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225138"/>
                  </a:ext>
                </a:extLst>
              </a:tr>
              <a:tr h="53568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0904013"/>
                  </a:ext>
                </a:extLst>
              </a:tr>
              <a:tr h="2040321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162340"/>
                  </a:ext>
                </a:extLst>
              </a:tr>
              <a:tr h="108615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HEAP</a:t>
                      </a:r>
                    </a:p>
                    <a:p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3255339"/>
                  </a:ext>
                </a:extLst>
              </a:tr>
              <a:tr h="434237">
                <a:tc>
                  <a:txBody>
                    <a:bodyPr/>
                    <a:lstStyle/>
                    <a:p>
                      <a:r>
                        <a:rPr lang="es-MX" dirty="0" err="1"/>
                        <a:t>Unitialize</a:t>
                      </a:r>
                      <a:r>
                        <a:rPr lang="es-MX" baseline="0" dirty="0"/>
                        <a:t> data</a:t>
                      </a:r>
                      <a:endParaRPr lang="es-MX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0077"/>
                  </a:ext>
                </a:extLst>
              </a:tr>
              <a:tr h="444760">
                <a:tc>
                  <a:txBody>
                    <a:bodyPr/>
                    <a:lstStyle/>
                    <a:p>
                      <a:r>
                        <a:rPr lang="es-MX" dirty="0" err="1"/>
                        <a:t>Initialized</a:t>
                      </a:r>
                      <a:r>
                        <a:rPr lang="es-MX" dirty="0"/>
                        <a:t>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427332"/>
                  </a:ext>
                </a:extLst>
              </a:tr>
              <a:tr h="392957">
                <a:tc>
                  <a:txBody>
                    <a:bodyPr/>
                    <a:lstStyle/>
                    <a:p>
                      <a:r>
                        <a:rPr lang="es-MX" sz="1800" dirty="0"/>
                        <a:t>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428524"/>
                  </a:ext>
                </a:extLst>
              </a:tr>
            </a:tbl>
          </a:graphicData>
        </a:graphic>
      </p:graphicFrame>
      <p:cxnSp>
        <p:nvCxnSpPr>
          <p:cNvPr id="6" name="Conector recto de flecha 5"/>
          <p:cNvCxnSpPr/>
          <p:nvPr/>
        </p:nvCxnSpPr>
        <p:spPr>
          <a:xfrm>
            <a:off x="4250531" y="1857360"/>
            <a:ext cx="0" cy="762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V="1">
            <a:off x="4250531" y="3000360"/>
            <a:ext cx="0" cy="838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02431" y="942959"/>
            <a:ext cx="14143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/>
              <a:t>High </a:t>
            </a:r>
            <a:r>
              <a:rPr lang="es-MX" dirty="0" err="1"/>
              <a:t>Address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64332" y="5823734"/>
            <a:ext cx="13701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MX" dirty="0" err="1"/>
              <a:t>Low</a:t>
            </a:r>
            <a:r>
              <a:rPr lang="es-MX" dirty="0"/>
              <a:t> </a:t>
            </a:r>
            <a:r>
              <a:rPr lang="es-MX" dirty="0" err="1"/>
              <a:t>Address</a:t>
            </a:r>
            <a:endParaRPr lang="es-MX" dirty="0"/>
          </a:p>
        </p:txBody>
      </p:sp>
      <p:sp>
        <p:nvSpPr>
          <p:cNvPr id="5" name="Rectángulo redondeado 4"/>
          <p:cNvSpPr/>
          <p:nvPr/>
        </p:nvSpPr>
        <p:spPr>
          <a:xfrm>
            <a:off x="5078332" y="4067160"/>
            <a:ext cx="4028574" cy="991680"/>
          </a:xfrm>
          <a:prstGeom prst="roundRect">
            <a:avLst>
              <a:gd name="adj" fmla="val 657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tx1"/>
                </a:solidFill>
              </a:rPr>
              <a:t>almacena variables globales, separadas en inicializadas y no inicializadas</a:t>
            </a:r>
          </a:p>
        </p:txBody>
      </p:sp>
      <p:sp>
        <p:nvSpPr>
          <p:cNvPr id="7" name="Flecha derecha 6"/>
          <p:cNvSpPr/>
          <p:nvPr/>
        </p:nvSpPr>
        <p:spPr>
          <a:xfrm>
            <a:off x="4777414" y="4924238"/>
            <a:ext cx="375800" cy="4572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92D050"/>
              </a:solidFill>
            </a:endParaRPr>
          </a:p>
        </p:txBody>
      </p:sp>
      <p:sp>
        <p:nvSpPr>
          <p:cNvPr id="10" name="Flecha derecha 9"/>
          <p:cNvSpPr/>
          <p:nvPr/>
        </p:nvSpPr>
        <p:spPr>
          <a:xfrm>
            <a:off x="4702532" y="5801790"/>
            <a:ext cx="375800" cy="486573"/>
          </a:xfrm>
          <a:prstGeom prst="rightArrow">
            <a:avLst/>
          </a:prstGeom>
          <a:solidFill>
            <a:srgbClr val="A7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92D050"/>
              </a:solidFill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5060189" y="5479192"/>
            <a:ext cx="4028574" cy="763643"/>
          </a:xfrm>
          <a:prstGeom prst="roundRect">
            <a:avLst>
              <a:gd name="adj" fmla="val 6579"/>
            </a:avLst>
          </a:prstGeom>
          <a:solidFill>
            <a:srgbClr val="A7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dirty="0">
                <a:solidFill>
                  <a:schemeClr val="tx1"/>
                </a:solidFill>
              </a:rPr>
              <a:t>almacena el código que se está ejecutando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0ACD78-7984-4F00-9E6E-297F1FA040DB}" type="datetime1">
              <a:rPr lang="es-PE" smtClean="0"/>
              <a:t>22/06/2025</a:t>
            </a:fld>
            <a:endParaRPr lang="es-MX"/>
          </a:p>
        </p:txBody>
      </p:sp>
      <p:sp>
        <p:nvSpPr>
          <p:cNvPr id="13" name="Marcador de número de diapositiva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7E74A-622D-4723-BDFC-4E0DFBEEC54D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494424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25802</TotalTime>
  <Words>3847</Words>
  <Application>Microsoft Office PowerPoint</Application>
  <PresentationFormat>Personalizado</PresentationFormat>
  <Paragraphs>1025</Paragraphs>
  <Slides>52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9" baseType="lpstr">
      <vt:lpstr>Arial</vt:lpstr>
      <vt:lpstr>Calibri</vt:lpstr>
      <vt:lpstr>Courier New</vt:lpstr>
      <vt:lpstr>Georgia</vt:lpstr>
      <vt:lpstr>Wingdings</vt:lpstr>
      <vt:lpstr>Wingdings 2</vt:lpstr>
      <vt:lpstr>Tema de Office</vt:lpstr>
      <vt:lpstr>Presentación de PowerPoint</vt:lpstr>
      <vt:lpstr>Presentación de PowerPoint</vt:lpstr>
      <vt:lpstr>Memoria de un programa en C++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Memoria dinámica - HEAP</vt:lpstr>
      <vt:lpstr>En resumen…</vt:lpstr>
      <vt:lpstr>¿Por qué usar punteros?</vt:lpstr>
      <vt:lpstr>Presentación de PowerPoint</vt:lpstr>
      <vt:lpstr>Asignación de memoria dinámica</vt:lpstr>
      <vt:lpstr>New y Delete</vt:lpstr>
      <vt:lpstr>New</vt:lpstr>
      <vt:lpstr>Delete</vt:lpstr>
      <vt:lpstr>Cómo funciona New – (1/7)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Importancia de NULL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Importancia de NULL</vt:lpstr>
      <vt:lpstr>Presentación de PowerPoint</vt:lpstr>
      <vt:lpstr>Presentación de PowerPoint</vt:lpstr>
      <vt:lpstr>Presentación de PowerPoint</vt:lpstr>
      <vt:lpstr>Importancia de NULL</vt:lpstr>
      <vt:lpstr>La importancia de NULL al utilizar delete</vt:lpstr>
      <vt:lpstr>Presentación de PowerPoint</vt:lpstr>
      <vt:lpstr>Presentación de PowerPoint</vt:lpstr>
      <vt:lpstr>Presentación de PowerPoint</vt:lpstr>
      <vt:lpstr>Ejemplo 2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edson mendiolaza</cp:lastModifiedBy>
  <cp:revision>77</cp:revision>
  <dcterms:created xsi:type="dcterms:W3CDTF">2022-06-29T04:22:02Z</dcterms:created>
  <dcterms:modified xsi:type="dcterms:W3CDTF">2025-06-22T14:48:40Z</dcterms:modified>
</cp:coreProperties>
</file>