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784" r:id="rId2"/>
    <p:sldId id="786" r:id="rId3"/>
    <p:sldId id="785" r:id="rId4"/>
    <p:sldId id="738" r:id="rId5"/>
    <p:sldId id="757" r:id="rId6"/>
    <p:sldId id="792" r:id="rId7"/>
    <p:sldId id="758" r:id="rId8"/>
    <p:sldId id="759" r:id="rId9"/>
    <p:sldId id="765" r:id="rId10"/>
    <p:sldId id="769" r:id="rId11"/>
    <p:sldId id="788" r:id="rId12"/>
    <p:sldId id="789" r:id="rId13"/>
    <p:sldId id="790" r:id="rId14"/>
    <p:sldId id="791" r:id="rId15"/>
  </p:sldIdLst>
  <p:sldSz cx="9144000" cy="6858000" type="screen4x3"/>
  <p:notesSz cx="6807200" cy="9939338"/>
  <p:defaultTextStyle>
    <a:defPPr>
      <a:defRPr lang="es-E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65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8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6F2"/>
    <a:srgbClr val="FF0000"/>
    <a:srgbClr val="5A5A5A"/>
    <a:srgbClr val="3A3A3A"/>
    <a:srgbClr val="727272"/>
    <a:srgbClr val="CCCCCC"/>
    <a:srgbClr val="575756"/>
    <a:srgbClr val="606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91" autoAdjust="0"/>
    <p:restoredTop sz="92185" autoAdjust="0"/>
  </p:normalViewPr>
  <p:slideViewPr>
    <p:cSldViewPr snapToGrid="0" showGuides="1">
      <p:cViewPr>
        <p:scale>
          <a:sx n="90" d="100"/>
          <a:sy n="90" d="100"/>
        </p:scale>
        <p:origin x="-852" y="-36"/>
      </p:cViewPr>
      <p:guideLst>
        <p:guide orient="horz" pos="3650"/>
        <p:guide orient="horz" pos="218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86"/>
    </p:cViewPr>
  </p:sorterViewPr>
  <p:notesViewPr>
    <p:cSldViewPr snapToGrid="0">
      <p:cViewPr varScale="1">
        <p:scale>
          <a:sx n="62" d="100"/>
          <a:sy n="62" d="100"/>
        </p:scale>
        <p:origin x="3354" y="84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A1142B-0909-40DD-94B4-2FC66A6750CC}" type="doc">
      <dgm:prSet loTypeId="urn:microsoft.com/office/officeart/2005/8/layout/hierarchy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MX"/>
        </a:p>
      </dgm:t>
    </dgm:pt>
    <dgm:pt modelId="{C4E5BDD7-E139-4D32-8C7D-DA73DF794527}">
      <dgm:prSet phldrT="[Texto]"/>
      <dgm:spPr/>
      <dgm:t>
        <a:bodyPr/>
        <a:lstStyle/>
        <a:p>
          <a:r>
            <a:rPr lang="es-MX" dirty="0"/>
            <a:t>Dependencia/Uso</a:t>
          </a:r>
        </a:p>
      </dgm:t>
    </dgm:pt>
    <dgm:pt modelId="{018B8B59-0481-43CD-B0A1-A546949F8D01}" type="parTrans" cxnId="{49CB855F-6C7A-4391-8478-89945AA29AC7}">
      <dgm:prSet/>
      <dgm:spPr/>
      <dgm:t>
        <a:bodyPr/>
        <a:lstStyle/>
        <a:p>
          <a:endParaRPr lang="es-MX"/>
        </a:p>
      </dgm:t>
    </dgm:pt>
    <dgm:pt modelId="{AE120108-0910-4293-81E8-81E908B58480}" type="sibTrans" cxnId="{49CB855F-6C7A-4391-8478-89945AA29AC7}">
      <dgm:prSet/>
      <dgm:spPr/>
      <dgm:t>
        <a:bodyPr/>
        <a:lstStyle/>
        <a:p>
          <a:endParaRPr lang="es-MX"/>
        </a:p>
      </dgm:t>
    </dgm:pt>
    <dgm:pt modelId="{E5D9BE12-729A-499D-A6A2-DF129C8BDE84}">
      <dgm:prSet phldrT="[Texto]"/>
      <dgm:spPr/>
      <dgm:t>
        <a:bodyPr/>
        <a:lstStyle/>
        <a:p>
          <a:r>
            <a:rPr lang="es-MX" dirty="0"/>
            <a:t>Agregación</a:t>
          </a:r>
        </a:p>
      </dgm:t>
    </dgm:pt>
    <dgm:pt modelId="{F7908B7E-F292-46C8-901B-4A24E0A47792}" type="parTrans" cxnId="{E41F7986-D793-4B4C-9EEA-CAB8C09C84D0}">
      <dgm:prSet/>
      <dgm:spPr/>
      <dgm:t>
        <a:bodyPr/>
        <a:lstStyle/>
        <a:p>
          <a:endParaRPr lang="es-MX"/>
        </a:p>
      </dgm:t>
    </dgm:pt>
    <dgm:pt modelId="{19D5C6B5-0042-4D95-B197-59AC162491E9}" type="sibTrans" cxnId="{E41F7986-D793-4B4C-9EEA-CAB8C09C84D0}">
      <dgm:prSet/>
      <dgm:spPr/>
      <dgm:t>
        <a:bodyPr/>
        <a:lstStyle/>
        <a:p>
          <a:endParaRPr lang="es-MX"/>
        </a:p>
      </dgm:t>
    </dgm:pt>
    <dgm:pt modelId="{B532F139-16F8-41CA-B3D0-726ABBEF3EB6}">
      <dgm:prSet phldrT="[Texto]"/>
      <dgm:spPr/>
      <dgm:t>
        <a:bodyPr/>
        <a:lstStyle/>
        <a:p>
          <a:r>
            <a:rPr lang="es-MX" dirty="0"/>
            <a:t>Generalización</a:t>
          </a:r>
        </a:p>
      </dgm:t>
    </dgm:pt>
    <dgm:pt modelId="{8835E8BA-79B0-4F2D-9964-9D22CFCCBB99}" type="parTrans" cxnId="{F47E9468-2D63-4D3C-A03D-55097FD416C1}">
      <dgm:prSet/>
      <dgm:spPr/>
      <dgm:t>
        <a:bodyPr/>
        <a:lstStyle/>
        <a:p>
          <a:endParaRPr lang="es-MX"/>
        </a:p>
      </dgm:t>
    </dgm:pt>
    <dgm:pt modelId="{689CA7E4-7915-429B-AB3C-1F2484F73BD7}" type="sibTrans" cxnId="{F47E9468-2D63-4D3C-A03D-55097FD416C1}">
      <dgm:prSet/>
      <dgm:spPr/>
      <dgm:t>
        <a:bodyPr/>
        <a:lstStyle/>
        <a:p>
          <a:endParaRPr lang="es-MX"/>
        </a:p>
      </dgm:t>
    </dgm:pt>
    <dgm:pt modelId="{89E82B74-5632-43D6-A573-22C73F116F2B}">
      <dgm:prSet phldrT="[Texto]"/>
      <dgm:spPr/>
      <dgm:t>
        <a:bodyPr/>
        <a:lstStyle/>
        <a:p>
          <a:r>
            <a:rPr lang="es-MX" dirty="0"/>
            <a:t>Asociación</a:t>
          </a:r>
        </a:p>
      </dgm:t>
    </dgm:pt>
    <dgm:pt modelId="{EFE9760A-CA06-4ABA-91E3-705FC6783629}" type="parTrans" cxnId="{424B2738-8580-40A3-BA55-BECC061C0EEE}">
      <dgm:prSet/>
      <dgm:spPr/>
      <dgm:t>
        <a:bodyPr/>
        <a:lstStyle/>
        <a:p>
          <a:endParaRPr lang="es-ES"/>
        </a:p>
      </dgm:t>
    </dgm:pt>
    <dgm:pt modelId="{2E9AD3FA-B6D0-4D45-9325-A477DDE51F86}" type="sibTrans" cxnId="{424B2738-8580-40A3-BA55-BECC061C0EEE}">
      <dgm:prSet/>
      <dgm:spPr/>
      <dgm:t>
        <a:bodyPr/>
        <a:lstStyle/>
        <a:p>
          <a:endParaRPr lang="es-ES"/>
        </a:p>
      </dgm:t>
    </dgm:pt>
    <dgm:pt modelId="{86D9A8DA-1449-4EAE-B40E-0D304D98A26F}">
      <dgm:prSet phldrT="[Texto]"/>
      <dgm:spPr/>
      <dgm:t>
        <a:bodyPr/>
        <a:lstStyle/>
        <a:p>
          <a:r>
            <a:rPr lang="es-MX" dirty="0"/>
            <a:t>Herencia</a:t>
          </a:r>
        </a:p>
      </dgm:t>
    </dgm:pt>
    <dgm:pt modelId="{9761E7B0-18B9-4991-88F0-74562C3B20DC}" type="parTrans" cxnId="{58164191-BE74-4E36-A878-E3C1884B2256}">
      <dgm:prSet/>
      <dgm:spPr/>
      <dgm:t>
        <a:bodyPr/>
        <a:lstStyle/>
        <a:p>
          <a:endParaRPr lang="es-ES"/>
        </a:p>
      </dgm:t>
    </dgm:pt>
    <dgm:pt modelId="{FACB495C-44E1-4F38-8013-675A1560AB00}" type="sibTrans" cxnId="{58164191-BE74-4E36-A878-E3C1884B2256}">
      <dgm:prSet/>
      <dgm:spPr/>
      <dgm:t>
        <a:bodyPr/>
        <a:lstStyle/>
        <a:p>
          <a:endParaRPr lang="es-ES"/>
        </a:p>
      </dgm:t>
    </dgm:pt>
    <dgm:pt modelId="{311EC9AF-A093-4826-86AC-B481308F674C}">
      <dgm:prSet phldrT="[Texto]"/>
      <dgm:spPr/>
      <dgm:t>
        <a:bodyPr/>
        <a:lstStyle/>
        <a:p>
          <a:r>
            <a:rPr lang="es-MX" dirty="0"/>
            <a:t>Composición</a:t>
          </a:r>
        </a:p>
      </dgm:t>
    </dgm:pt>
    <dgm:pt modelId="{3D1715CC-A602-4BFE-883F-D1B45E1FBB04}" type="parTrans" cxnId="{C46E53F4-6203-40C9-B1C4-89AE2F263586}">
      <dgm:prSet/>
      <dgm:spPr/>
      <dgm:t>
        <a:bodyPr/>
        <a:lstStyle/>
        <a:p>
          <a:endParaRPr lang="en-US"/>
        </a:p>
      </dgm:t>
    </dgm:pt>
    <dgm:pt modelId="{CE6B241A-7D35-4B96-839C-0D58C5D2F313}" type="sibTrans" cxnId="{C46E53F4-6203-40C9-B1C4-89AE2F263586}">
      <dgm:prSet/>
      <dgm:spPr/>
      <dgm:t>
        <a:bodyPr/>
        <a:lstStyle/>
        <a:p>
          <a:endParaRPr lang="en-US"/>
        </a:p>
      </dgm:t>
    </dgm:pt>
    <dgm:pt modelId="{6ED29D44-8520-4E42-89C0-39DEB2A350F0}">
      <dgm:prSet phldrT="[Texto]" custT="1"/>
      <dgm:spPr/>
      <dgm:t>
        <a:bodyPr/>
        <a:lstStyle/>
        <a:p>
          <a:pPr algn="ctr" defTabSz="457200" rtl="0" eaLnBrk="0" fontAlgn="base" hangingPunct="0">
            <a:spcBef>
              <a:spcPct val="0"/>
            </a:spcBef>
            <a:spcAft>
              <a:spcPct val="0"/>
            </a:spcAft>
          </a:pPr>
          <a:r>
            <a:rPr lang="es-VE" sz="4400" b="1" kern="1200" dirty="0">
              <a:latin typeface="+mj-lt"/>
              <a:ea typeface="MS PGothic" pitchFamily="34" charset="-128"/>
              <a:cs typeface="ＭＳ Ｐゴシック" charset="0"/>
            </a:rPr>
            <a:t>Relaciones entre clases</a:t>
          </a:r>
          <a:endParaRPr lang="es-MX" sz="4400" b="1" kern="1200" dirty="0">
            <a:latin typeface="+mj-lt"/>
            <a:ea typeface="MS PGothic" pitchFamily="34" charset="-128"/>
            <a:cs typeface="ＭＳ Ｐゴシック" charset="0"/>
          </a:endParaRPr>
        </a:p>
      </dgm:t>
    </dgm:pt>
    <dgm:pt modelId="{2BEDC238-55F4-46FC-ABD5-DE140A42FF04}" type="sibTrans" cxnId="{26600552-E802-45B9-9DA4-DB9926656B36}">
      <dgm:prSet/>
      <dgm:spPr/>
      <dgm:t>
        <a:bodyPr/>
        <a:lstStyle/>
        <a:p>
          <a:endParaRPr lang="es-MX"/>
        </a:p>
      </dgm:t>
    </dgm:pt>
    <dgm:pt modelId="{C8F99B87-1975-4ED7-A236-53F1CA87C02A}" type="parTrans" cxnId="{26600552-E802-45B9-9DA4-DB9926656B36}">
      <dgm:prSet/>
      <dgm:spPr/>
      <dgm:t>
        <a:bodyPr/>
        <a:lstStyle/>
        <a:p>
          <a:endParaRPr lang="es-MX"/>
        </a:p>
      </dgm:t>
    </dgm:pt>
    <dgm:pt modelId="{A70FFF19-9619-4FFE-9381-B0D170D2839D}" type="pres">
      <dgm:prSet presAssocID="{2DA1142B-0909-40DD-94B4-2FC66A6750C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2544390-B867-4283-B191-A3FD0F2AB90F}" type="pres">
      <dgm:prSet presAssocID="{6ED29D44-8520-4E42-89C0-39DEB2A350F0}" presName="root" presStyleCnt="0"/>
      <dgm:spPr/>
    </dgm:pt>
    <dgm:pt modelId="{0AF0E41D-6D32-42AA-B920-4AB6F0ACAAC2}" type="pres">
      <dgm:prSet presAssocID="{6ED29D44-8520-4E42-89C0-39DEB2A350F0}" presName="rootComposite" presStyleCnt="0"/>
      <dgm:spPr/>
    </dgm:pt>
    <dgm:pt modelId="{A80734AC-9303-4052-AA54-007460D184A7}" type="pres">
      <dgm:prSet presAssocID="{6ED29D44-8520-4E42-89C0-39DEB2A350F0}" presName="rootText" presStyleLbl="node1" presStyleIdx="0" presStyleCnt="1" custScaleX="436307" custLinFactY="-49894" custLinFactNeighborX="2111" custLinFactNeighborY="-100000"/>
      <dgm:spPr/>
      <dgm:t>
        <a:bodyPr/>
        <a:lstStyle/>
        <a:p>
          <a:endParaRPr lang="en-US"/>
        </a:p>
      </dgm:t>
    </dgm:pt>
    <dgm:pt modelId="{E6B687D1-0C3C-4DD6-9684-FC00D1E9092F}" type="pres">
      <dgm:prSet presAssocID="{6ED29D44-8520-4E42-89C0-39DEB2A350F0}" presName="rootConnector" presStyleLbl="node1" presStyleIdx="0" presStyleCnt="1"/>
      <dgm:spPr/>
      <dgm:t>
        <a:bodyPr/>
        <a:lstStyle/>
        <a:p>
          <a:endParaRPr lang="en-US"/>
        </a:p>
      </dgm:t>
    </dgm:pt>
    <dgm:pt modelId="{F564C8FF-FE79-4E48-808D-F33B5329FF50}" type="pres">
      <dgm:prSet presAssocID="{6ED29D44-8520-4E42-89C0-39DEB2A350F0}" presName="childShape" presStyleCnt="0"/>
      <dgm:spPr/>
    </dgm:pt>
    <dgm:pt modelId="{64EA4555-E9D6-49D2-955E-1CB836B49C42}" type="pres">
      <dgm:prSet presAssocID="{EFE9760A-CA06-4ABA-91E3-705FC6783629}" presName="Name13" presStyleLbl="parChTrans1D2" presStyleIdx="0" presStyleCnt="6"/>
      <dgm:spPr/>
      <dgm:t>
        <a:bodyPr/>
        <a:lstStyle/>
        <a:p>
          <a:endParaRPr lang="en-US"/>
        </a:p>
      </dgm:t>
    </dgm:pt>
    <dgm:pt modelId="{78BD0DAA-3E15-4459-AE79-8AA03ABB82D2}" type="pres">
      <dgm:prSet presAssocID="{89E82B74-5632-43D6-A573-22C73F116F2B}" presName="childText" presStyleLbl="bgAcc1" presStyleIdx="0" presStyleCnt="6" custScaleX="2220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3D4D58-6A22-4118-A2F4-6E0712531DB2}" type="pres">
      <dgm:prSet presAssocID="{018B8B59-0481-43CD-B0A1-A546949F8D01}" presName="Name13" presStyleLbl="parChTrans1D2" presStyleIdx="1" presStyleCnt="6"/>
      <dgm:spPr/>
      <dgm:t>
        <a:bodyPr/>
        <a:lstStyle/>
        <a:p>
          <a:endParaRPr lang="en-US"/>
        </a:p>
      </dgm:t>
    </dgm:pt>
    <dgm:pt modelId="{DC8C7823-2982-4A19-B5BE-0B253B89DDAE}" type="pres">
      <dgm:prSet presAssocID="{C4E5BDD7-E139-4D32-8C7D-DA73DF794527}" presName="childText" presStyleLbl="bgAcc1" presStyleIdx="1" presStyleCnt="6" custScaleX="21286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F7B2F6-0EFA-477B-B71F-BD91BB0B7CA3}" type="pres">
      <dgm:prSet presAssocID="{F7908B7E-F292-46C8-901B-4A24E0A47792}" presName="Name13" presStyleLbl="parChTrans1D2" presStyleIdx="2" presStyleCnt="6"/>
      <dgm:spPr/>
      <dgm:t>
        <a:bodyPr/>
        <a:lstStyle/>
        <a:p>
          <a:endParaRPr lang="en-US"/>
        </a:p>
      </dgm:t>
    </dgm:pt>
    <dgm:pt modelId="{0F75A99E-B814-42AC-BC34-DCD736CBDD84}" type="pres">
      <dgm:prSet presAssocID="{E5D9BE12-729A-499D-A6A2-DF129C8BDE84}" presName="childText" presStyleLbl="bgAcc1" presStyleIdx="2" presStyleCnt="6" custScaleX="21685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C9E2A6-B2D3-42AF-9345-BC8249A2BE48}" type="pres">
      <dgm:prSet presAssocID="{3D1715CC-A602-4BFE-883F-D1B45E1FBB04}" presName="Name13" presStyleLbl="parChTrans1D2" presStyleIdx="3" presStyleCnt="6"/>
      <dgm:spPr/>
      <dgm:t>
        <a:bodyPr/>
        <a:lstStyle/>
        <a:p>
          <a:endParaRPr lang="en-US"/>
        </a:p>
      </dgm:t>
    </dgm:pt>
    <dgm:pt modelId="{79235638-EC9C-49B5-B198-A7BBABBC2FBB}" type="pres">
      <dgm:prSet presAssocID="{311EC9AF-A093-4826-86AC-B481308F674C}" presName="childText" presStyleLbl="bgAcc1" presStyleIdx="3" presStyleCnt="6" custScaleX="2117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829413-A6C7-4CA6-BA14-C09F502E2BA0}" type="pres">
      <dgm:prSet presAssocID="{8835E8BA-79B0-4F2D-9964-9D22CFCCBB99}" presName="Name13" presStyleLbl="parChTrans1D2" presStyleIdx="4" presStyleCnt="6"/>
      <dgm:spPr/>
      <dgm:t>
        <a:bodyPr/>
        <a:lstStyle/>
        <a:p>
          <a:endParaRPr lang="en-US"/>
        </a:p>
      </dgm:t>
    </dgm:pt>
    <dgm:pt modelId="{370C6C3C-B285-4014-B91F-739C309DF38A}" type="pres">
      <dgm:prSet presAssocID="{B532F139-16F8-41CA-B3D0-726ABBEF3EB6}" presName="childText" presStyleLbl="bgAcc1" presStyleIdx="4" presStyleCnt="6" custScaleX="21286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281919C-C225-4CD4-9509-44407C8246D5}" type="pres">
      <dgm:prSet presAssocID="{9761E7B0-18B9-4991-88F0-74562C3B20DC}" presName="Name13" presStyleLbl="parChTrans1D2" presStyleIdx="5" presStyleCnt="6"/>
      <dgm:spPr/>
      <dgm:t>
        <a:bodyPr/>
        <a:lstStyle/>
        <a:p>
          <a:endParaRPr lang="en-US"/>
        </a:p>
      </dgm:t>
    </dgm:pt>
    <dgm:pt modelId="{9CEA5EF9-3162-4900-A343-7998BB965F24}" type="pres">
      <dgm:prSet presAssocID="{86D9A8DA-1449-4EAE-B40E-0D304D98A26F}" presName="childText" presStyleLbl="bgAcc1" presStyleIdx="5" presStyleCnt="6" custScaleX="21297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8164191-BE74-4E36-A878-E3C1884B2256}" srcId="{6ED29D44-8520-4E42-89C0-39DEB2A350F0}" destId="{86D9A8DA-1449-4EAE-B40E-0D304D98A26F}" srcOrd="5" destOrd="0" parTransId="{9761E7B0-18B9-4991-88F0-74562C3B20DC}" sibTransId="{FACB495C-44E1-4F38-8013-675A1560AB00}"/>
    <dgm:cxn modelId="{34E6135F-09A5-4930-A1FB-4F015ACEB5AF}" type="presOf" srcId="{E5D9BE12-729A-499D-A6A2-DF129C8BDE84}" destId="{0F75A99E-B814-42AC-BC34-DCD736CBDD84}" srcOrd="0" destOrd="0" presId="urn:microsoft.com/office/officeart/2005/8/layout/hierarchy3"/>
    <dgm:cxn modelId="{94296E7E-CEA5-4D78-8C96-FE80EA1AEA65}" type="presOf" srcId="{2DA1142B-0909-40DD-94B4-2FC66A6750CC}" destId="{A70FFF19-9619-4FFE-9381-B0D170D2839D}" srcOrd="0" destOrd="0" presId="urn:microsoft.com/office/officeart/2005/8/layout/hierarchy3"/>
    <dgm:cxn modelId="{424B2738-8580-40A3-BA55-BECC061C0EEE}" srcId="{6ED29D44-8520-4E42-89C0-39DEB2A350F0}" destId="{89E82B74-5632-43D6-A573-22C73F116F2B}" srcOrd="0" destOrd="0" parTransId="{EFE9760A-CA06-4ABA-91E3-705FC6783629}" sibTransId="{2E9AD3FA-B6D0-4D45-9325-A477DDE51F86}"/>
    <dgm:cxn modelId="{49CB855F-6C7A-4391-8478-89945AA29AC7}" srcId="{6ED29D44-8520-4E42-89C0-39DEB2A350F0}" destId="{C4E5BDD7-E139-4D32-8C7D-DA73DF794527}" srcOrd="1" destOrd="0" parTransId="{018B8B59-0481-43CD-B0A1-A546949F8D01}" sibTransId="{AE120108-0910-4293-81E8-81E908B58480}"/>
    <dgm:cxn modelId="{7154CFB3-EC3E-4865-BC0C-9CC5EEC53FCB}" type="presOf" srcId="{B532F139-16F8-41CA-B3D0-726ABBEF3EB6}" destId="{370C6C3C-B285-4014-B91F-739C309DF38A}" srcOrd="0" destOrd="0" presId="urn:microsoft.com/office/officeart/2005/8/layout/hierarchy3"/>
    <dgm:cxn modelId="{9BA846FA-5F09-42C7-9F6C-037F49471DB0}" type="presOf" srcId="{311EC9AF-A093-4826-86AC-B481308F674C}" destId="{79235638-EC9C-49B5-B198-A7BBABBC2FBB}" srcOrd="0" destOrd="0" presId="urn:microsoft.com/office/officeart/2005/8/layout/hierarchy3"/>
    <dgm:cxn modelId="{211E9A26-5B41-48E6-85C7-C331DB3933E1}" type="presOf" srcId="{C4E5BDD7-E139-4D32-8C7D-DA73DF794527}" destId="{DC8C7823-2982-4A19-B5BE-0B253B89DDAE}" srcOrd="0" destOrd="0" presId="urn:microsoft.com/office/officeart/2005/8/layout/hierarchy3"/>
    <dgm:cxn modelId="{989E59B3-2B81-4B41-8CE1-63EA2069877C}" type="presOf" srcId="{EFE9760A-CA06-4ABA-91E3-705FC6783629}" destId="{64EA4555-E9D6-49D2-955E-1CB836B49C42}" srcOrd="0" destOrd="0" presId="urn:microsoft.com/office/officeart/2005/8/layout/hierarchy3"/>
    <dgm:cxn modelId="{E8EEB09F-7A74-46B3-8B33-3EABDB83FE43}" type="presOf" srcId="{6ED29D44-8520-4E42-89C0-39DEB2A350F0}" destId="{E6B687D1-0C3C-4DD6-9684-FC00D1E9092F}" srcOrd="1" destOrd="0" presId="urn:microsoft.com/office/officeart/2005/8/layout/hierarchy3"/>
    <dgm:cxn modelId="{26600552-E802-45B9-9DA4-DB9926656B36}" srcId="{2DA1142B-0909-40DD-94B4-2FC66A6750CC}" destId="{6ED29D44-8520-4E42-89C0-39DEB2A350F0}" srcOrd="0" destOrd="0" parTransId="{C8F99B87-1975-4ED7-A236-53F1CA87C02A}" sibTransId="{2BEDC238-55F4-46FC-ABD5-DE140A42FF04}"/>
    <dgm:cxn modelId="{C46E53F4-6203-40C9-B1C4-89AE2F263586}" srcId="{6ED29D44-8520-4E42-89C0-39DEB2A350F0}" destId="{311EC9AF-A093-4826-86AC-B481308F674C}" srcOrd="3" destOrd="0" parTransId="{3D1715CC-A602-4BFE-883F-D1B45E1FBB04}" sibTransId="{CE6B241A-7D35-4B96-839C-0D58C5D2F313}"/>
    <dgm:cxn modelId="{E7EDF1FA-BC86-4A42-8037-4BE7069EB642}" type="presOf" srcId="{3D1715CC-A602-4BFE-883F-D1B45E1FBB04}" destId="{2FC9E2A6-B2D3-42AF-9345-BC8249A2BE48}" srcOrd="0" destOrd="0" presId="urn:microsoft.com/office/officeart/2005/8/layout/hierarchy3"/>
    <dgm:cxn modelId="{4EFB5526-6EC8-485F-9BE3-556A13738BF3}" type="presOf" srcId="{86D9A8DA-1449-4EAE-B40E-0D304D98A26F}" destId="{9CEA5EF9-3162-4900-A343-7998BB965F24}" srcOrd="0" destOrd="0" presId="urn:microsoft.com/office/officeart/2005/8/layout/hierarchy3"/>
    <dgm:cxn modelId="{5655FA41-1F31-4A72-986C-9E51BA33E102}" type="presOf" srcId="{018B8B59-0481-43CD-B0A1-A546949F8D01}" destId="{253D4D58-6A22-4118-A2F4-6E0712531DB2}" srcOrd="0" destOrd="0" presId="urn:microsoft.com/office/officeart/2005/8/layout/hierarchy3"/>
    <dgm:cxn modelId="{C318ECFA-782D-48FB-A94A-51EFB31C2255}" type="presOf" srcId="{8835E8BA-79B0-4F2D-9964-9D22CFCCBB99}" destId="{20829413-A6C7-4CA6-BA14-C09F502E2BA0}" srcOrd="0" destOrd="0" presId="urn:microsoft.com/office/officeart/2005/8/layout/hierarchy3"/>
    <dgm:cxn modelId="{D1DC4C79-DDB3-4221-8D49-D4AE7F008486}" type="presOf" srcId="{6ED29D44-8520-4E42-89C0-39DEB2A350F0}" destId="{A80734AC-9303-4052-AA54-007460D184A7}" srcOrd="0" destOrd="0" presId="urn:microsoft.com/office/officeart/2005/8/layout/hierarchy3"/>
    <dgm:cxn modelId="{F47E9468-2D63-4D3C-A03D-55097FD416C1}" srcId="{6ED29D44-8520-4E42-89C0-39DEB2A350F0}" destId="{B532F139-16F8-41CA-B3D0-726ABBEF3EB6}" srcOrd="4" destOrd="0" parTransId="{8835E8BA-79B0-4F2D-9964-9D22CFCCBB99}" sibTransId="{689CA7E4-7915-429B-AB3C-1F2484F73BD7}"/>
    <dgm:cxn modelId="{61502E48-FF7D-4EA8-8FBF-F1745E627574}" type="presOf" srcId="{89E82B74-5632-43D6-A573-22C73F116F2B}" destId="{78BD0DAA-3E15-4459-AE79-8AA03ABB82D2}" srcOrd="0" destOrd="0" presId="urn:microsoft.com/office/officeart/2005/8/layout/hierarchy3"/>
    <dgm:cxn modelId="{5E589406-FC68-43B0-AD7F-8C0AEE24E81A}" type="presOf" srcId="{F7908B7E-F292-46C8-901B-4A24E0A47792}" destId="{31F7B2F6-0EFA-477B-B71F-BD91BB0B7CA3}" srcOrd="0" destOrd="0" presId="urn:microsoft.com/office/officeart/2005/8/layout/hierarchy3"/>
    <dgm:cxn modelId="{E41F7986-D793-4B4C-9EEA-CAB8C09C84D0}" srcId="{6ED29D44-8520-4E42-89C0-39DEB2A350F0}" destId="{E5D9BE12-729A-499D-A6A2-DF129C8BDE84}" srcOrd="2" destOrd="0" parTransId="{F7908B7E-F292-46C8-901B-4A24E0A47792}" sibTransId="{19D5C6B5-0042-4D95-B197-59AC162491E9}"/>
    <dgm:cxn modelId="{7E56BBDC-9ACF-4432-97CD-2C7937AE6DF4}" type="presOf" srcId="{9761E7B0-18B9-4991-88F0-74562C3B20DC}" destId="{1281919C-C225-4CD4-9509-44407C8246D5}" srcOrd="0" destOrd="0" presId="urn:microsoft.com/office/officeart/2005/8/layout/hierarchy3"/>
    <dgm:cxn modelId="{5A4C601E-4AF5-4EE6-9339-68E2DCD0C651}" type="presParOf" srcId="{A70FFF19-9619-4FFE-9381-B0D170D2839D}" destId="{42544390-B867-4283-B191-A3FD0F2AB90F}" srcOrd="0" destOrd="0" presId="urn:microsoft.com/office/officeart/2005/8/layout/hierarchy3"/>
    <dgm:cxn modelId="{909C0946-9F20-42BD-A185-365FE15E755F}" type="presParOf" srcId="{42544390-B867-4283-B191-A3FD0F2AB90F}" destId="{0AF0E41D-6D32-42AA-B920-4AB6F0ACAAC2}" srcOrd="0" destOrd="0" presId="urn:microsoft.com/office/officeart/2005/8/layout/hierarchy3"/>
    <dgm:cxn modelId="{39F42E6D-91B6-4202-9768-CCAAC6DE8175}" type="presParOf" srcId="{0AF0E41D-6D32-42AA-B920-4AB6F0ACAAC2}" destId="{A80734AC-9303-4052-AA54-007460D184A7}" srcOrd="0" destOrd="0" presId="urn:microsoft.com/office/officeart/2005/8/layout/hierarchy3"/>
    <dgm:cxn modelId="{590C2E7B-E15D-4CAB-80D2-3EF22152F8BE}" type="presParOf" srcId="{0AF0E41D-6D32-42AA-B920-4AB6F0ACAAC2}" destId="{E6B687D1-0C3C-4DD6-9684-FC00D1E9092F}" srcOrd="1" destOrd="0" presId="urn:microsoft.com/office/officeart/2005/8/layout/hierarchy3"/>
    <dgm:cxn modelId="{E1E8C108-1297-4E5F-9294-2A4558760391}" type="presParOf" srcId="{42544390-B867-4283-B191-A3FD0F2AB90F}" destId="{F564C8FF-FE79-4E48-808D-F33B5329FF50}" srcOrd="1" destOrd="0" presId="urn:microsoft.com/office/officeart/2005/8/layout/hierarchy3"/>
    <dgm:cxn modelId="{77F6234A-E964-4043-89ED-DB0B3C81938D}" type="presParOf" srcId="{F564C8FF-FE79-4E48-808D-F33B5329FF50}" destId="{64EA4555-E9D6-49D2-955E-1CB836B49C42}" srcOrd="0" destOrd="0" presId="urn:microsoft.com/office/officeart/2005/8/layout/hierarchy3"/>
    <dgm:cxn modelId="{CCD3F935-3C50-4516-96F7-E13716D63704}" type="presParOf" srcId="{F564C8FF-FE79-4E48-808D-F33B5329FF50}" destId="{78BD0DAA-3E15-4459-AE79-8AA03ABB82D2}" srcOrd="1" destOrd="0" presId="urn:microsoft.com/office/officeart/2005/8/layout/hierarchy3"/>
    <dgm:cxn modelId="{6E40950C-B7FA-4A30-892A-5CD72B7A4EF7}" type="presParOf" srcId="{F564C8FF-FE79-4E48-808D-F33B5329FF50}" destId="{253D4D58-6A22-4118-A2F4-6E0712531DB2}" srcOrd="2" destOrd="0" presId="urn:microsoft.com/office/officeart/2005/8/layout/hierarchy3"/>
    <dgm:cxn modelId="{7B93F3C6-B7C8-4382-9460-7516D8130404}" type="presParOf" srcId="{F564C8FF-FE79-4E48-808D-F33B5329FF50}" destId="{DC8C7823-2982-4A19-B5BE-0B253B89DDAE}" srcOrd="3" destOrd="0" presId="urn:microsoft.com/office/officeart/2005/8/layout/hierarchy3"/>
    <dgm:cxn modelId="{294AB80C-1979-4819-AC8A-A6FA2495DF5F}" type="presParOf" srcId="{F564C8FF-FE79-4E48-808D-F33B5329FF50}" destId="{31F7B2F6-0EFA-477B-B71F-BD91BB0B7CA3}" srcOrd="4" destOrd="0" presId="urn:microsoft.com/office/officeart/2005/8/layout/hierarchy3"/>
    <dgm:cxn modelId="{06CEA375-AAE3-4086-B00E-E8CAC30A8841}" type="presParOf" srcId="{F564C8FF-FE79-4E48-808D-F33B5329FF50}" destId="{0F75A99E-B814-42AC-BC34-DCD736CBDD84}" srcOrd="5" destOrd="0" presId="urn:microsoft.com/office/officeart/2005/8/layout/hierarchy3"/>
    <dgm:cxn modelId="{B6B1C733-651E-4CA9-9E76-1D3CBCB4B280}" type="presParOf" srcId="{F564C8FF-FE79-4E48-808D-F33B5329FF50}" destId="{2FC9E2A6-B2D3-42AF-9345-BC8249A2BE48}" srcOrd="6" destOrd="0" presId="urn:microsoft.com/office/officeart/2005/8/layout/hierarchy3"/>
    <dgm:cxn modelId="{AE55DFF0-8E4B-4950-8DD5-D993A5468C69}" type="presParOf" srcId="{F564C8FF-FE79-4E48-808D-F33B5329FF50}" destId="{79235638-EC9C-49B5-B198-A7BBABBC2FBB}" srcOrd="7" destOrd="0" presId="urn:microsoft.com/office/officeart/2005/8/layout/hierarchy3"/>
    <dgm:cxn modelId="{1BCC8117-BD79-419B-AB9D-0ACE6B206CC4}" type="presParOf" srcId="{F564C8FF-FE79-4E48-808D-F33B5329FF50}" destId="{20829413-A6C7-4CA6-BA14-C09F502E2BA0}" srcOrd="8" destOrd="0" presId="urn:microsoft.com/office/officeart/2005/8/layout/hierarchy3"/>
    <dgm:cxn modelId="{2BD41A63-CC59-48BA-817C-76C04893FAB3}" type="presParOf" srcId="{F564C8FF-FE79-4E48-808D-F33B5329FF50}" destId="{370C6C3C-B285-4014-B91F-739C309DF38A}" srcOrd="9" destOrd="0" presId="urn:microsoft.com/office/officeart/2005/8/layout/hierarchy3"/>
    <dgm:cxn modelId="{484CFB72-3874-45AA-9586-6D35994E5726}" type="presParOf" srcId="{F564C8FF-FE79-4E48-808D-F33B5329FF50}" destId="{1281919C-C225-4CD4-9509-44407C8246D5}" srcOrd="10" destOrd="0" presId="urn:microsoft.com/office/officeart/2005/8/layout/hierarchy3"/>
    <dgm:cxn modelId="{E1BC61E1-8D56-4A28-8602-C6F2C4D342E6}" type="presParOf" srcId="{F564C8FF-FE79-4E48-808D-F33B5329FF50}" destId="{9CEA5EF9-3162-4900-A343-7998BB965F24}" srcOrd="1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734AC-9303-4052-AA54-007460D184A7}">
      <dsp:nvSpPr>
        <dsp:cNvPr id="0" name=""/>
        <dsp:cNvSpPr/>
      </dsp:nvSpPr>
      <dsp:spPr>
        <a:xfrm>
          <a:off x="1590662" y="0"/>
          <a:ext cx="5641023" cy="6464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55880" rIns="83820" bIns="55880" numCol="1" spcCol="1270" anchor="ctr" anchorCtr="0">
          <a:noAutofit/>
        </a:bodyPr>
        <a:lstStyle/>
        <a:p>
          <a:pPr lvl="0" algn="ctr" defTabSz="457200" rtl="0" eaLnBrk="0" fontAlgn="base" hangingPunct="0">
            <a:lnSpc>
              <a:spcPct val="90000"/>
            </a:lnSpc>
            <a:spcBef>
              <a:spcPct val="0"/>
            </a:spcBef>
            <a:spcAft>
              <a:spcPct val="0"/>
            </a:spcAft>
          </a:pPr>
          <a:r>
            <a:rPr lang="es-VE" sz="4400" b="1" kern="1200" dirty="0">
              <a:latin typeface="+mj-lt"/>
              <a:ea typeface="MS PGothic" pitchFamily="34" charset="-128"/>
              <a:cs typeface="ＭＳ Ｐゴシック" charset="0"/>
            </a:rPr>
            <a:t>Relaciones entre clases</a:t>
          </a:r>
          <a:endParaRPr lang="es-MX" sz="4400" b="1" kern="1200" dirty="0">
            <a:latin typeface="+mj-lt"/>
            <a:ea typeface="MS PGothic" pitchFamily="34" charset="-128"/>
            <a:cs typeface="ＭＳ Ｐゴシック" charset="0"/>
          </a:endParaRPr>
        </a:p>
      </dsp:txBody>
      <dsp:txXfrm>
        <a:off x="1609596" y="18934"/>
        <a:ext cx="5603155" cy="608583"/>
      </dsp:txXfrm>
    </dsp:sp>
    <dsp:sp modelId="{64EA4555-E9D6-49D2-955E-1CB836B49C42}">
      <dsp:nvSpPr>
        <dsp:cNvPr id="0" name=""/>
        <dsp:cNvSpPr/>
      </dsp:nvSpPr>
      <dsp:spPr>
        <a:xfrm>
          <a:off x="2154764" y="646451"/>
          <a:ext cx="536809" cy="4853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5383"/>
              </a:lnTo>
              <a:lnTo>
                <a:pt x="536809" y="48538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BD0DAA-3E15-4459-AE79-8AA03ABB82D2}">
      <dsp:nvSpPr>
        <dsp:cNvPr id="0" name=""/>
        <dsp:cNvSpPr/>
      </dsp:nvSpPr>
      <dsp:spPr>
        <a:xfrm>
          <a:off x="2691573" y="808608"/>
          <a:ext cx="2296670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Asociación</a:t>
          </a:r>
        </a:p>
      </dsp:txBody>
      <dsp:txXfrm>
        <a:off x="2710507" y="827542"/>
        <a:ext cx="2258802" cy="608583"/>
      </dsp:txXfrm>
    </dsp:sp>
    <dsp:sp modelId="{253D4D58-6A22-4118-A2F4-6E0712531DB2}">
      <dsp:nvSpPr>
        <dsp:cNvPr id="0" name=""/>
        <dsp:cNvSpPr/>
      </dsp:nvSpPr>
      <dsp:spPr>
        <a:xfrm>
          <a:off x="2154764" y="646451"/>
          <a:ext cx="536809" cy="1293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3447"/>
              </a:lnTo>
              <a:lnTo>
                <a:pt x="536809" y="1293447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8C7823-2982-4A19-B5BE-0B253B89DDAE}">
      <dsp:nvSpPr>
        <dsp:cNvPr id="0" name=""/>
        <dsp:cNvSpPr/>
      </dsp:nvSpPr>
      <dsp:spPr>
        <a:xfrm>
          <a:off x="2691573" y="1616672"/>
          <a:ext cx="2201699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Dependencia/Uso</a:t>
          </a:r>
        </a:p>
      </dsp:txBody>
      <dsp:txXfrm>
        <a:off x="2710507" y="1635606"/>
        <a:ext cx="2163831" cy="608583"/>
      </dsp:txXfrm>
    </dsp:sp>
    <dsp:sp modelId="{31F7B2F6-0EFA-477B-B71F-BD91BB0B7CA3}">
      <dsp:nvSpPr>
        <dsp:cNvPr id="0" name=""/>
        <dsp:cNvSpPr/>
      </dsp:nvSpPr>
      <dsp:spPr>
        <a:xfrm>
          <a:off x="2154764" y="646451"/>
          <a:ext cx="536809" cy="2101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1511"/>
              </a:lnTo>
              <a:lnTo>
                <a:pt x="536809" y="2101511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75A99E-B814-42AC-BC34-DCD736CBDD84}">
      <dsp:nvSpPr>
        <dsp:cNvPr id="0" name=""/>
        <dsp:cNvSpPr/>
      </dsp:nvSpPr>
      <dsp:spPr>
        <a:xfrm>
          <a:off x="2691573" y="2424736"/>
          <a:ext cx="2242978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Agregación</a:t>
          </a:r>
        </a:p>
      </dsp:txBody>
      <dsp:txXfrm>
        <a:off x="2710507" y="2443670"/>
        <a:ext cx="2205110" cy="608583"/>
      </dsp:txXfrm>
    </dsp:sp>
    <dsp:sp modelId="{2FC9E2A6-B2D3-42AF-9345-BC8249A2BE48}">
      <dsp:nvSpPr>
        <dsp:cNvPr id="0" name=""/>
        <dsp:cNvSpPr/>
      </dsp:nvSpPr>
      <dsp:spPr>
        <a:xfrm>
          <a:off x="2154764" y="646451"/>
          <a:ext cx="536809" cy="29095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09575"/>
              </a:lnTo>
              <a:lnTo>
                <a:pt x="536809" y="2909575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235638-EC9C-49B5-B198-A7BBABBC2FBB}">
      <dsp:nvSpPr>
        <dsp:cNvPr id="0" name=""/>
        <dsp:cNvSpPr/>
      </dsp:nvSpPr>
      <dsp:spPr>
        <a:xfrm>
          <a:off x="2691573" y="3232800"/>
          <a:ext cx="2190538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Composición</a:t>
          </a:r>
        </a:p>
      </dsp:txBody>
      <dsp:txXfrm>
        <a:off x="2710507" y="3251734"/>
        <a:ext cx="2152670" cy="608583"/>
      </dsp:txXfrm>
    </dsp:sp>
    <dsp:sp modelId="{20829413-A6C7-4CA6-BA14-C09F502E2BA0}">
      <dsp:nvSpPr>
        <dsp:cNvPr id="0" name=""/>
        <dsp:cNvSpPr/>
      </dsp:nvSpPr>
      <dsp:spPr>
        <a:xfrm>
          <a:off x="2154764" y="646451"/>
          <a:ext cx="536809" cy="37176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17639"/>
              </a:lnTo>
              <a:lnTo>
                <a:pt x="536809" y="3717639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C6C3C-B285-4014-B91F-739C309DF38A}">
      <dsp:nvSpPr>
        <dsp:cNvPr id="0" name=""/>
        <dsp:cNvSpPr/>
      </dsp:nvSpPr>
      <dsp:spPr>
        <a:xfrm>
          <a:off x="2691573" y="4040864"/>
          <a:ext cx="2201688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Generalización</a:t>
          </a:r>
        </a:p>
      </dsp:txBody>
      <dsp:txXfrm>
        <a:off x="2710507" y="4059798"/>
        <a:ext cx="2163820" cy="608583"/>
      </dsp:txXfrm>
    </dsp:sp>
    <dsp:sp modelId="{1281919C-C225-4CD4-9509-44407C8246D5}">
      <dsp:nvSpPr>
        <dsp:cNvPr id="0" name=""/>
        <dsp:cNvSpPr/>
      </dsp:nvSpPr>
      <dsp:spPr>
        <a:xfrm>
          <a:off x="2154764" y="646451"/>
          <a:ext cx="536809" cy="45257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525703"/>
              </a:lnTo>
              <a:lnTo>
                <a:pt x="536809" y="4525703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A5EF9-3162-4900-A343-7998BB965F24}">
      <dsp:nvSpPr>
        <dsp:cNvPr id="0" name=""/>
        <dsp:cNvSpPr/>
      </dsp:nvSpPr>
      <dsp:spPr>
        <a:xfrm>
          <a:off x="2691573" y="4848928"/>
          <a:ext cx="2202878" cy="6464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200" kern="1200" dirty="0"/>
            <a:t>Herencia</a:t>
          </a:r>
        </a:p>
      </dsp:txBody>
      <dsp:txXfrm>
        <a:off x="2710507" y="4867862"/>
        <a:ext cx="2165010" cy="608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84BBE7-FCA4-4C2D-A1A4-AF6BB2D480EB}" type="datetimeFigureOut">
              <a:rPr lang="es-PE" smtClean="0"/>
              <a:t>14/04/2019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B2B0D-8176-4C5E-85D2-D1EC968BC477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95897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0CFBF0D-A3B2-48FD-B3D4-2FAA4A193BF8}" type="datetimeFigureOut">
              <a:rPr lang="es-PE"/>
              <a:pPr>
                <a:defRPr/>
              </a:pPr>
              <a:t>14/04/2019</a:t>
            </a:fld>
            <a:endParaRPr lang="es-PE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E" noProof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E" noProof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49284A5-0403-4402-B356-7ED761B7DE9B}" type="slidenum">
              <a:rPr lang="es-PE"/>
              <a:pPr>
                <a:defRPr/>
              </a:pPr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3173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7" t="21265" r="10732" b="19208"/>
          <a:stretch>
            <a:fillRect/>
          </a:stretch>
        </p:blipFill>
        <p:spPr bwMode="auto">
          <a:xfrm>
            <a:off x="0" y="-58738"/>
            <a:ext cx="9251950" cy="6911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ítulo 1"/>
          <p:cNvSpPr>
            <a:spLocks noGrp="1"/>
          </p:cNvSpPr>
          <p:nvPr>
            <p:ph type="ctrTitle" idx="4294967295"/>
          </p:nvPr>
        </p:nvSpPr>
        <p:spPr>
          <a:xfrm>
            <a:off x="457200" y="2582863"/>
            <a:ext cx="7772400" cy="1470025"/>
          </a:xfrm>
          <a:ln>
            <a:noFill/>
            <a:miter lim="800000"/>
            <a:headEnd/>
            <a:tailEnd/>
          </a:ln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s-ES" altLang="es-PE" dirty="0"/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8822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07044F-2A0A-4F17-B7E0-65D72DBBB328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4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83C48-578F-4D4A-93A9-BD38C1E8284C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00780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88782-84B5-4B31-91F2-9A1FD63069BC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3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0E247-F95E-4CD7-AEFD-935047E1BAA5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545116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B04A6-47B4-4E9F-AF38-A36C551EAAA3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6F3068-CEF7-4AA3-9B74-9998D01D4DAB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39653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776FF-3C83-4E55-8829-2BBAFAB0609B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32FD1-DFC6-4218-A055-D8367B624343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842438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31C62-04A0-41B2-AFFA-6824C7A96A07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635F5-260C-4BC4-91F6-E47D749D32B1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87059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1AA04-FCBF-4C56-9EF5-88939B69B79E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F4282-B111-49C0-8A55-A8C9D041D73E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194503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DE6173-8553-4F3E-9E38-08B3F0E992AD}" type="datetime5">
              <a:rPr lang="es-ES" smtClean="0"/>
              <a:pPr>
                <a:defRPr/>
              </a:pPr>
              <a:t>14-abr-19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010837-2845-4FC9-92CE-269BD3170F03}" type="slidenum">
              <a:rPr lang="es-ES" smtClean="0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4393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>
            <a:normAutofit/>
          </a:bodyPr>
          <a:lstStyle/>
          <a:p>
            <a:pPr lvl="0"/>
            <a:endParaRPr lang="es-PE" noProof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88025-DD48-47A5-AA20-B8AC2D2B3C34}" type="datetime5">
              <a:rPr lang="es-ES"/>
              <a:pPr>
                <a:defRPr/>
              </a:pPr>
              <a:t>14-abr-19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y Conceptos Básicos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8D65C-0A51-4252-A8C0-F7DFDECBD5D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679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0040E2-93C0-461C-BB8F-F02F0C44B77B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586718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66800" y="3048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PE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67C882-4A0C-43A1-A001-CF8130E3196C}" type="slidenum">
              <a:rPr lang="es-ES" altLang="es-PE"/>
              <a:pPr>
                <a:defRPr/>
              </a:pPr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51005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192213"/>
            <a:ext cx="8767762" cy="5495925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2347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ítulo y texto e imágenes prediseña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42988" y="301625"/>
            <a:ext cx="777716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1042988" y="1827213"/>
            <a:ext cx="3811587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imágenes prediseñadas"/>
          <p:cNvSpPr>
            <a:spLocks noGrp="1"/>
          </p:cNvSpPr>
          <p:nvPr>
            <p:ph type="clipArt" sz="half" idx="2"/>
          </p:nvPr>
        </p:nvSpPr>
        <p:spPr>
          <a:xfrm>
            <a:off x="5006975" y="1827213"/>
            <a:ext cx="3813175" cy="41148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Ing. Wilder Namay Zevallos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75B06-9985-4131-97A6-2F452F653691}" type="slidenum">
              <a:rPr lang="es-ES" altLang="es-PE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2270028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58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253" t="21381" r="11006" b="69244"/>
          <a:stretch>
            <a:fillRect/>
          </a:stretch>
        </p:blipFill>
        <p:spPr bwMode="auto">
          <a:xfrm>
            <a:off x="0" y="0"/>
            <a:ext cx="9142413" cy="109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10"/>
          </p:nvPr>
        </p:nvSpPr>
        <p:spPr>
          <a:xfrm>
            <a:off x="211138" y="1674686"/>
            <a:ext cx="8767762" cy="5095644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5" name="Pentágono 4"/>
          <p:cNvSpPr/>
          <p:nvPr userDrawn="1"/>
        </p:nvSpPr>
        <p:spPr>
          <a:xfrm>
            <a:off x="-10273" y="1121008"/>
            <a:ext cx="2404152" cy="504000"/>
          </a:xfrm>
          <a:prstGeom prst="homePlate">
            <a:avLst>
              <a:gd name="adj" fmla="val 19422"/>
            </a:avLst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s-PE" sz="140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1092200"/>
            <a:ext cx="2280863" cy="532808"/>
          </a:xfrm>
        </p:spPr>
        <p:txBody>
          <a:bodyPr/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dirty="0"/>
              <a:t>Editar el texto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60243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>
              <a:defRPr sz="2800">
                <a:ln>
                  <a:noFill/>
                </a:ln>
                <a:solidFill>
                  <a:srgbClr val="002060"/>
                </a:solidFill>
              </a:defRPr>
            </a:lvl1pPr>
            <a:lvl2pPr>
              <a:defRPr sz="2400">
                <a:ln>
                  <a:noFill/>
                </a:ln>
                <a:solidFill>
                  <a:srgbClr val="002060"/>
                </a:solidFill>
              </a:defRPr>
            </a:lvl2pPr>
            <a:lvl3pPr>
              <a:defRPr sz="2000">
                <a:ln>
                  <a:noFill/>
                </a:ln>
                <a:solidFill>
                  <a:srgbClr val="002060"/>
                </a:solidFill>
              </a:defRPr>
            </a:lvl3pPr>
            <a:lvl4pPr>
              <a:defRPr sz="1800">
                <a:ln>
                  <a:noFill/>
                </a:ln>
                <a:solidFill>
                  <a:srgbClr val="002060"/>
                </a:solidFill>
              </a:defRPr>
            </a:lvl4pPr>
            <a:lvl5pPr>
              <a:defRPr sz="1800">
                <a:ln>
                  <a:noFill/>
                </a:ln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3071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007012"/>
            <a:ext cx="8747125" cy="5465709"/>
          </a:xfrm>
          <a:ln>
            <a:noFill/>
          </a:ln>
        </p:spPr>
        <p:txBody>
          <a:bodyPr/>
          <a:lstStyle>
            <a:lvl1pPr marL="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0225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go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 hasCustomPrompt="1"/>
          </p:nvPr>
        </p:nvSpPr>
        <p:spPr bwMode="auto">
          <a:xfrm>
            <a:off x="6858000" y="65568"/>
            <a:ext cx="2188290" cy="39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2800"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 hasCustomPrompt="1"/>
          </p:nvPr>
        </p:nvSpPr>
        <p:spPr>
          <a:xfrm>
            <a:off x="103552" y="521652"/>
            <a:ext cx="4428000" cy="6198125"/>
          </a:xfrm>
          <a:ln>
            <a:noFill/>
          </a:ln>
        </p:spPr>
        <p:txBody>
          <a:bodyPr/>
          <a:lstStyle>
            <a:lvl1pPr marL="0" indent="0">
              <a:buNone/>
              <a:defRPr sz="1400" baseline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857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097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361950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542925" indent="0">
              <a:buNone/>
              <a:defRPr sz="140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quarter" idx="11" hasCustomPrompt="1"/>
          </p:nvPr>
        </p:nvSpPr>
        <p:spPr>
          <a:xfrm>
            <a:off x="4614532" y="521652"/>
            <a:ext cx="4428000" cy="6198125"/>
          </a:xfrm>
        </p:spPr>
        <p:txBody>
          <a:bodyPr/>
          <a:lstStyle>
            <a:lvl1pPr marL="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1pPr>
            <a:lvl2pPr marL="18097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2pPr>
            <a:lvl3pPr marL="361950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3pPr>
            <a:lvl4pPr marL="542925" indent="0">
              <a:buNone/>
              <a:defRPr lang="es-ES" sz="1400" kern="1200" baseline="0" dirty="0" smtClean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4pPr>
            <a:lvl5pPr marL="712788" indent="0">
              <a:buNone/>
              <a:defRPr lang="es-PE" sz="1400" kern="1200" baseline="0" dirty="0">
                <a:ln>
                  <a:noFill/>
                </a:ln>
                <a:solidFill>
                  <a:srgbClr val="002060"/>
                </a:solidFill>
                <a:latin typeface="Consolas" panose="020B0609020204030204" pitchFamily="49" charset="0"/>
                <a:ea typeface="MS PGothic" pitchFamily="34" charset="-128"/>
                <a:cs typeface="Consolas" panose="020B0609020204030204" pitchFamily="49" charset="0"/>
              </a:defRPr>
            </a:lvl5pPr>
          </a:lstStyle>
          <a:p>
            <a:pPr lvl="0"/>
            <a:r>
              <a:rPr lang="es-ES" dirty="0"/>
              <a:t>Primer Nivel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423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Fon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0"/>
          </p:nvPr>
        </p:nvSpPr>
        <p:spPr>
          <a:xfrm>
            <a:off x="252413" y="1171254"/>
            <a:ext cx="8747125" cy="5589142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760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21394" r="10922" b="68924"/>
          <a:stretch>
            <a:fillRect/>
          </a:stretch>
        </p:blipFill>
        <p:spPr bwMode="auto">
          <a:xfrm>
            <a:off x="0" y="-3175"/>
            <a:ext cx="912812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título 1"/>
          <p:cNvSpPr>
            <a:spLocks noGrp="1"/>
          </p:cNvSpPr>
          <p:nvPr>
            <p:ph type="title"/>
          </p:nvPr>
        </p:nvSpPr>
        <p:spPr bwMode="auto">
          <a:xfrm>
            <a:off x="210624" y="171898"/>
            <a:ext cx="8229600" cy="711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rgbClr val="FF0000"/>
                </a:solidFill>
              </a:defRPr>
            </a:lvl1pPr>
          </a:lstStyle>
          <a:p>
            <a:pPr lvl="0"/>
            <a:r>
              <a:rPr lang="es-ES_tradnl" altLang="es-PE" dirty="0"/>
              <a:t>Clic para editar título</a:t>
            </a:r>
            <a:endParaRPr lang="es-ES" altLang="es-PE" dirty="0"/>
          </a:p>
        </p:txBody>
      </p:sp>
      <p:sp>
        <p:nvSpPr>
          <p:cNvPr id="4" name="Marcador de texto 2"/>
          <p:cNvSpPr>
            <a:spLocks noGrp="1"/>
          </p:cNvSpPr>
          <p:nvPr>
            <p:ph idx="1"/>
          </p:nvPr>
        </p:nvSpPr>
        <p:spPr bwMode="auto">
          <a:xfrm>
            <a:off x="220897" y="973476"/>
            <a:ext cx="8717619" cy="5221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 sz="2400">
                <a:solidFill>
                  <a:srgbClr val="002060"/>
                </a:solidFill>
              </a:defRPr>
            </a:lvl2pPr>
            <a:lvl3pPr>
              <a:defRPr sz="2000">
                <a:solidFill>
                  <a:srgbClr val="002060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</a:lstStyle>
          <a:p>
            <a:pPr lvl="0"/>
            <a:r>
              <a:rPr lang="es-ES_tradnl" altLang="es-PE" dirty="0"/>
              <a:t>Haga clic para modificar el estilo de texto del patrón</a:t>
            </a:r>
          </a:p>
          <a:p>
            <a:pPr lvl="1"/>
            <a:r>
              <a:rPr lang="es-ES_tradnl" altLang="es-PE" dirty="0"/>
              <a:t>Segundo nivel</a:t>
            </a:r>
          </a:p>
          <a:p>
            <a:pPr lvl="2"/>
            <a:r>
              <a:rPr lang="es-ES_tradnl" altLang="es-PE" dirty="0"/>
              <a:t>Tercer nivel</a:t>
            </a:r>
          </a:p>
          <a:p>
            <a:pPr lvl="3"/>
            <a:r>
              <a:rPr lang="es-ES_tradnl" altLang="es-PE" dirty="0"/>
              <a:t>Cuarto nivel</a:t>
            </a:r>
          </a:p>
          <a:p>
            <a:pPr lvl="4"/>
            <a:r>
              <a:rPr lang="es-ES_tradnl" altLang="es-PE" dirty="0"/>
              <a:t>Quinto nivel</a:t>
            </a:r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55950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7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13968-D524-444F-A6E8-575DF9824BE3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8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1BA6E3-703B-4E0E-9C5C-6F869EE3B073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  <p:extLst>
      <p:ext uri="{BB962C8B-B14F-4D97-AF65-F5344CB8AC3E}">
        <p14:creationId xmlns:p14="http://schemas.microsoft.com/office/powerpoint/2010/main" val="215682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Marcador de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Clic para editar título</a:t>
            </a:r>
            <a:endParaRPr lang="es-ES" altLang="es-PE"/>
          </a:p>
        </p:txBody>
      </p:sp>
      <p:sp>
        <p:nvSpPr>
          <p:cNvPr id="1027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PE"/>
              <a:t>Haga clic para modificar el estilo de texto del patrón</a:t>
            </a:r>
          </a:p>
          <a:p>
            <a:pPr lvl="1"/>
            <a:r>
              <a:rPr lang="es-ES_tradnl" altLang="es-PE"/>
              <a:t>Segundo nivel</a:t>
            </a:r>
          </a:p>
          <a:p>
            <a:pPr lvl="2"/>
            <a:r>
              <a:rPr lang="es-ES_tradnl" altLang="es-PE"/>
              <a:t>Tercer nivel</a:t>
            </a:r>
          </a:p>
          <a:p>
            <a:pPr lvl="3"/>
            <a:r>
              <a:rPr lang="es-ES_tradnl" altLang="es-PE"/>
              <a:t>Cuarto nivel</a:t>
            </a:r>
          </a:p>
          <a:p>
            <a:pPr lvl="4"/>
            <a:r>
              <a:rPr lang="es-ES_tradnl" altLang="es-PE"/>
              <a:t>Quinto nivel</a:t>
            </a:r>
            <a:endParaRPr lang="es-ES" alt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922384-6A11-4F8D-9146-DB28D84AAAE4}" type="datetimeFigureOut">
              <a:rPr lang="es-ES" altLang="es-PE"/>
              <a:pPr>
                <a:defRPr/>
              </a:pPr>
              <a:t>14/04/2019</a:t>
            </a:fld>
            <a:endParaRPr lang="es-ES" alt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05BDB1A-7E52-4CB1-B86B-5F402B5DD13A}" type="slidenum">
              <a:rPr lang="es-ES" altLang="es-PE"/>
              <a:pPr>
                <a:defRPr/>
              </a:pPr>
              <a:t>‹#›</a:t>
            </a:fld>
            <a:endParaRPr lang="es-ES" alt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7" r:id="rId1"/>
    <p:sldLayoutId id="2147484628" r:id="rId2"/>
    <p:sldLayoutId id="2147484647" r:id="rId3"/>
    <p:sldLayoutId id="2147484629" r:id="rId4"/>
    <p:sldLayoutId id="2147484648" r:id="rId5"/>
    <p:sldLayoutId id="2147484649" r:id="rId6"/>
    <p:sldLayoutId id="2147484646" r:id="rId7"/>
    <p:sldLayoutId id="2147484630" r:id="rId8"/>
    <p:sldLayoutId id="2147484613" r:id="rId9"/>
    <p:sldLayoutId id="2147484614" r:id="rId10"/>
    <p:sldLayoutId id="2147484615" r:id="rId11"/>
    <p:sldLayoutId id="2147484616" r:id="rId12"/>
    <p:sldLayoutId id="2147484617" r:id="rId13"/>
    <p:sldLayoutId id="2147484618" r:id="rId14"/>
    <p:sldLayoutId id="2147484619" r:id="rId15"/>
    <p:sldLayoutId id="2147484638" r:id="rId16"/>
    <p:sldLayoutId id="2147484640" r:id="rId17"/>
    <p:sldLayoutId id="2147484641" r:id="rId18"/>
    <p:sldLayoutId id="2147484642" r:id="rId19"/>
    <p:sldLayoutId id="2147484645" r:id="rId20"/>
    <p:sldLayoutId id="2147484651" r:id="rId2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7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1 Título"/>
          <p:cNvSpPr>
            <a:spLocks noGrp="1"/>
          </p:cNvSpPr>
          <p:nvPr/>
        </p:nvSpPr>
        <p:spPr bwMode="auto">
          <a:xfrm>
            <a:off x="1235836" y="2828741"/>
            <a:ext cx="5334000" cy="790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/>
            <a:r>
              <a:rPr lang="es-PE" dirty="0" smtClean="0"/>
              <a:t>Sesión presencial 6</a:t>
            </a:r>
            <a:endParaRPr lang="es-PE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1 Título"/>
          <p:cNvSpPr>
            <a:spLocks noGrp="1"/>
          </p:cNvSpPr>
          <p:nvPr/>
        </p:nvSpPr>
        <p:spPr bwMode="auto">
          <a:xfrm>
            <a:off x="-89004" y="1762782"/>
            <a:ext cx="7065818" cy="129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058" tIns="41029" rIns="82058" bIns="41029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rgbClr val="FF0000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s-PE" sz="5400" dirty="0"/>
              <a:t>Programación II</a:t>
            </a:r>
          </a:p>
        </p:txBody>
      </p:sp>
    </p:spTree>
    <p:extLst>
      <p:ext uri="{BB962C8B-B14F-4D97-AF65-F5344CB8AC3E}">
        <p14:creationId xmlns:p14="http://schemas.microsoft.com/office/powerpoint/2010/main" val="1702105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ES_tradnl" dirty="0"/>
              <a:t>Ejemplo1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PE" altLang="es-PE" sz="2500" dirty="0"/>
              <a:t>La EISC requiere un programa en </a:t>
            </a:r>
            <a:r>
              <a:rPr lang="es-PE" altLang="es-PE" sz="2500" i="1" dirty="0" err="1"/>
              <a:t>Console</a:t>
            </a:r>
            <a:r>
              <a:rPr lang="es-PE" altLang="es-PE" sz="2500" i="1" dirty="0"/>
              <a:t> </a:t>
            </a:r>
            <a:r>
              <a:rPr lang="es-PE" altLang="es-PE" sz="2500" i="1" dirty="0" err="1"/>
              <a:t>Application</a:t>
            </a:r>
            <a:r>
              <a:rPr lang="es-PE" altLang="es-PE" sz="2500" dirty="0"/>
              <a:t> con C++ que le permita poder administrar los datos de sus docentes para el presente ciclo académico. 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Implemente una clase padre llamada </a:t>
            </a:r>
            <a:r>
              <a:rPr lang="es-PE" altLang="es-PE" sz="2500" dirty="0" err="1"/>
              <a:t>CDocente</a:t>
            </a:r>
            <a:r>
              <a:rPr lang="es-PE" altLang="es-PE" sz="2500" dirty="0"/>
              <a:t>. La clase tiene los siguientes atributos:</a:t>
            </a:r>
            <a:endParaRPr lang="es-ES_tradnl" altLang="es-PE" sz="2500" dirty="0"/>
          </a:p>
          <a:p>
            <a:pPr lvl="1" eaLnBrk="1" hangingPunct="1"/>
            <a:r>
              <a:rPr lang="es-PE" altLang="es-PE" sz="2100" dirty="0"/>
              <a:t>Código: Tipo </a:t>
            </a:r>
            <a:r>
              <a:rPr lang="es-PE" altLang="es-PE" sz="2100" dirty="0" err="1"/>
              <a:t>string</a:t>
            </a:r>
            <a:endParaRPr lang="es-PE" altLang="es-PE" sz="2100" dirty="0"/>
          </a:p>
          <a:p>
            <a:pPr lvl="1" eaLnBrk="1" hangingPunct="1"/>
            <a:r>
              <a:rPr lang="es-PE" altLang="es-PE" sz="2100" dirty="0"/>
              <a:t>Nombres Completos: Tipo </a:t>
            </a:r>
            <a:r>
              <a:rPr lang="es-PE" altLang="es-PE" sz="2100" dirty="0" err="1"/>
              <a:t>string</a:t>
            </a:r>
            <a:endParaRPr lang="es-PE" altLang="es-PE" sz="2100" dirty="0"/>
          </a:p>
          <a:p>
            <a:pPr lvl="1" eaLnBrk="1" hangingPunct="1"/>
            <a:r>
              <a:rPr lang="es-PE" altLang="es-PE" sz="2100" dirty="0"/>
              <a:t>Estudios de Postgrado: Tipo </a:t>
            </a:r>
            <a:r>
              <a:rPr lang="es-PE" altLang="es-PE" sz="2100" dirty="0" err="1"/>
              <a:t>int</a:t>
            </a:r>
            <a:endParaRPr lang="es-PE" altLang="es-PE" sz="2100" dirty="0"/>
          </a:p>
          <a:p>
            <a:pPr lvl="2" eaLnBrk="1" hangingPunct="1"/>
            <a:r>
              <a:rPr lang="es-PE" altLang="es-PE" sz="1700" dirty="0"/>
              <a:t>Ninguno (0), Maestría (1), Doctorado (2), Ambas (3)</a:t>
            </a:r>
          </a:p>
          <a:p>
            <a:pPr lvl="1" eaLnBrk="1" hangingPunct="1"/>
            <a:r>
              <a:rPr lang="es-PE" altLang="es-PE" sz="2100" dirty="0"/>
              <a:t>Años de Antigüedad: Tipo </a:t>
            </a:r>
            <a:r>
              <a:rPr lang="es-PE" altLang="es-PE" sz="2100" dirty="0" err="1"/>
              <a:t>int</a:t>
            </a:r>
            <a:endParaRPr lang="es-PE" altLang="es-PE" sz="2100" dirty="0"/>
          </a:p>
          <a:p>
            <a:pPr lvl="1" eaLnBrk="1" hangingPunct="1"/>
            <a:r>
              <a:rPr lang="es-PE" altLang="es-PE" sz="2100" dirty="0"/>
              <a:t>Horas de Clase: Tipo </a:t>
            </a:r>
            <a:r>
              <a:rPr lang="es-PE" altLang="es-PE" sz="2100" dirty="0" err="1"/>
              <a:t>int</a:t>
            </a:r>
            <a:endParaRPr lang="es-PE" altLang="es-PE" sz="2100" dirty="0"/>
          </a:p>
          <a:p>
            <a:pPr eaLnBrk="1" hangingPunct="1"/>
            <a:endParaRPr lang="es-ES_tradnl" altLang="es-PE" sz="2500" dirty="0"/>
          </a:p>
        </p:txBody>
      </p:sp>
    </p:spTree>
    <p:extLst>
      <p:ext uri="{BB962C8B-B14F-4D97-AF65-F5344CB8AC3E}">
        <p14:creationId xmlns:p14="http://schemas.microsoft.com/office/powerpoint/2010/main" val="2431013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1964307"/>
            <a:ext cx="8229600" cy="446276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CDocente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s-PE" altLang="es-PE" sz="1600" dirty="0">
                <a:solidFill>
                  <a:srgbClr val="858C93"/>
                </a:solidFill>
                <a:latin typeface="Consolas" panose="020B0609020204030204" pitchFamily="49" charset="0"/>
              </a:rPr>
              <a:t>// clase padre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	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Codigo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NombresCompletos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0" defTabSz="914400" eaLnBrk="0" hangingPunct="0"/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EstudiosPostgrado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; 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AniosAntiguedad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;</a:t>
            </a:r>
          </a:p>
          <a:p>
            <a:pPr defTabSz="914400" eaLnBrk="0" hangingPunct="0"/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Horas;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lvl="0" defTabSz="914400" eaLnBrk="0" hangingPunct="0"/>
            <a:r>
              <a:rPr lang="es-PE" altLang="es-PE" sz="1600" dirty="0">
                <a:solidFill>
                  <a:srgbClr val="101094"/>
                </a:solidFill>
                <a:latin typeface="Consolas" panose="020B0609020204030204" pitchFamily="49" charset="0"/>
              </a:rPr>
              <a:t>	</a:t>
            </a:r>
            <a:r>
              <a:rPr lang="es-PE" altLang="es-PE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public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: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CDocente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CDocente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Codigo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NombresCompletos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EstudiosPostgrado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AniosAntiguedad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, 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Horas); </a:t>
            </a:r>
          </a:p>
          <a:p>
            <a:pPr defTabSz="914400" eaLnBrk="0" hangingPunct="0"/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r>
              <a:rPr lang="es-PE" dirty="0"/>
              <a:t> ~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CDocente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();</a:t>
            </a:r>
          </a:p>
          <a:p>
            <a:pPr defTabSz="914400" eaLnBrk="0" hangingPunct="0"/>
            <a:endParaRPr lang="es-PE" altLang="es-PE" sz="1600" dirty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pPr defTabSz="914400" eaLnBrk="0" hangingPunct="0"/>
            <a:r>
              <a:rPr lang="es-PE" altLang="es-PE" sz="1600" dirty="0">
                <a:solidFill>
                  <a:srgbClr val="858C93"/>
                </a:solidFill>
                <a:latin typeface="Consolas" panose="020B0609020204030204" pitchFamily="49" charset="0"/>
              </a:rPr>
              <a:t>		 // Métodos de Acceso</a:t>
            </a:r>
            <a:endParaRPr lang="es-PE" altLang="es-PE" sz="1600" dirty="0">
              <a:solidFill>
                <a:srgbClr val="303336"/>
              </a:solidFill>
              <a:latin typeface="Consolas" panose="020B0609020204030204" pitchFamily="49" charset="0"/>
            </a:endParaRPr>
          </a:p>
          <a:p>
            <a:pPr lvl="0" defTabSz="914400" eaLnBrk="0" hangingPunct="0"/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Get_Codigo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(); </a:t>
            </a:r>
          </a:p>
          <a:p>
            <a:pPr lvl="0" defTabSz="914400" eaLnBrk="0" hangingPunct="0"/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void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Set_Codigo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(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s-PE" altLang="es-PE" sz="1600" dirty="0" err="1">
                <a:solidFill>
                  <a:srgbClr val="303336"/>
                </a:solidFill>
                <a:latin typeface="Consolas" panose="020B0609020204030204" pitchFamily="49" charset="0"/>
              </a:rPr>
              <a:t>Codigo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); 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1690B3-65BC-4F5B-802D-E373776F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0" y="171897"/>
            <a:ext cx="8229600" cy="711680"/>
          </a:xfrm>
        </p:spPr>
        <p:txBody>
          <a:bodyPr/>
          <a:lstStyle/>
          <a:p>
            <a:r>
              <a:rPr lang="es-PE" sz="4000" dirty="0"/>
              <a:t>Clase Padre</a:t>
            </a:r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4C06D89C-6331-46C5-8225-DD09B55E1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138" y="1192214"/>
            <a:ext cx="8767762" cy="1140170"/>
          </a:xfrm>
        </p:spPr>
        <p:txBody>
          <a:bodyPr>
            <a:normAutofit/>
          </a:bodyPr>
          <a:lstStyle/>
          <a:p>
            <a:r>
              <a:rPr lang="es-ES" dirty="0"/>
              <a:t>La clase padre </a:t>
            </a:r>
            <a:r>
              <a:rPr lang="es-ES" dirty="0" err="1"/>
              <a:t>CDocente</a:t>
            </a:r>
            <a:r>
              <a:rPr lang="es-ES" dirty="0"/>
              <a:t> tiene la siguiente definición: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84422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PE" sz="2400" dirty="0"/>
              <a:t>Implementación de las Clases: Principal, Asociado y Auxiliar</a:t>
            </a:r>
            <a:endParaRPr lang="es-ES_tradnl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PE" altLang="es-PE" sz="2500" dirty="0"/>
              <a:t>Implemente las clases hijas heredadas de </a:t>
            </a:r>
            <a:r>
              <a:rPr lang="es-PE" altLang="es-PE" sz="2500" dirty="0" err="1"/>
              <a:t>CDocente</a:t>
            </a:r>
            <a:r>
              <a:rPr lang="es-PE" altLang="es-PE" sz="2500" dirty="0"/>
              <a:t>, donde las reglas para el cálculo del sueldo neto son las siguientes: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b="1" i="1" dirty="0"/>
              <a:t>			Pago Parcial=Horas de Clase x Pago por Hora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Donde el Pago por Hora se clasifica por categoría: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100" dirty="0"/>
              <a:t>Además, la bonificación que se calcula del porcentaje del Pago Parcial en base a los estudios de Postgrado como se muestra en la siguiente tabla:</a:t>
            </a:r>
          </a:p>
          <a:p>
            <a:pPr eaLnBrk="1" hangingPunct="1"/>
            <a:endParaRPr lang="es-ES_tradnl" altLang="es-PE" sz="25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41262DF5-CE4C-4A87-B1D7-05CA91CB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97159"/>
              </p:ext>
            </p:extLst>
          </p:nvPr>
        </p:nvGraphicFramePr>
        <p:xfrm>
          <a:off x="2841679" y="3739866"/>
          <a:ext cx="3460642" cy="12192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1576">
                  <a:extLst>
                    <a:ext uri="{9D8B030D-6E8A-4147-A177-3AD203B41FA5}">
                      <a16:colId xmlns:a16="http://schemas.microsoft.com/office/drawing/2014/main" xmlns="" val="877873379"/>
                    </a:ext>
                  </a:extLst>
                </a:gridCol>
                <a:gridCol w="1789066">
                  <a:extLst>
                    <a:ext uri="{9D8B030D-6E8A-4147-A177-3AD203B41FA5}">
                      <a16:colId xmlns:a16="http://schemas.microsoft.com/office/drawing/2014/main" xmlns="" val="3154231757"/>
                    </a:ext>
                  </a:extLst>
                </a:gridCol>
              </a:tblGrid>
              <a:tr h="265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Categoría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>
                          <a:effectLst/>
                        </a:rPr>
                        <a:t>Pago por hora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16070445"/>
                  </a:ext>
                </a:extLst>
              </a:tr>
              <a:tr h="265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>
                          <a:effectLst/>
                        </a:rPr>
                        <a:t>Principal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25.00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366517015"/>
                  </a:ext>
                </a:extLst>
              </a:tr>
              <a:tr h="265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>
                          <a:effectLst/>
                        </a:rPr>
                        <a:t>Asociado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18.00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937588"/>
                  </a:ext>
                </a:extLst>
              </a:tr>
              <a:tr h="2653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>
                          <a:effectLst/>
                        </a:rPr>
                        <a:t>Auxiliar</a:t>
                      </a:r>
                      <a:endParaRPr lang="es-PE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2000" dirty="0">
                          <a:effectLst/>
                        </a:rPr>
                        <a:t>15.00</a:t>
                      </a:r>
                      <a:endParaRPr lang="es-PE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466172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304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PE" sz="2400" dirty="0"/>
              <a:t>Implementación de las Clases: Principal, Asociado y Auxiliar</a:t>
            </a:r>
            <a:endParaRPr lang="es-ES_tradnl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Entonces, el Sueldo bruto es: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b="1" i="1" dirty="0"/>
              <a:t>				Sueldo Bruto=Pago </a:t>
            </a:r>
            <a:r>
              <a:rPr lang="es-PE" altLang="es-PE" sz="2500" b="1" i="1" dirty="0" err="1"/>
              <a:t>Parcial+Bonificación</a:t>
            </a:r>
            <a:endParaRPr lang="es-PE" altLang="es-PE" sz="2500" b="1" i="1" dirty="0"/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Y los descuentos se representan con las siguientes reglas: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eaLnBrk="1" hangingPunct="1"/>
            <a:endParaRPr lang="es-ES_tradnl" altLang="es-PE" sz="25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842A45C-FF22-42A7-8705-9A8BE4269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24680"/>
              </p:ext>
            </p:extLst>
          </p:nvPr>
        </p:nvGraphicFramePr>
        <p:xfrm>
          <a:off x="252413" y="1007012"/>
          <a:ext cx="8187812" cy="1645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{69CF1AB2-1976-4502-BF36-3FF5EA218861}</a:tableStyleId>
              </a:tblPr>
              <a:tblGrid>
                <a:gridCol w="2316956">
                  <a:extLst>
                    <a:ext uri="{9D8B030D-6E8A-4147-A177-3AD203B41FA5}">
                      <a16:colId xmlns:a16="http://schemas.microsoft.com/office/drawing/2014/main" xmlns="" val="1585534837"/>
                    </a:ext>
                  </a:extLst>
                </a:gridCol>
                <a:gridCol w="2316956">
                  <a:extLst>
                    <a:ext uri="{9D8B030D-6E8A-4147-A177-3AD203B41FA5}">
                      <a16:colId xmlns:a16="http://schemas.microsoft.com/office/drawing/2014/main" xmlns="" val="2390048340"/>
                    </a:ext>
                  </a:extLst>
                </a:gridCol>
                <a:gridCol w="2008537">
                  <a:extLst>
                    <a:ext uri="{9D8B030D-6E8A-4147-A177-3AD203B41FA5}">
                      <a16:colId xmlns:a16="http://schemas.microsoft.com/office/drawing/2014/main" xmlns="" val="2532523595"/>
                    </a:ext>
                  </a:extLst>
                </a:gridCol>
                <a:gridCol w="1545363">
                  <a:extLst>
                    <a:ext uri="{9D8B030D-6E8A-4147-A177-3AD203B41FA5}">
                      <a16:colId xmlns:a16="http://schemas.microsoft.com/office/drawing/2014/main" xmlns="" val="112259207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dirty="0">
                          <a:effectLst/>
                        </a:rPr>
                        <a:t>Categoría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Estudios de Postgrado</a:t>
                      </a:r>
                      <a:endParaRPr lang="es-PE" sz="12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(% de Bonificación)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694509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Con Doctorado</a:t>
                      </a:r>
                      <a:endParaRPr lang="es-P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1" dirty="0">
                          <a:effectLst/>
                        </a:rPr>
                        <a:t>Con Maestría</a:t>
                      </a:r>
                      <a:endParaRPr lang="es-P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b="1" dirty="0">
                          <a:effectLst/>
                        </a:rPr>
                        <a:t>Ambas</a:t>
                      </a:r>
                      <a:endParaRPr lang="es-PE" sz="12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757510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Principal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</a:rPr>
                        <a:t>20%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</a:rPr>
                        <a:t>17%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b="0" dirty="0">
                          <a:effectLst/>
                        </a:rPr>
                        <a:t>25%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24863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Asociado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</a:rPr>
                        <a:t>15%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</a:rPr>
                        <a:t>10%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b="0" dirty="0">
                          <a:effectLst/>
                        </a:rPr>
                        <a:t>20%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8865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Auxiliar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>
                          <a:effectLst/>
                        </a:rPr>
                        <a:t>12%</a:t>
                      </a:r>
                      <a:endParaRPr lang="es-PE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800" b="0" dirty="0">
                          <a:effectLst/>
                        </a:rPr>
                        <a:t>8%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b="0" dirty="0">
                          <a:effectLst/>
                        </a:rPr>
                        <a:t>17%</a:t>
                      </a:r>
                      <a:endParaRPr lang="es-PE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252660882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1AD6E49-B828-442E-87CD-AD71E018D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83326"/>
              </p:ext>
            </p:extLst>
          </p:nvPr>
        </p:nvGraphicFramePr>
        <p:xfrm>
          <a:off x="2007931" y="5302348"/>
          <a:ext cx="4676775" cy="109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xmlns="" val="195465715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xmlns="" val="4255736824"/>
                    </a:ext>
                  </a:extLst>
                </a:gridCol>
              </a:tblGrid>
              <a:tr h="3473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dirty="0">
                          <a:effectLst/>
                        </a:rPr>
                        <a:t>Años de Antigüedad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dirty="0">
                          <a:effectLst/>
                        </a:rPr>
                        <a:t>% de Descuento sobre el sueldo bruto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473316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&lt; 7años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dirty="0">
                          <a:effectLst/>
                        </a:rPr>
                        <a:t>5%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15286669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>
                          <a:effectLst/>
                        </a:rPr>
                        <a:t>&gt;=8 años</a:t>
                      </a:r>
                      <a:endParaRPr lang="es-PE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914900" algn="l"/>
                        </a:tabLst>
                      </a:pPr>
                      <a:r>
                        <a:rPr lang="es-ES_tradnl" sz="1800" dirty="0">
                          <a:effectLst/>
                        </a:rPr>
                        <a:t>4%</a:t>
                      </a:r>
                      <a:endParaRPr lang="es-PE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xmlns="" val="3549622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291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PE" sz="2400" dirty="0"/>
              <a:t>Implementación de las Clases: Principal, Asociado y Auxiliar</a:t>
            </a:r>
            <a:endParaRPr lang="es-ES_tradnl" sz="2400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0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s-PE" altLang="es-PE" sz="2500" dirty="0"/>
              <a:t>Por lo tanto, el sueldo neto es:</a:t>
            </a:r>
          </a:p>
          <a:p>
            <a:pPr marL="0" indent="0" eaLnBrk="1" hangingPunct="1">
              <a:buNone/>
            </a:pPr>
            <a:r>
              <a:rPr lang="es-PE" altLang="es-PE" sz="2500" b="1" i="1" dirty="0"/>
              <a:t>				Sueldo Neto=Sueldo Bruto-Descuentos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Registrar un Docente</a:t>
            </a:r>
          </a:p>
          <a:p>
            <a:pPr marL="0" indent="0" eaLnBrk="1" hangingPunct="1">
              <a:buNone/>
            </a:pPr>
            <a:r>
              <a:rPr lang="es-PE" altLang="es-PE" sz="2500" dirty="0"/>
              <a:t>Implemente la funcionalidad de registro para un nuevo docente y se debe actualizar el listado general de docentes.</a:t>
            </a:r>
          </a:p>
          <a:p>
            <a:pPr marL="0" indent="0" eaLnBrk="1" hangingPunct="1">
              <a:buNone/>
            </a:pPr>
            <a:endParaRPr lang="es-PE" altLang="es-PE" sz="2500" dirty="0"/>
          </a:p>
          <a:p>
            <a:pPr marL="0" indent="0" eaLnBrk="1" hangingPunct="1">
              <a:buNone/>
            </a:pPr>
            <a:r>
              <a:rPr lang="es-PE" altLang="es-PE" sz="2500" dirty="0"/>
              <a:t>Reportes Gerenciales</a:t>
            </a:r>
          </a:p>
          <a:p>
            <a:pPr eaLnBrk="1" hangingPunct="1"/>
            <a:r>
              <a:rPr lang="es-PE" altLang="es-PE" sz="2500" dirty="0"/>
              <a:t>Todos los docentes entre 5 y 10 años de experiencia</a:t>
            </a:r>
          </a:p>
          <a:p>
            <a:pPr eaLnBrk="1" hangingPunct="1"/>
            <a:r>
              <a:rPr lang="es-PE" altLang="es-PE" sz="2500" dirty="0"/>
              <a:t>Todos los docentes que no tienen ningún estudio de Postgrado</a:t>
            </a:r>
          </a:p>
          <a:p>
            <a:pPr eaLnBrk="1" hangingPunct="1"/>
            <a:r>
              <a:rPr lang="es-PE" altLang="es-PE" sz="2500" dirty="0"/>
              <a:t>Todos los docentes que tienen un sueldo neto menor a S/. 1,500 </a:t>
            </a:r>
          </a:p>
          <a:p>
            <a:pPr eaLnBrk="1" hangingPunct="1"/>
            <a:endParaRPr lang="es-ES_tradnl" altLang="es-PE" sz="2500" dirty="0"/>
          </a:p>
        </p:txBody>
      </p:sp>
    </p:spTree>
    <p:extLst>
      <p:ext uri="{BB962C8B-B14F-4D97-AF65-F5344CB8AC3E}">
        <p14:creationId xmlns:p14="http://schemas.microsoft.com/office/powerpoint/2010/main" val="3818688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328738"/>
            <a:ext cx="3844925" cy="606388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rgbClr val="FF0000"/>
                </a:solidFill>
              </a:rPr>
              <a:t>Logro de sesión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4294967295"/>
          </p:nvPr>
        </p:nvSpPr>
        <p:spPr>
          <a:xfrm>
            <a:off x="680482" y="2590357"/>
            <a:ext cx="7527851" cy="2838450"/>
          </a:xfrm>
        </p:spPr>
        <p:txBody>
          <a:bodyPr>
            <a:normAutofit/>
          </a:bodyPr>
          <a:lstStyle/>
          <a:p>
            <a:pPr algn="just"/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Al finalizar la sesión, el estudiante </a:t>
            </a:r>
            <a:r>
              <a:rPr lang="es-PE" b="1" dirty="0">
                <a:solidFill>
                  <a:schemeClr val="accent1">
                    <a:lumMod val="50000"/>
                  </a:schemeClr>
                </a:solidFill>
              </a:rPr>
              <a:t>utilizar relaciones de generalización entre clases</a:t>
            </a:r>
            <a:r>
              <a:rPr lang="es-PE" dirty="0">
                <a:solidFill>
                  <a:schemeClr val="accent1">
                    <a:lumMod val="50000"/>
                  </a:schemeClr>
                </a:solidFill>
              </a:rPr>
              <a:t> para la construcción de programas.</a:t>
            </a:r>
          </a:p>
        </p:txBody>
      </p:sp>
    </p:spTree>
    <p:extLst>
      <p:ext uri="{BB962C8B-B14F-4D97-AF65-F5344CB8AC3E}">
        <p14:creationId xmlns:p14="http://schemas.microsoft.com/office/powerpoint/2010/main" val="334752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5636" y="403412"/>
            <a:ext cx="8312727" cy="6051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69819" y="2879228"/>
            <a:ext cx="6358444" cy="1509154"/>
          </a:xfrm>
          <a:prstGeom prst="rect">
            <a:avLst/>
          </a:prstGeom>
        </p:spPr>
        <p:txBody>
          <a:bodyPr vert="horz" wrap="square" lIns="0" tIns="79779" rIns="0" bIns="0" rtlCol="0">
            <a:spAutoFit/>
          </a:bodyPr>
          <a:lstStyle/>
          <a:p>
            <a:pPr marL="11397">
              <a:spcBef>
                <a:spcPts val="628"/>
              </a:spcBef>
              <a:tabLst>
                <a:tab pos="318546" algn="l"/>
                <a:tab pos="319115" algn="l"/>
              </a:tabLst>
            </a:pPr>
            <a:r>
              <a:rPr lang="en-US" sz="2200" b="1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Contenido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:</a:t>
            </a:r>
          </a:p>
          <a:p>
            <a:pPr marL="319115" indent="-307718">
              <a:spcBef>
                <a:spcPts val="538"/>
              </a:spcBef>
              <a:buFont typeface="Wingdings" pitchFamily="2" charset="2"/>
              <a:buChar char="Ø"/>
              <a:tabLst>
                <a:tab pos="318546" algn="l"/>
                <a:tab pos="319115" algn="l"/>
              </a:tabLst>
            </a:pPr>
            <a:r>
              <a:rPr lang="en-US"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Generalización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 [</a:t>
            </a:r>
            <a:r>
              <a:rPr lang="en-US" sz="2200" spc="-9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Herencia</a:t>
            </a:r>
            <a:r>
              <a:rPr lang="en-US" sz="22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]</a:t>
            </a:r>
            <a:endParaRPr sz="22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  <a:cs typeface="Calibri"/>
            </a:endParaRPr>
          </a:p>
          <a:p>
            <a:pPr marL="728837" lvl="1" indent="-307718" eaLnBrk="1" hangingPunct="1">
              <a:spcBef>
                <a:spcPts val="449"/>
              </a:spcBef>
              <a:buFont typeface="Arial" pitchFamily="34" charset="0"/>
              <a:buChar char="•"/>
              <a:tabLst>
                <a:tab pos="678120" algn="l"/>
                <a:tab pos="679260" algn="l"/>
              </a:tabLst>
            </a:pPr>
            <a:r>
              <a:rPr lang="es-PE" altLang="es-PE" sz="19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Relaciones entre clases de generalización</a:t>
            </a:r>
          </a:p>
          <a:p>
            <a:pPr marL="728837" lvl="1" indent="-307718" eaLnBrk="1" hangingPunct="1">
              <a:spcBef>
                <a:spcPts val="449"/>
              </a:spcBef>
              <a:buFont typeface="Arial" pitchFamily="34" charset="0"/>
              <a:buChar char="•"/>
              <a:tabLst>
                <a:tab pos="678120" algn="l"/>
                <a:tab pos="679260" algn="l"/>
              </a:tabLst>
            </a:pPr>
            <a:r>
              <a:rPr lang="es-PE" altLang="es-PE" sz="1900" spc="-9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Calibri"/>
              </a:rPr>
              <a:t>Diagrama relaciones de generalización</a:t>
            </a:r>
          </a:p>
        </p:txBody>
      </p:sp>
      <p:sp>
        <p:nvSpPr>
          <p:cNvPr id="6" name="Subtítulo 2"/>
          <p:cNvSpPr txBox="1">
            <a:spLocks/>
          </p:cNvSpPr>
          <p:nvPr/>
        </p:nvSpPr>
        <p:spPr>
          <a:xfrm>
            <a:off x="872155" y="2310249"/>
            <a:ext cx="7657696" cy="920283"/>
          </a:xfrm>
          <a:prstGeom prst="rect">
            <a:avLst/>
          </a:prstGeom>
        </p:spPr>
        <p:txBody>
          <a:bodyPr lIns="82058" tIns="41029" rIns="82058" bIns="41029"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PE" sz="3600" b="1" dirty="0">
                <a:solidFill>
                  <a:srgbClr val="FF0000"/>
                </a:solidFill>
              </a:rPr>
              <a:t>Semana 6: Relación de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2228631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3 Marcador de contenido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08885073"/>
              </p:ext>
            </p:extLst>
          </p:nvPr>
        </p:nvGraphicFramePr>
        <p:xfrm>
          <a:off x="211138" y="1192213"/>
          <a:ext cx="8767762" cy="5495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0624" y="171898"/>
            <a:ext cx="8229600" cy="71168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000" dirty="0"/>
              <a:t>Repaso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3873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80734AC-9303-4052-AA54-007460D184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A80734AC-9303-4052-AA54-007460D184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EA4555-E9D6-49D2-955E-1CB836B49C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dgm id="{64EA4555-E9D6-49D2-955E-1CB836B49C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8BD0DAA-3E15-4459-AE79-8AA03ABB8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78BD0DAA-3E15-4459-AE79-8AA03ABB8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53D4D58-6A22-4118-A2F4-6E0712531D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253D4D58-6A22-4118-A2F4-6E0712531D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8C7823-2982-4A19-B5BE-0B253B89DD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DC8C7823-2982-4A19-B5BE-0B253B89DD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1F7B2F6-0EFA-477B-B71F-BD91BB0B7C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31F7B2F6-0EFA-477B-B71F-BD91BB0B7C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F75A99E-B814-42AC-BC34-DCD736CBDD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0F75A99E-B814-42AC-BC34-DCD736CBDD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C9E2A6-B2D3-42AF-9345-BC8249A2BE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dgm id="{2FC9E2A6-B2D3-42AF-9345-BC8249A2BE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9235638-EC9C-49B5-B198-A7BBABBC2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dgm id="{79235638-EC9C-49B5-B198-A7BBABBC2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0829413-A6C7-4CA6-BA14-C09F502E2B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">
                                            <p:graphicEl>
                                              <a:dgm id="{20829413-A6C7-4CA6-BA14-C09F502E2B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0C6C3C-B285-4014-B91F-739C309DF3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graphicEl>
                                              <a:dgm id="{370C6C3C-B285-4014-B91F-739C309DF38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281919C-C225-4CD4-9509-44407C8246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graphicEl>
                                              <a:dgm id="{1281919C-C225-4CD4-9509-44407C8246D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CEA5EF9-3162-4900-A343-7998BB965F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">
                                            <p:graphicEl>
                                              <a:dgm id="{9CEA5EF9-3162-4900-A343-7998BB965F2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" dirty="0"/>
              <a:t>Indica que los objetos de la clase especializada (subclase) son sustituibles por objetos de la clase generalizada (super-clase).</a:t>
            </a:r>
          </a:p>
          <a:p>
            <a:r>
              <a:rPr lang="es-ES" dirty="0"/>
              <a:t>Su relación  "Es una especie de".</a:t>
            </a:r>
          </a:p>
          <a:p>
            <a:r>
              <a:rPr lang="es-ES" dirty="0"/>
              <a:t>{</a:t>
            </a:r>
            <a:r>
              <a:rPr lang="es-ES" dirty="0" err="1"/>
              <a:t>Abstract</a:t>
            </a:r>
            <a:r>
              <a:rPr lang="es-ES" dirty="0"/>
              <a:t>} es un valor etiquetado que indica que la clase es abstracta. </a:t>
            </a:r>
            <a:endParaRPr lang="es-PE" dirty="0"/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438400" y="4408265"/>
            <a:ext cx="4357481" cy="1979284"/>
            <a:chOff x="2208" y="2784"/>
            <a:chExt cx="3024" cy="1248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3360" y="2784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i="1" dirty="0" err="1"/>
                <a:t>Figura</a:t>
              </a:r>
              <a:r>
                <a:rPr lang="en-US" sz="1500" i="1" dirty="0"/>
                <a:t/>
              </a:r>
              <a:br>
                <a:rPr lang="en-US" sz="1500" i="1" dirty="0"/>
              </a:br>
              <a:r>
                <a:rPr lang="en-US" sz="1200" dirty="0"/>
                <a:t>{abstract}</a:t>
              </a:r>
              <a:endParaRPr lang="en-US" sz="1500" i="1" dirty="0"/>
            </a:p>
          </p:txBody>
        </p:sp>
        <p:grpSp>
          <p:nvGrpSpPr>
            <p:cNvPr id="6" name="Group 9"/>
            <p:cNvGrpSpPr>
              <a:grpSpLocks/>
            </p:cNvGrpSpPr>
            <p:nvPr/>
          </p:nvGrpSpPr>
          <p:grpSpPr bwMode="auto">
            <a:xfrm>
              <a:off x="3648" y="3120"/>
              <a:ext cx="192" cy="576"/>
              <a:chOff x="1920" y="3216"/>
              <a:chExt cx="192" cy="576"/>
            </a:xfrm>
          </p:grpSpPr>
          <p:sp>
            <p:nvSpPr>
              <p:cNvPr id="12" name="AutoShape 6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192" cy="192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pl-PL"/>
              </a:p>
            </p:txBody>
          </p:sp>
          <p:sp>
            <p:nvSpPr>
              <p:cNvPr id="13" name="Line 7"/>
              <p:cNvSpPr>
                <a:spLocks noChangeShapeType="1"/>
              </p:cNvSpPr>
              <p:nvPr/>
            </p:nvSpPr>
            <p:spPr bwMode="auto">
              <a:xfrm>
                <a:off x="2016" y="3408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pl-PL"/>
              </a:p>
            </p:txBody>
          </p:sp>
        </p:grp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3360" y="3696"/>
              <a:ext cx="7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500" dirty="0" err="1"/>
                <a:t>Circulo</a:t>
              </a:r>
              <a:endParaRPr lang="en-US" sz="1500" dirty="0"/>
            </a:p>
          </p:txBody>
        </p:sp>
        <p:sp>
          <p:nvSpPr>
            <p:cNvPr id="8" name="AutoShape 11"/>
            <p:cNvSpPr>
              <a:spLocks noChangeArrowheads="1"/>
            </p:cNvSpPr>
            <p:nvPr/>
          </p:nvSpPr>
          <p:spPr bwMode="auto">
            <a:xfrm>
              <a:off x="4464" y="2784"/>
              <a:ext cx="720" cy="384"/>
            </a:xfrm>
            <a:prstGeom prst="wedgeRectCallout">
              <a:avLst>
                <a:gd name="adj1" fmla="val -88750"/>
                <a:gd name="adj2" fmla="val -7292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1500" dirty="0"/>
                <a:t>Super </a:t>
              </a:r>
              <a:r>
                <a:rPr lang="en-US" sz="1500" dirty="0" err="1"/>
                <a:t>Clase</a:t>
              </a:r>
              <a:endParaRPr lang="en-US" sz="1500" dirty="0"/>
            </a:p>
          </p:txBody>
        </p:sp>
        <p:sp>
          <p:nvSpPr>
            <p:cNvPr id="9" name="AutoShape 12"/>
            <p:cNvSpPr>
              <a:spLocks noChangeArrowheads="1"/>
            </p:cNvSpPr>
            <p:nvPr/>
          </p:nvSpPr>
          <p:spPr bwMode="auto">
            <a:xfrm>
              <a:off x="4512" y="3600"/>
              <a:ext cx="720" cy="384"/>
            </a:xfrm>
            <a:prstGeom prst="wedgeRectCallout">
              <a:avLst>
                <a:gd name="adj1" fmla="val -99583"/>
                <a:gd name="adj2" fmla="val 9898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1500" dirty="0"/>
                <a:t>Sub </a:t>
              </a:r>
              <a:r>
                <a:rPr lang="en-US" sz="1500" dirty="0" err="1"/>
                <a:t>Clase</a:t>
              </a:r>
              <a:endParaRPr lang="en-US" sz="1500" dirty="0"/>
            </a:p>
          </p:txBody>
        </p:sp>
        <p:sp>
          <p:nvSpPr>
            <p:cNvPr id="10" name="AutoShape 13"/>
            <p:cNvSpPr>
              <a:spLocks noChangeArrowheads="1"/>
            </p:cNvSpPr>
            <p:nvPr/>
          </p:nvSpPr>
          <p:spPr bwMode="auto">
            <a:xfrm>
              <a:off x="2208" y="2784"/>
              <a:ext cx="864" cy="384"/>
            </a:xfrm>
            <a:prstGeom prst="wedgeRectCallout">
              <a:avLst>
                <a:gd name="adj1" fmla="val 77431"/>
                <a:gd name="adj2" fmla="val -2682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1500" dirty="0"/>
                <a:t>Una </a:t>
              </a:r>
              <a:r>
                <a:rPr lang="en-US" sz="1500" dirty="0" err="1"/>
                <a:t>Clase</a:t>
              </a:r>
              <a:r>
                <a:rPr lang="en-US" sz="1500" dirty="0"/>
                <a:t> </a:t>
              </a:r>
              <a:r>
                <a:rPr lang="en-US" sz="1500" dirty="0" err="1"/>
                <a:t>abstracta</a:t>
              </a:r>
              <a:endParaRPr lang="en-US" sz="1500" dirty="0"/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auto">
            <a:xfrm>
              <a:off x="2208" y="3312"/>
              <a:ext cx="1104" cy="384"/>
            </a:xfrm>
            <a:prstGeom prst="wedgeRectCallout">
              <a:avLst>
                <a:gd name="adj1" fmla="val 83694"/>
                <a:gd name="adj2" fmla="val -26824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algn="ctr"/>
              <a:r>
                <a:rPr lang="en-US" sz="1500" dirty="0" err="1"/>
                <a:t>Relación</a:t>
              </a:r>
              <a:r>
                <a:rPr lang="en-US" sz="1500" dirty="0"/>
                <a:t> de </a:t>
              </a:r>
              <a:r>
                <a:rPr lang="en-US" sz="1500" dirty="0" err="1"/>
                <a:t>Generalización</a:t>
              </a:r>
              <a:endParaRPr lang="en-US" sz="15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0971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Generalmente una clase representa de </a:t>
            </a:r>
            <a:r>
              <a:rPr lang="es-ES" dirty="0" smtClean="0"/>
              <a:t>manera </a:t>
            </a:r>
            <a:r>
              <a:rPr lang="es-ES" dirty="0"/>
              <a:t>formal un concepto de la realidad, en el mundo real dichos conceptos no se encuentran aislados </a:t>
            </a:r>
            <a:r>
              <a:rPr lang="es-ES" dirty="0" smtClean="0"/>
              <a:t>sino </a:t>
            </a:r>
            <a:r>
              <a:rPr lang="es-ES" dirty="0"/>
              <a:t>que generalmente mantienen relaciones entre sí.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96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Generalización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subclase hereda de su super-clase:</a:t>
            </a:r>
          </a:p>
          <a:p>
            <a:pPr lvl="1"/>
            <a:r>
              <a:rPr lang="es-ES" dirty="0"/>
              <a:t>Atributos</a:t>
            </a:r>
          </a:p>
          <a:p>
            <a:pPr lvl="1"/>
            <a:r>
              <a:rPr lang="es-ES" dirty="0"/>
              <a:t>Operaciones</a:t>
            </a:r>
          </a:p>
          <a:p>
            <a:pPr lvl="1"/>
            <a:r>
              <a:rPr lang="es-ES" dirty="0"/>
              <a:t>Relaciones</a:t>
            </a:r>
          </a:p>
          <a:p>
            <a:r>
              <a:rPr lang="es-ES" dirty="0"/>
              <a:t>Una subclase puede:</a:t>
            </a:r>
          </a:p>
          <a:p>
            <a:pPr lvl="1"/>
            <a:r>
              <a:rPr lang="es-ES" dirty="0"/>
              <a:t>Agregar atributos y operaciones</a:t>
            </a:r>
          </a:p>
          <a:p>
            <a:pPr lvl="1"/>
            <a:r>
              <a:rPr lang="es-ES" dirty="0"/>
              <a:t>Añadir relaciones</a:t>
            </a:r>
          </a:p>
          <a:p>
            <a:pPr lvl="1"/>
            <a:r>
              <a:rPr lang="es-ES" dirty="0"/>
              <a:t>Refinar (sobrecargar) operaciones heredadas</a:t>
            </a:r>
          </a:p>
          <a:p>
            <a:r>
              <a:rPr lang="es-ES" dirty="0"/>
              <a:t>Una relación de generalización no se puede utilizar para modelar la implementación de la interfaz.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57981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Realización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s-ES" dirty="0"/>
              <a:t>Una relación de realización indica que una clase implementa un comportamiento especificado por otra clase (una interfaz o protocolo).</a:t>
            </a:r>
          </a:p>
          <a:p>
            <a:r>
              <a:rPr lang="es-ES" dirty="0"/>
              <a:t>Una interfaz puede ser realizada por muchas clases.</a:t>
            </a:r>
          </a:p>
          <a:p>
            <a:r>
              <a:rPr lang="es-ES" dirty="0"/>
              <a:t>Una clase puede realizar muchas interfaces.</a:t>
            </a:r>
            <a:endParaRPr lang="es-PE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3465" y="4266217"/>
            <a:ext cx="1085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500"/>
              <a:t>LinkedList</a:t>
            </a:r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68126" y="4379326"/>
            <a:ext cx="915590" cy="229791"/>
            <a:chOff x="2513013" y="5451475"/>
            <a:chExt cx="1220787" cy="306388"/>
          </a:xfrm>
        </p:grpSpPr>
        <p:sp>
          <p:nvSpPr>
            <p:cNvPr id="6" name="AutoShape 6"/>
            <p:cNvSpPr>
              <a:spLocks noChangeArrowheads="1"/>
            </p:cNvSpPr>
            <p:nvPr/>
          </p:nvSpPr>
          <p:spPr bwMode="auto">
            <a:xfrm rot="5400000">
              <a:off x="3427413" y="5451475"/>
              <a:ext cx="306388" cy="3063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 rot="5400000">
              <a:off x="2970213" y="514667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l-PL"/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883715" y="4266217"/>
            <a:ext cx="1085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200" dirty="0"/>
              <a:t>&lt;&lt;interface&gt;&gt;</a:t>
            </a:r>
            <a:r>
              <a:rPr lang="en-US" sz="1500" dirty="0"/>
              <a:t/>
            </a:r>
            <a:br>
              <a:rPr lang="en-US" sz="1500" dirty="0"/>
            </a:br>
            <a:r>
              <a:rPr lang="en-US" sz="1500" dirty="0"/>
              <a:t>List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5911350" y="4266217"/>
            <a:ext cx="108585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500"/>
              <a:t>ArrayList</a:t>
            </a:r>
          </a:p>
        </p:txBody>
      </p:sp>
      <p:grpSp>
        <p:nvGrpSpPr>
          <p:cNvPr id="10" name="Group 21"/>
          <p:cNvGrpSpPr>
            <a:grpSpLocks/>
          </p:cNvGrpSpPr>
          <p:nvPr/>
        </p:nvGrpSpPr>
        <p:grpSpPr bwMode="auto">
          <a:xfrm rot="10800000">
            <a:off x="4969565" y="4380517"/>
            <a:ext cx="915591" cy="229790"/>
            <a:chOff x="2513013" y="5451475"/>
            <a:chExt cx="1220787" cy="306388"/>
          </a:xfrm>
        </p:grpSpPr>
        <p:sp>
          <p:nvSpPr>
            <p:cNvPr id="11" name="AutoShape 6"/>
            <p:cNvSpPr>
              <a:spLocks noChangeArrowheads="1"/>
            </p:cNvSpPr>
            <p:nvPr/>
          </p:nvSpPr>
          <p:spPr bwMode="auto">
            <a:xfrm rot="5400000">
              <a:off x="3427413" y="5451475"/>
              <a:ext cx="306388" cy="306387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pl-PL"/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 rot="5400000">
              <a:off x="2970213" y="514667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415488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57200" y="2557217"/>
            <a:ext cx="8229600" cy="3939540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CFigura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s-PE" altLang="es-PE" sz="1600" dirty="0">
                <a:solidFill>
                  <a:srgbClr val="858C93"/>
                </a:solidFill>
                <a:latin typeface="Consolas" panose="020B0609020204030204" pitchFamily="49" charset="0"/>
              </a:rPr>
              <a:t>// clase padre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	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x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y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CCuadrado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CFigura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</a:rPr>
              <a:t>	// </a:t>
            </a:r>
            <a:r>
              <a:rPr lang="es-PE" altLang="es-PE" sz="1600" dirty="0">
                <a:solidFill>
                  <a:srgbClr val="858C93"/>
                </a:solidFill>
                <a:latin typeface="Consolas" panose="020B0609020204030204" pitchFamily="49" charset="0"/>
              </a:rPr>
              <a:t>x e y son protegidos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CCirculo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s-PE" altLang="es-PE" sz="16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CFigura</a:t>
            </a: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101094"/>
                </a:solidFill>
                <a:latin typeface="Consolas" panose="020B0609020204030204" pitchFamily="49" charset="0"/>
              </a:rPr>
              <a:t>	</a:t>
            </a:r>
            <a:r>
              <a:rPr lang="es-PE" altLang="es-PE" sz="1600" dirty="0" err="1">
                <a:solidFill>
                  <a:srgbClr val="101094"/>
                </a:solidFill>
                <a:latin typeface="Consolas" panose="020B0609020204030204" pitchFamily="49" charset="0"/>
              </a:rPr>
              <a:t>private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: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		</a:t>
            </a:r>
            <a:r>
              <a:rPr lang="es-PE" altLang="es-P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int</a:t>
            </a:r>
            <a:r>
              <a:rPr lang="es-PE" altLang="es-PE" sz="1600" dirty="0">
                <a:solidFill>
                  <a:srgbClr val="303336"/>
                </a:solidFill>
                <a:latin typeface="Consolas" panose="020B0609020204030204" pitchFamily="49" charset="0"/>
              </a:rPr>
              <a:t> radio; </a:t>
            </a:r>
          </a:p>
          <a:p>
            <a:pPr lvl="0" defTabSz="914400" eaLnBrk="0" hangingPunct="0"/>
            <a:r>
              <a:rPr lang="es-PE" altLang="es-PE" sz="1600" dirty="0">
                <a:solidFill>
                  <a:srgbClr val="2B91AF"/>
                </a:solidFill>
                <a:latin typeface="Consolas" panose="020B0609020204030204" pitchFamily="49" charset="0"/>
              </a:rPr>
              <a:t>		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858C93"/>
                </a:solidFill>
                <a:effectLst/>
                <a:latin typeface="Consolas" panose="020B0609020204030204" pitchFamily="49" charset="0"/>
              </a:rPr>
              <a:t>	// x e y son protegidos</a:t>
            </a:r>
            <a:endParaRPr kumimoji="0" lang="es-PE" altLang="es-PE" sz="16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16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</a:rPr>
              <a:t>};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661690B3-65BC-4F5B-802D-E373776F8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380" y="171897"/>
            <a:ext cx="8229600" cy="711680"/>
          </a:xfrm>
        </p:spPr>
        <p:txBody>
          <a:bodyPr/>
          <a:lstStyle/>
          <a:p>
            <a:r>
              <a:rPr lang="es-PE" sz="4000" dirty="0"/>
              <a:t>Accesos a los miembros de una clase</a:t>
            </a:r>
            <a:endParaRPr lang="es-PE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xmlns="" id="{4C06D89C-6331-46C5-8225-DD09B55E1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138" y="1192214"/>
            <a:ext cx="8767762" cy="1140170"/>
          </a:xfrm>
        </p:spPr>
        <p:txBody>
          <a:bodyPr>
            <a:normAutofit/>
          </a:bodyPr>
          <a:lstStyle/>
          <a:p>
            <a:r>
              <a:rPr lang="es-ES" dirty="0"/>
              <a:t>Configuración de las secciones de </a:t>
            </a:r>
            <a:r>
              <a:rPr lang="es-ES" dirty="0" err="1"/>
              <a:t>private</a:t>
            </a:r>
            <a:r>
              <a:rPr lang="es-ES" dirty="0"/>
              <a:t>, </a:t>
            </a:r>
            <a:r>
              <a:rPr lang="es-ES" dirty="0" err="1"/>
              <a:t>protected</a:t>
            </a:r>
            <a:r>
              <a:rPr lang="es-ES" dirty="0"/>
              <a:t> y </a:t>
            </a:r>
            <a:r>
              <a:rPr lang="es-ES" dirty="0" err="1"/>
              <a:t>public</a:t>
            </a:r>
            <a:r>
              <a:rPr lang="es-ES" dirty="0"/>
              <a:t>: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92431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</TotalTime>
  <Words>488</Words>
  <Application>Microsoft Office PowerPoint</Application>
  <PresentationFormat>On-screen Show (4:3)</PresentationFormat>
  <Paragraphs>155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de Office</vt:lpstr>
      <vt:lpstr>PowerPoint Presentation</vt:lpstr>
      <vt:lpstr>Logro de sesión</vt:lpstr>
      <vt:lpstr>PowerPoint Presentation</vt:lpstr>
      <vt:lpstr>Repaso</vt:lpstr>
      <vt:lpstr>Generalización</vt:lpstr>
      <vt:lpstr>PowerPoint Presentation</vt:lpstr>
      <vt:lpstr>Generalización</vt:lpstr>
      <vt:lpstr>Realización</vt:lpstr>
      <vt:lpstr>Accesos a los miembros de una clase</vt:lpstr>
      <vt:lpstr>Ejemplo1</vt:lpstr>
      <vt:lpstr>Clase Padre</vt:lpstr>
      <vt:lpstr>Implementación de las Clases: Principal, Asociado y Auxiliar</vt:lpstr>
      <vt:lpstr>Implementación de las Clases: Principal, Asociado y Auxiliar</vt:lpstr>
      <vt:lpstr>Implementación de las Clases: Principal, Asociado y Auxiliar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Analu</dc:creator>
  <cp:lastModifiedBy>Administrator</cp:lastModifiedBy>
  <cp:revision>456</cp:revision>
  <cp:lastPrinted>2014-02-14T01:54:51Z</cp:lastPrinted>
  <dcterms:created xsi:type="dcterms:W3CDTF">2013-09-03T17:21:04Z</dcterms:created>
  <dcterms:modified xsi:type="dcterms:W3CDTF">2019-04-15T04:54:37Z</dcterms:modified>
</cp:coreProperties>
</file>