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84" r:id="rId2"/>
    <p:sldId id="786" r:id="rId3"/>
    <p:sldId id="785" r:id="rId4"/>
    <p:sldId id="738" r:id="rId5"/>
    <p:sldId id="787" r:id="rId6"/>
    <p:sldId id="788" r:id="rId7"/>
    <p:sldId id="790" r:id="rId8"/>
    <p:sldId id="789" r:id="rId9"/>
    <p:sldId id="791" r:id="rId10"/>
    <p:sldId id="792" r:id="rId11"/>
    <p:sldId id="793" r:id="rId12"/>
    <p:sldId id="794" r:id="rId13"/>
    <p:sldId id="795" r:id="rId14"/>
  </p:sldIdLst>
  <p:sldSz cx="9144000" cy="6858000" type="screen4x3"/>
  <p:notesSz cx="6807200" cy="993933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0000"/>
    <a:srgbClr val="5A5A5A"/>
    <a:srgbClr val="3A3A3A"/>
    <a:srgbClr val="727272"/>
    <a:srgbClr val="CCCCCC"/>
    <a:srgbClr val="575756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2185" autoAdjust="0"/>
  </p:normalViewPr>
  <p:slideViewPr>
    <p:cSldViewPr snapToGrid="0" showGuides="1">
      <p:cViewPr varScale="1">
        <p:scale>
          <a:sx n="108" d="100"/>
          <a:sy n="108" d="100"/>
        </p:scale>
        <p:origin x="216" y="102"/>
      </p:cViewPr>
      <p:guideLst>
        <p:guide orient="horz" pos="3650"/>
        <p:guide pos="2880"/>
        <p:guide orient="horz"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62" d="100"/>
          <a:sy n="62" d="100"/>
        </p:scale>
        <p:origin x="3354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BBE7-FCA4-4C2D-A1A4-AF6BB2D480EB}" type="datetimeFigureOut">
              <a:rPr lang="es-PE" smtClean="0"/>
              <a:t>13/03/2020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2B0D-8176-4C5E-85D2-D1EC968BC4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5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FBF0D-A3B2-48FD-B3D4-2FAA4A193BF8}" type="datetimeFigureOut">
              <a:rPr lang="es-PE"/>
              <a:pPr>
                <a:defRPr/>
              </a:pPr>
              <a:t>13/03/2020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9284A5-0403-4402-B356-7ED761B7D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7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noFill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822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044F-2A0A-4F17-B7E0-65D72DBBB328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3C48-578F-4D4A-93A9-BD38C1E8284C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07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88782-84B5-4B31-91F2-9A1FD63069BC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E247-F95E-4CD7-AEFD-935047E1BAA5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54511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04A6-47B4-4E9F-AF38-A36C551EAAA3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3068-CEF7-4AA3-9B74-9998D01D4DAB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3965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776FF-3C83-4E55-8829-2BBAFAB0609B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2FD1-DFC6-4218-A055-D8367B624343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84243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1C62-04A0-41B2-AFFA-6824C7A96A07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35F5-260C-4BC4-91F6-E47D749D32B1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8705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AA04-FCBF-4C56-9EF5-88939B69B79E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F4282-B111-49C0-8A55-A8C9D041D73E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4503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E6173-8553-4F3E-9E38-08B3F0E992AD}" type="datetime5">
              <a:rPr lang="es-ES" smtClean="0"/>
              <a:pPr>
                <a:defRPr/>
              </a:pPr>
              <a:t>13-mar.-20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10837-2845-4FC9-92CE-269BD3170F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PE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8025-DD48-47A5-AA20-B8AC2D2B3C34}" type="datetime5">
              <a:rPr lang="es-ES"/>
              <a:pPr>
                <a:defRPr/>
              </a:pPr>
              <a:t>13-mar.-20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8D65C-0A51-4252-A8C0-F7DFDECBD5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79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040E2-93C0-461C-BB8F-F02F0C44B77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8671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C882-4A0C-43A1-A001-CF8130E3196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00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192213"/>
            <a:ext cx="8767762" cy="549592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23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301625"/>
            <a:ext cx="777716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1827213"/>
            <a:ext cx="3811587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5006975" y="1827213"/>
            <a:ext cx="3813175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Wilder Namay Zevallos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5B06-9985-4131-97A6-2F452F65369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27002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5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674686"/>
            <a:ext cx="8767762" cy="5095644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Pentágono 4"/>
          <p:cNvSpPr/>
          <p:nvPr userDrawn="1"/>
        </p:nvSpPr>
        <p:spPr>
          <a:xfrm>
            <a:off x="-10273" y="1121008"/>
            <a:ext cx="2404152" cy="504000"/>
          </a:xfrm>
          <a:prstGeom prst="homePlate">
            <a:avLst>
              <a:gd name="adj" fmla="val 19422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PE" sz="14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092200"/>
            <a:ext cx="2280863" cy="53280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Editar el 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4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>
              <a:defRPr sz="2800">
                <a:ln>
                  <a:noFill/>
                </a:ln>
                <a:solidFill>
                  <a:srgbClr val="002060"/>
                </a:solidFill>
              </a:defRPr>
            </a:lvl1pPr>
            <a:lvl2pPr>
              <a:defRPr sz="2400">
                <a:ln>
                  <a:noFill/>
                </a:ln>
                <a:solidFill>
                  <a:srgbClr val="002060"/>
                </a:solidFill>
              </a:defRPr>
            </a:lvl2pPr>
            <a:lvl3pPr>
              <a:defRPr sz="2000">
                <a:ln>
                  <a:noFill/>
                </a:ln>
                <a:solidFill>
                  <a:srgbClr val="002060"/>
                </a:solidFill>
              </a:defRPr>
            </a:lvl3pPr>
            <a:lvl4pPr>
              <a:defRPr sz="1800">
                <a:ln>
                  <a:noFill/>
                </a:ln>
                <a:solidFill>
                  <a:srgbClr val="002060"/>
                </a:solidFill>
              </a:defRPr>
            </a:lvl4pPr>
            <a:lvl5pPr>
              <a:defRPr sz="1800">
                <a:ln>
                  <a:noFill/>
                </a:ln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07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 marL="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2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 hasCustomPrompt="1"/>
          </p:nvPr>
        </p:nvSpPr>
        <p:spPr bwMode="auto">
          <a:xfrm>
            <a:off x="6858000" y="65568"/>
            <a:ext cx="2188290" cy="3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103552" y="521652"/>
            <a:ext cx="4428000" cy="6198125"/>
          </a:xfrm>
          <a:ln>
            <a:noFill/>
          </a:ln>
        </p:spPr>
        <p:txBody>
          <a:bodyPr/>
          <a:lstStyle>
            <a:lvl1pPr marL="0" indent="0">
              <a:buNone/>
              <a:defRPr sz="1400" baseline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 hasCustomPrompt="1"/>
          </p:nvPr>
        </p:nvSpPr>
        <p:spPr>
          <a:xfrm>
            <a:off x="4614532" y="521652"/>
            <a:ext cx="4428000" cy="6198125"/>
          </a:xfrm>
        </p:spPr>
        <p:txBody>
          <a:bodyPr/>
          <a:lstStyle>
            <a:lvl1pPr marL="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1pPr>
            <a:lvl2pPr marL="18097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36195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3pPr>
            <a:lvl4pPr marL="54292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4pPr>
            <a:lvl5pPr marL="712788" indent="0">
              <a:buNone/>
              <a:defRPr lang="es-PE" sz="1400" kern="1200" baseline="0" dirty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2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171254"/>
            <a:ext cx="8747125" cy="558914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60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4" name="Marcador de texto 2"/>
          <p:cNvSpPr>
            <a:spLocks noGrp="1"/>
          </p:cNvSpPr>
          <p:nvPr>
            <p:ph idx="1"/>
          </p:nvPr>
        </p:nvSpPr>
        <p:spPr bwMode="auto">
          <a:xfrm>
            <a:off x="220897" y="973476"/>
            <a:ext cx="8717619" cy="522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_tradnl" altLang="es-PE" dirty="0"/>
              <a:t>Haga clic para modificar el estilo de texto del patrón</a:t>
            </a:r>
          </a:p>
          <a:p>
            <a:pPr lvl="1"/>
            <a:r>
              <a:rPr lang="es-ES_tradnl" altLang="es-PE" dirty="0"/>
              <a:t>Segundo nivel</a:t>
            </a:r>
          </a:p>
          <a:p>
            <a:pPr lvl="2"/>
            <a:r>
              <a:rPr lang="es-ES_tradnl" altLang="es-PE" dirty="0"/>
              <a:t>Tercer nivel</a:t>
            </a:r>
          </a:p>
          <a:p>
            <a:pPr lvl="3"/>
            <a:r>
              <a:rPr lang="es-ES_tradnl" altLang="es-PE" dirty="0"/>
              <a:t>Cuarto nivel</a:t>
            </a:r>
          </a:p>
          <a:p>
            <a:pPr lvl="4"/>
            <a:r>
              <a:rPr lang="es-ES_tradnl" altLang="es-PE" dirty="0"/>
              <a:t>Quinto nivel</a:t>
            </a:r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5595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3968-D524-444F-A6E8-575DF9824BE3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A6E3-703B-4E0E-9C5C-6F869EE3B073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1568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922384-6A11-4F8D-9146-DB28D84AAAE4}" type="datetimeFigureOut">
              <a:rPr lang="es-ES" altLang="es-PE"/>
              <a:pPr>
                <a:defRPr/>
              </a:pPr>
              <a:t>13/03/2020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5BDB1A-7E52-4CB1-B86B-5F402B5DD13A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47" r:id="rId3"/>
    <p:sldLayoutId id="2147484629" r:id="rId4"/>
    <p:sldLayoutId id="2147484648" r:id="rId5"/>
    <p:sldLayoutId id="2147484649" r:id="rId6"/>
    <p:sldLayoutId id="2147484646" r:id="rId7"/>
    <p:sldLayoutId id="2147484630" r:id="rId8"/>
    <p:sldLayoutId id="2147484613" r:id="rId9"/>
    <p:sldLayoutId id="2147484614" r:id="rId10"/>
    <p:sldLayoutId id="2147484615" r:id="rId11"/>
    <p:sldLayoutId id="2147484616" r:id="rId12"/>
    <p:sldLayoutId id="2147484617" r:id="rId13"/>
    <p:sldLayoutId id="2147484618" r:id="rId14"/>
    <p:sldLayoutId id="2147484619" r:id="rId15"/>
    <p:sldLayoutId id="2147484638" r:id="rId16"/>
    <p:sldLayoutId id="2147484640" r:id="rId17"/>
    <p:sldLayoutId id="2147484641" r:id="rId18"/>
    <p:sldLayoutId id="2147484642" r:id="rId19"/>
    <p:sldLayoutId id="2147484645" r:id="rId20"/>
    <p:sldLayoutId id="2147484651" r:id="rId2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7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235836" y="3292385"/>
            <a:ext cx="7121086" cy="7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 smtClean="0"/>
              <a:t>Sesión 6 - material adicional </a:t>
            </a:r>
            <a:endParaRPr lang="es-PE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-89004" y="2226426"/>
            <a:ext cx="7065818" cy="129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5400" dirty="0"/>
              <a:t>Programación II</a:t>
            </a:r>
          </a:p>
        </p:txBody>
      </p:sp>
    </p:spTree>
    <p:extLst>
      <p:ext uri="{BB962C8B-B14F-4D97-AF65-F5344CB8AC3E}">
        <p14:creationId xmlns:p14="http://schemas.microsoft.com/office/powerpoint/2010/main" val="170210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16" name="Rectangle 15"/>
          <p:cNvSpPr/>
          <p:nvPr/>
        </p:nvSpPr>
        <p:spPr>
          <a:xfrm>
            <a:off x="247132" y="1178954"/>
            <a:ext cx="4979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  <a:cs typeface="Calibri" pitchFamily="34" charset="0"/>
              </a:rPr>
              <a:t>3er paso</a:t>
            </a:r>
            <a:r>
              <a:rPr lang="es-PE" sz="2400" dirty="0">
                <a:solidFill>
                  <a:srgbClr val="002060"/>
                </a:solidFill>
                <a:cs typeface="Calibri" pitchFamily="34" charset="0"/>
              </a:rPr>
              <a:t>:  </a:t>
            </a:r>
            <a:r>
              <a:rPr lang="es-PE" sz="2400" dirty="0" smtClean="0">
                <a:solidFill>
                  <a:srgbClr val="002060"/>
                </a:solidFill>
                <a:cs typeface="Calibri" pitchFamily="34" charset="0"/>
              </a:rPr>
              <a:t>Continuando…</a:t>
            </a:r>
            <a:endParaRPr lang="es-PE" sz="24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17" y="2711524"/>
            <a:ext cx="2829699" cy="26161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latin typeface="+mn-lt"/>
              </a:rPr>
              <a:t>CCirculo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protected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</a:t>
            </a:r>
            <a:r>
              <a:rPr lang="en-US" dirty="0" smtClean="0">
                <a:latin typeface="+mn-lt"/>
              </a:rPr>
              <a:t>  double </a:t>
            </a:r>
            <a:r>
              <a:rPr lang="en-US" dirty="0">
                <a:latin typeface="+mn-lt"/>
              </a:rPr>
              <a:t>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</a:t>
            </a:r>
            <a:r>
              <a:rPr lang="en-US" dirty="0">
                <a:latin typeface="+mn-lt"/>
              </a:rPr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CCirculo</a:t>
            </a:r>
            <a:r>
              <a:rPr lang="en-US" dirty="0">
                <a:latin typeface="+mn-lt"/>
              </a:rPr>
              <a:t>(double 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~ </a:t>
            </a:r>
            <a:r>
              <a:rPr lang="en-US" dirty="0" err="1">
                <a:latin typeface="+mn-lt"/>
              </a:rPr>
              <a:t>CCirculo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double 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AreadelCirculo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double </a:t>
            </a:r>
            <a:r>
              <a:rPr lang="en-US" dirty="0" err="1">
                <a:latin typeface="+mn-lt"/>
              </a:rPr>
              <a:t>Longitud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};</a:t>
            </a:r>
            <a:endParaRPr lang="es-PE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7154" y="1298574"/>
            <a:ext cx="4831494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class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CCilindro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public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CCirculo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{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protected: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double h;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CCilindro</a:t>
            </a:r>
            <a:r>
              <a:rPr lang="en-US" dirty="0">
                <a:latin typeface="+mn-lt"/>
              </a:rPr>
              <a:t>(double r, double h);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~</a:t>
            </a:r>
            <a:r>
              <a:rPr lang="en-US" dirty="0" err="1">
                <a:latin typeface="+mn-lt"/>
              </a:rPr>
              <a:t>CCilindro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double </a:t>
            </a:r>
            <a:r>
              <a:rPr lang="en-US" dirty="0" err="1">
                <a:latin typeface="+mn-lt"/>
              </a:rPr>
              <a:t>AreadelCilindro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double </a:t>
            </a:r>
            <a:r>
              <a:rPr lang="en-US" dirty="0" err="1">
                <a:latin typeface="+mn-lt"/>
              </a:rPr>
              <a:t>VolumendelCilindro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};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7154" y="4019575"/>
            <a:ext cx="4831494" cy="258532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class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CCilindroHueco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: public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CCilindro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protected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double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;  //--- radio </a:t>
            </a:r>
            <a:r>
              <a:rPr lang="en-US" dirty="0" err="1">
                <a:latin typeface="+mn-lt"/>
              </a:rPr>
              <a:t>menor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CCilindroHueco</a:t>
            </a:r>
            <a:r>
              <a:rPr lang="en-US" dirty="0">
                <a:latin typeface="+mn-lt"/>
              </a:rPr>
              <a:t>(double r, double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double </a:t>
            </a:r>
            <a:r>
              <a:rPr lang="en-US" dirty="0">
                <a:latin typeface="+mn-lt"/>
              </a:rPr>
              <a:t>h);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~ </a:t>
            </a:r>
            <a:r>
              <a:rPr lang="en-US" dirty="0" err="1">
                <a:latin typeface="+mn-lt"/>
              </a:rPr>
              <a:t>CCilindroHueco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double </a:t>
            </a:r>
            <a:r>
              <a:rPr lang="en-US" dirty="0" err="1">
                <a:latin typeface="+mn-lt"/>
              </a:rPr>
              <a:t>AreadelCilindroHueco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double </a:t>
            </a:r>
            <a:r>
              <a:rPr lang="en-US" dirty="0" err="1">
                <a:latin typeface="+mn-lt"/>
              </a:rPr>
              <a:t>VolumendelCilindroHueco</a:t>
            </a:r>
            <a:r>
              <a:rPr lang="en-US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};</a:t>
            </a:r>
            <a:endParaRPr lang="es-P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185348" y="12357"/>
            <a:ext cx="8810368" cy="6347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1400" dirty="0" smtClean="0">
                <a:latin typeface="Courier New" pitchFamily="49" charset="0"/>
              </a:rPr>
              <a:t>//--  </a:t>
            </a:r>
            <a:r>
              <a:rPr lang="es-PE" sz="1400" dirty="0" err="1" smtClean="0">
                <a:latin typeface="Courier New" pitchFamily="49" charset="0"/>
              </a:rPr>
              <a:t>Figuras.h</a:t>
            </a:r>
            <a:endParaRPr lang="en-US" sz="14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CCirculo</a:t>
            </a:r>
            <a:endParaRPr lang="en-US" sz="1400" b="1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protected: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double r;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public: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CCirculo</a:t>
            </a:r>
            <a:r>
              <a:rPr lang="en-US" sz="1400" dirty="0" smtClean="0">
                <a:latin typeface="Courier New" pitchFamily="49" charset="0"/>
              </a:rPr>
              <a:t>(double r);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~ </a:t>
            </a:r>
            <a:r>
              <a:rPr lang="en-US" sz="1400" dirty="0" err="1" smtClean="0">
                <a:latin typeface="Courier New" pitchFamily="49" charset="0"/>
              </a:rPr>
              <a:t>CCirculo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double </a:t>
            </a:r>
            <a:r>
              <a:rPr lang="en-US" sz="1400" dirty="0" err="1" smtClean="0">
                <a:latin typeface="Courier New" pitchFamily="49" charset="0"/>
              </a:rPr>
              <a:t>AreadelCirculo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double </a:t>
            </a:r>
            <a:r>
              <a:rPr lang="en-US" sz="1400" dirty="0" err="1" smtClean="0">
                <a:latin typeface="Courier New" pitchFamily="49" charset="0"/>
              </a:rPr>
              <a:t>Longitud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CCilindro</a:t>
            </a:r>
            <a:r>
              <a:rPr lang="en-US" sz="1400" b="1" dirty="0" smtClean="0">
                <a:latin typeface="Courier New" pitchFamily="49" charset="0"/>
              </a:rPr>
              <a:t> 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400" b="1" dirty="0" err="1" smtClean="0">
                <a:latin typeface="Courier New" pitchFamily="49" charset="0"/>
              </a:rPr>
              <a:t>CCirculo</a:t>
            </a:r>
            <a:endParaRPr lang="en-US" sz="1400" b="1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{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protected: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    double h;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CCilindro</a:t>
            </a:r>
            <a:r>
              <a:rPr lang="en-US" sz="1400" dirty="0" smtClean="0">
                <a:latin typeface="Courier New" pitchFamily="49" charset="0"/>
              </a:rPr>
              <a:t>(double r, double h);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	~</a:t>
            </a:r>
            <a:r>
              <a:rPr lang="en-US" sz="1400" dirty="0" err="1" smtClean="0">
                <a:latin typeface="Courier New" pitchFamily="49" charset="0"/>
              </a:rPr>
              <a:t>CCilindro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	double </a:t>
            </a:r>
            <a:r>
              <a:rPr lang="en-US" sz="1400" dirty="0" err="1" smtClean="0">
                <a:latin typeface="Courier New" pitchFamily="49" charset="0"/>
              </a:rPr>
              <a:t>AreadelCilindro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	double </a:t>
            </a:r>
            <a:r>
              <a:rPr lang="en-US" sz="1400" dirty="0" err="1" smtClean="0">
                <a:latin typeface="Courier New" pitchFamily="49" charset="0"/>
              </a:rPr>
              <a:t>VolumendelCilindro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CCilindroHueco</a:t>
            </a:r>
            <a:r>
              <a:rPr lang="en-US" sz="1400" b="1" dirty="0" smtClean="0">
                <a:latin typeface="Courier New" pitchFamily="49" charset="0"/>
              </a:rPr>
              <a:t> 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CCilindro</a:t>
            </a:r>
            <a:endParaRPr lang="en-US" sz="1400" b="1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protected: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 double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  //--- radio </a:t>
            </a:r>
            <a:r>
              <a:rPr lang="en-US" sz="1400" dirty="0" err="1" smtClean="0">
                <a:latin typeface="Courier New" pitchFamily="49" charset="0"/>
              </a:rPr>
              <a:t>menor</a:t>
            </a:r>
            <a:endParaRPr lang="en-US" sz="14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public: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CCilindroHueco</a:t>
            </a:r>
            <a:r>
              <a:rPr lang="en-US" sz="1400" dirty="0" smtClean="0">
                <a:latin typeface="Courier New" pitchFamily="49" charset="0"/>
              </a:rPr>
              <a:t>(double r, double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double h);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~ </a:t>
            </a:r>
            <a:r>
              <a:rPr lang="en-US" sz="1400" dirty="0" err="1" smtClean="0">
                <a:latin typeface="Courier New" pitchFamily="49" charset="0"/>
              </a:rPr>
              <a:t>CCilindroHueco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double </a:t>
            </a:r>
            <a:r>
              <a:rPr lang="en-US" sz="1400" dirty="0" err="1" smtClean="0">
                <a:latin typeface="Courier New" pitchFamily="49" charset="0"/>
              </a:rPr>
              <a:t>AreadelCilindroHueco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 double </a:t>
            </a:r>
            <a:r>
              <a:rPr lang="en-US" sz="1400" dirty="0" err="1" smtClean="0">
                <a:latin typeface="Courier New" pitchFamily="49" charset="0"/>
              </a:rPr>
              <a:t>VolumendelCilindroHueco</a:t>
            </a:r>
            <a:r>
              <a:rPr lang="en-US" sz="1400" dirty="0" smtClean="0">
                <a:latin typeface="Courier New" pitchFamily="49" charset="0"/>
              </a:rPr>
              <a:t>();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80566" y="3941221"/>
            <a:ext cx="3505550" cy="1371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</a:t>
            </a: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ublic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 </a:t>
            </a:r>
            <a:r>
              <a:rPr lang="es-PE" dirty="0">
                <a:solidFill>
                  <a:schemeClr val="tx1"/>
                </a:solidFill>
                <a:latin typeface="Calibri" pitchFamily="34" charset="0"/>
              </a:rPr>
              <a:t>en la cabecera de la definición de una clase,  define la relación de herencia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14546" y="271589"/>
            <a:ext cx="4158589" cy="3550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Las palabras reservadas: </a:t>
            </a:r>
            <a:r>
              <a:rPr lang="es-PE" dirty="0" err="1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s-PE" dirty="0" err="1" smtClean="0">
                <a:solidFill>
                  <a:schemeClr val="tx1"/>
                </a:solidFill>
                <a:latin typeface="Calibri" pitchFamily="34" charset="0"/>
              </a:rPr>
              <a:t>protected</a:t>
            </a:r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  y </a:t>
            </a:r>
            <a:r>
              <a:rPr lang="es-PE" dirty="0" err="1" smtClean="0">
                <a:solidFill>
                  <a:schemeClr val="tx1"/>
                </a:solidFill>
                <a:latin typeface="Calibri" pitchFamily="34" charset="0"/>
              </a:rPr>
              <a:t>public</a:t>
            </a:r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 pueden aparecer en cualquier orden y cualquier número de veces en una clase, </a:t>
            </a:r>
            <a:r>
              <a:rPr lang="es-PE" dirty="0" err="1" smtClean="0">
                <a:solidFill>
                  <a:schemeClr val="tx1"/>
                </a:solidFill>
                <a:latin typeface="Calibri" pitchFamily="34" charset="0"/>
              </a:rPr>
              <a:t>particionando</a:t>
            </a:r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 éstas en múltiples partes, privadas, públicas  o protegidas.</a:t>
            </a:r>
          </a:p>
          <a:p>
            <a:pPr algn="just"/>
            <a:r>
              <a:rPr lang="es-PE" dirty="0" err="1" smtClean="0">
                <a:solidFill>
                  <a:schemeClr val="tx1"/>
                </a:solidFill>
                <a:latin typeface="Calibri" pitchFamily="34" charset="0"/>
              </a:rPr>
              <a:t>Protected</a:t>
            </a:r>
            <a:r>
              <a:rPr lang="es-PE" dirty="0" smtClean="0">
                <a:solidFill>
                  <a:schemeClr val="tx1"/>
                </a:solidFill>
                <a:latin typeface="Calibri" pitchFamily="34" charset="0"/>
              </a:rPr>
              <a:t> indica que todo aquello que se encuentre en esta sección puede ser accedida por cualquier clase derivada de la clase base. 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695524" y="2946057"/>
            <a:ext cx="2185042" cy="16809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74372" y="1151560"/>
            <a:ext cx="41032" cy="68329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182880" numCol="2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stdafx.h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//---------------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-----------------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(double r)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{	this-&gt;r = r; 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::~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  {}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AreadelCirculo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	 return(3.1416*r*r);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CCirculo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Longitud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	  return( 2*3.1416*r);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//-------------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-------------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pt-BR" sz="1200" dirty="0" smtClean="0">
                <a:latin typeface="Courier New" pitchFamily="49" charset="0"/>
                <a:ea typeface="+mn-ea"/>
                <a:cs typeface="+mn-cs"/>
              </a:rPr>
              <a:t>  CCilindro::</a:t>
            </a:r>
            <a:r>
              <a:rPr lang="pt-BR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CCilindro(double r, double h):CCirculo(r)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  this-&gt;h = h;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::~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  {}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AreadelCilindro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{ 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	 return(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Longitud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() 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*h + 2*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AreadelCirculo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());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VolumendelCilindro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return(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AreadelCirculo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() 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*h);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}</a:t>
            </a:r>
            <a:endParaRPr lang="es-PE" sz="1200" dirty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//------------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---------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pt-BR" sz="1200" dirty="0" smtClean="0">
                <a:latin typeface="Courier New" pitchFamily="49" charset="0"/>
                <a:ea typeface="+mn-ea"/>
                <a:cs typeface="+mn-cs"/>
              </a:rPr>
              <a:t>CCilindroHueco::CCilindroHueco(double r, double i, double h)</a:t>
            </a:r>
            <a:r>
              <a:rPr lang="pt-BR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:CCilindro(r,h)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	this-&gt;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::~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 {}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AreadelCilindroHueco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 return(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AreadelCilindro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() 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+ 2*3.1416*h*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– 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                              2*3.1416*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*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endParaRPr lang="en-US" sz="1200" dirty="0" smtClean="0">
              <a:latin typeface="Courier New" pitchFamily="49" charset="0"/>
              <a:ea typeface="+mn-ea"/>
              <a:cs typeface="+mn-cs"/>
            </a:endParaRP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double 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CCilindroHueco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VolumendelCilindroHueco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	return(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VolumendelCilindro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+mn-cs"/>
              </a:rPr>
              <a:t>()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 - 3.1416*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*</a:t>
            </a:r>
            <a:r>
              <a:rPr lang="en-US" sz="12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*h);</a:t>
            </a:r>
          </a:p>
          <a:p>
            <a:pPr marL="0" indent="0" defTabSz="18288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/>
            </a:pPr>
            <a:r>
              <a:rPr lang="en-US" sz="1200" dirty="0" smtClean="0">
                <a:latin typeface="Courier New" pitchFamily="49" charset="0"/>
                <a:ea typeface="+mn-ea"/>
                <a:cs typeface="+mn-cs"/>
              </a:rPr>
              <a:t>}</a:t>
            </a:r>
            <a:endParaRPr lang="en-US" sz="12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Ejercicio de Aplicación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4" y="1263234"/>
            <a:ext cx="3677129" cy="5495925"/>
          </a:xfrm>
        </p:spPr>
      </p:pic>
      <p:sp>
        <p:nvSpPr>
          <p:cNvPr id="6" name="CuadroTexto 5"/>
          <p:cNvSpPr txBox="1"/>
          <p:nvPr/>
        </p:nvSpPr>
        <p:spPr>
          <a:xfrm>
            <a:off x="4074851" y="1263234"/>
            <a:ext cx="4731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Se le solicita que, haciendo uso de conceptos de POO y relaciones de herencia, elabore un programa para calcular el perímetro y área de las figuras mostradas. </a:t>
            </a:r>
          </a:p>
          <a:p>
            <a:endParaRPr lang="es-419" dirty="0" smtClean="0"/>
          </a:p>
          <a:p>
            <a:r>
              <a:rPr lang="es-419" dirty="0" smtClean="0"/>
              <a:t>Para la solución considere todas las relaciones de herencia que crea conveniente.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28738"/>
            <a:ext cx="3844925" cy="60638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Logro de sesión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80482" y="2590357"/>
            <a:ext cx="7527851" cy="2838450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Al finalizar la sesión, el estudiante </a:t>
            </a:r>
            <a:r>
              <a:rPr lang="es-PE" b="1" dirty="0">
                <a:solidFill>
                  <a:schemeClr val="accent1">
                    <a:lumMod val="50000"/>
                  </a:schemeClr>
                </a:solidFill>
              </a:rPr>
              <a:t>utilizar relaciones de generalización entre clases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 para la construcción de programas.</a:t>
            </a:r>
          </a:p>
        </p:txBody>
      </p:sp>
    </p:spTree>
    <p:extLst>
      <p:ext uri="{BB962C8B-B14F-4D97-AF65-F5344CB8AC3E}">
        <p14:creationId xmlns:p14="http://schemas.microsoft.com/office/powerpoint/2010/main" val="334752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6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9819" y="2879228"/>
            <a:ext cx="6358444" cy="1509154"/>
          </a:xfrm>
          <a:prstGeom prst="rect">
            <a:avLst/>
          </a:prstGeom>
        </p:spPr>
        <p:txBody>
          <a:bodyPr vert="horz" wrap="square" lIns="0" tIns="79779" rIns="0" bIns="0" rtlCol="0">
            <a:spAutoFit/>
          </a:bodyPr>
          <a:lstStyle/>
          <a:p>
            <a:pPr marL="11397">
              <a:spcBef>
                <a:spcPts val="628"/>
              </a:spcBef>
              <a:tabLst>
                <a:tab pos="318546" algn="l"/>
                <a:tab pos="319115" algn="l"/>
              </a:tabLst>
            </a:pPr>
            <a:r>
              <a:rPr lang="en-US" sz="2200" b="1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19115" indent="-307718">
              <a:spcBef>
                <a:spcPts val="538"/>
              </a:spcBef>
              <a:buFont typeface="Wingdings" pitchFamily="2" charset="2"/>
              <a:buChar char="Ø"/>
              <a:tabLst>
                <a:tab pos="318546" algn="l"/>
                <a:tab pos="319115" algn="l"/>
              </a:tabLst>
            </a:pPr>
            <a:r>
              <a:rPr lang="en-US"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Generalización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[</a:t>
            </a:r>
            <a:r>
              <a:rPr lang="en-US"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Herencia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]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728837" lvl="1" indent="-307718" eaLnBrk="1" hangingPunct="1">
              <a:spcBef>
                <a:spcPts val="449"/>
              </a:spcBef>
              <a:buFont typeface="Arial" pitchFamily="34" charset="0"/>
              <a:buChar char="•"/>
              <a:tabLst>
                <a:tab pos="678120" algn="l"/>
                <a:tab pos="679260" algn="l"/>
              </a:tabLst>
            </a:pPr>
            <a:r>
              <a:rPr lang="es-PE" altLang="es-PE" sz="19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Relaciones entre clases de generalización</a:t>
            </a:r>
          </a:p>
          <a:p>
            <a:pPr marL="728837" lvl="1" indent="-307718" eaLnBrk="1" hangingPunct="1">
              <a:spcBef>
                <a:spcPts val="449"/>
              </a:spcBef>
              <a:buFont typeface="Arial" pitchFamily="34" charset="0"/>
              <a:buChar char="•"/>
              <a:tabLst>
                <a:tab pos="678120" algn="l"/>
                <a:tab pos="679260" algn="l"/>
              </a:tabLst>
            </a:pPr>
            <a:r>
              <a:rPr lang="es-PE" altLang="es-PE" sz="19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Diagrama relaciones de generalización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872155" y="2310249"/>
            <a:ext cx="7657696" cy="920283"/>
          </a:xfrm>
          <a:prstGeom prst="rect">
            <a:avLst/>
          </a:prstGeom>
        </p:spPr>
        <p:txBody>
          <a:bodyPr lIns="82058" tIns="41029" rIns="82058" bIns="41029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b="1" dirty="0">
                <a:solidFill>
                  <a:srgbClr val="FF0000"/>
                </a:solidFill>
              </a:rPr>
              <a:t>Semana 6: Relación de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22286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6" name="7 Marcador de contenido"/>
          <p:cNvSpPr>
            <a:spLocks noGrp="1"/>
          </p:cNvSpPr>
          <p:nvPr>
            <p:ph idx="4294967295"/>
          </p:nvPr>
        </p:nvSpPr>
        <p:spPr>
          <a:xfrm>
            <a:off x="465996" y="1338091"/>
            <a:ext cx="7772400" cy="18252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s-P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Escribir un POO de entorno de consola que permita hallar: </a:t>
            </a:r>
          </a:p>
          <a:p>
            <a:pPr marL="0" indent="0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s-PE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La longitud y área de un círculo</a:t>
            </a:r>
          </a:p>
          <a:p>
            <a:pPr marL="0" indent="0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s-PE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El área y volumen de un cilindro</a:t>
            </a:r>
          </a:p>
          <a:p>
            <a:pPr marL="0" indent="0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s-PE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El área y el volumen de un cilindro hueco.</a:t>
            </a: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7196" y="3117290"/>
            <a:ext cx="8223448" cy="2925164"/>
          </a:xfrm>
          <a:prstGeom prst="rect">
            <a:avLst/>
          </a:prstGeom>
          <a:solidFill>
            <a:schemeClr val="lt1"/>
          </a:solidFill>
          <a:ln w="6350" cap="flat" algn="ctr">
            <a:solidFill>
              <a:schemeClr val="accent2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400" b="1" dirty="0" smtClean="0">
                <a:latin typeface="Courier New" pitchFamily="49" charset="0"/>
              </a:rPr>
              <a:t>Del Círculo:         Cilindro Hueco: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s-PE" sz="1800" dirty="0" smtClean="0">
              <a:latin typeface="Courier New" pitchFamily="49" charset="0"/>
            </a:endParaRP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400" b="1" dirty="0" smtClean="0">
                <a:latin typeface="Courier New" pitchFamily="49" charset="0"/>
              </a:rPr>
              <a:t>Del Cilindro:               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400" b="1" dirty="0" smtClean="0">
                <a:latin typeface="Courier New" pitchFamily="49" charset="0"/>
              </a:rPr>
              <a:t>                        Donde: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000" dirty="0" smtClean="0">
                <a:latin typeface="Courier New" pitchFamily="49" charset="0"/>
              </a:rPr>
              <a:t>                                </a:t>
            </a:r>
            <a:r>
              <a:rPr lang="es-PE" sz="2100" dirty="0" smtClean="0">
                <a:solidFill>
                  <a:srgbClr val="0070C0"/>
                </a:solidFill>
                <a:latin typeface="Courier New" pitchFamily="49" charset="0"/>
              </a:rPr>
              <a:t>r  es el radio mayor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100" dirty="0" smtClean="0">
                <a:solidFill>
                  <a:srgbClr val="0070C0"/>
                </a:solidFill>
                <a:latin typeface="Courier New" pitchFamily="49" charset="0"/>
              </a:rPr>
              <a:t>                              i  es el radio menor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r>
              <a:rPr lang="es-PE" sz="2100" dirty="0" smtClean="0">
                <a:solidFill>
                  <a:srgbClr val="0070C0"/>
                </a:solidFill>
                <a:latin typeface="Courier New" pitchFamily="49" charset="0"/>
              </a:rPr>
              <a:t>                              h  es la altura   </a:t>
            </a:r>
          </a:p>
          <a:p>
            <a:pPr marL="0" indent="0" defTabSz="182563">
              <a:spcBef>
                <a:spcPct val="0"/>
              </a:spcBef>
              <a:buFont typeface="Wingdings" pitchFamily="2" charset="2"/>
              <a:buNone/>
              <a:tabLst>
                <a:tab pos="182563" algn="l"/>
                <a:tab pos="365125" algn="l"/>
                <a:tab pos="547688" algn="l"/>
                <a:tab pos="730250" algn="l"/>
                <a:tab pos="914400" algn="l"/>
                <a:tab pos="1096963" algn="l"/>
                <a:tab pos="1279525" algn="l"/>
                <a:tab pos="1462088" algn="l"/>
                <a:tab pos="1644650" algn="l"/>
                <a:tab pos="1828800" algn="l"/>
              </a:tabLst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9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02938"/>
              </p:ext>
            </p:extLst>
          </p:nvPr>
        </p:nvGraphicFramePr>
        <p:xfrm>
          <a:off x="734684" y="3561695"/>
          <a:ext cx="1867824" cy="3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990360" imgH="203040" progId="Equation.3">
                  <p:embed/>
                </p:oleObj>
              </mc:Choice>
              <mc:Fallback>
                <p:oleObj name="Equation" r:id="rId3" imgW="990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84" y="3561695"/>
                        <a:ext cx="1867824" cy="3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96868"/>
              </p:ext>
            </p:extLst>
          </p:nvPr>
        </p:nvGraphicFramePr>
        <p:xfrm>
          <a:off x="662676" y="3849727"/>
          <a:ext cx="1815278" cy="48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710891" imgH="203112" progId="Equation.3">
                  <p:embed/>
                </p:oleObj>
              </mc:Choice>
              <mc:Fallback>
                <p:oleObj name="Equation" r:id="rId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76" y="3849727"/>
                        <a:ext cx="1815278" cy="484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12990"/>
              </p:ext>
            </p:extLst>
          </p:nvPr>
        </p:nvGraphicFramePr>
        <p:xfrm>
          <a:off x="747041" y="4845482"/>
          <a:ext cx="2658424" cy="44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7" imgW="1206500" imgH="203200" progId="Equation.3">
                  <p:embed/>
                </p:oleObj>
              </mc:Choice>
              <mc:Fallback>
                <p:oleObj name="Equation" r:id="rId7" imgW="120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41" y="4845482"/>
                        <a:ext cx="2658424" cy="44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1499"/>
              </p:ext>
            </p:extLst>
          </p:nvPr>
        </p:nvGraphicFramePr>
        <p:xfrm>
          <a:off x="747041" y="5277529"/>
          <a:ext cx="1908616" cy="38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9" imgW="1002865" imgH="203112" progId="Equation.3">
                  <p:embed/>
                </p:oleObj>
              </mc:Choice>
              <mc:Fallback>
                <p:oleObj name="Equation" r:id="rId9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41" y="5277529"/>
                        <a:ext cx="1908616" cy="38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39660"/>
              </p:ext>
            </p:extLst>
          </p:nvPr>
        </p:nvGraphicFramePr>
        <p:xfrm>
          <a:off x="3977502" y="3995875"/>
          <a:ext cx="3189545" cy="42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1" imgW="1396394" imgH="203112" progId="Equation.3">
                  <p:embed/>
                </p:oleObj>
              </mc:Choice>
              <mc:Fallback>
                <p:oleObj name="Equation" r:id="rId11" imgW="139639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502" y="3995875"/>
                        <a:ext cx="3189545" cy="423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93174"/>
              </p:ext>
            </p:extLst>
          </p:nvPr>
        </p:nvGraphicFramePr>
        <p:xfrm>
          <a:off x="3977502" y="3566269"/>
          <a:ext cx="4488936" cy="42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3" imgW="2019240" imgH="203040" progId="Equation.3">
                  <p:embed/>
                </p:oleObj>
              </mc:Choice>
              <mc:Fallback>
                <p:oleObj name="Equation" r:id="rId13" imgW="2019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502" y="3566269"/>
                        <a:ext cx="4488936" cy="42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7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522930" y="1405940"/>
            <a:ext cx="8287437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 sz="2800" b="1" dirty="0" smtClean="0">
                <a:solidFill>
                  <a:srgbClr val="FF0000"/>
                </a:solidFill>
                <a:latin typeface="Calibri" pitchFamily="34" charset="0"/>
              </a:rPr>
              <a:t>1er </a:t>
            </a:r>
            <a:r>
              <a:rPr lang="es-PE" sz="2800" b="1" dirty="0">
                <a:solidFill>
                  <a:srgbClr val="FF0000"/>
                </a:solidFill>
                <a:latin typeface="Calibri" pitchFamily="34" charset="0"/>
              </a:rPr>
              <a:t>paso</a:t>
            </a:r>
            <a:r>
              <a:rPr lang="es-PE" sz="2800" dirty="0">
                <a:solidFill>
                  <a:srgbClr val="FF0000"/>
                </a:solidFill>
                <a:latin typeface="Calibri" pitchFamily="34" charset="0"/>
              </a:rPr>
              <a:t>: Identificamos clases:</a:t>
            </a:r>
          </a:p>
          <a:p>
            <a:pPr lvl="1">
              <a:buFont typeface="Arial" charset="0"/>
              <a:buChar char="•"/>
            </a:pPr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Circulo</a:t>
            </a:r>
          </a:p>
          <a:p>
            <a:pPr lvl="1">
              <a:buFont typeface="Arial" charset="0"/>
              <a:buChar char="•"/>
            </a:pPr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Cilindro </a:t>
            </a:r>
          </a:p>
          <a:p>
            <a:pPr lvl="1">
              <a:buFont typeface="Arial" charset="0"/>
              <a:buChar char="•"/>
            </a:pPr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Cilindro Hueco</a:t>
            </a:r>
          </a:p>
          <a:p>
            <a:endParaRPr lang="es-PE" sz="2800" dirty="0">
              <a:latin typeface="Calibri" pitchFamily="34" charset="0"/>
            </a:endParaRPr>
          </a:p>
          <a:p>
            <a:r>
              <a:rPr lang="es-PE" sz="2800" b="1" dirty="0">
                <a:solidFill>
                  <a:srgbClr val="FF0000"/>
                </a:solidFill>
                <a:latin typeface="Calibri" pitchFamily="34" charset="0"/>
              </a:rPr>
              <a:t>2do paso</a:t>
            </a:r>
            <a:r>
              <a:rPr lang="es-PE" sz="2800" dirty="0">
                <a:solidFill>
                  <a:srgbClr val="FF0000"/>
                </a:solidFill>
                <a:latin typeface="Calibri" pitchFamily="34" charset="0"/>
              </a:rPr>
              <a:t>: Definimos atributos y métodos para cada clase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11211" y="1312607"/>
            <a:ext cx="349696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CCirculo</a:t>
            </a:r>
            <a:endParaRPr lang="en-US" sz="16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{private: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CCirculo</a:t>
            </a:r>
            <a:r>
              <a:rPr lang="en-US" sz="1600" dirty="0">
                <a:latin typeface="+mn-lt"/>
              </a:rPr>
              <a:t>(double 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~ </a:t>
            </a:r>
            <a:r>
              <a:rPr lang="en-US" sz="1600" dirty="0" err="1">
                <a:latin typeface="+mn-lt"/>
              </a:rPr>
              <a:t>CCirculo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</a:t>
            </a:r>
            <a:r>
              <a:rPr lang="en-US" sz="1600" dirty="0" err="1">
                <a:latin typeface="+mn-lt"/>
              </a:rPr>
              <a:t>AreadelCirculo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</a:t>
            </a:r>
            <a:r>
              <a:rPr lang="en-US" sz="1600" dirty="0" err="1">
                <a:latin typeface="+mn-lt"/>
              </a:rPr>
              <a:t>Longitud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n-lt"/>
              </a:rPr>
              <a:t>};</a:t>
            </a:r>
            <a:endParaRPr lang="es-PE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11" y="3854535"/>
            <a:ext cx="3496962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r>
              <a:rPr lang="en-US" sz="1600" dirty="0"/>
              <a:t>class </a:t>
            </a:r>
            <a:r>
              <a:rPr lang="en-US" sz="1600" dirty="0" err="1"/>
              <a:t>CCilindro</a:t>
            </a:r>
            <a:endParaRPr lang="en-US" sz="1600" dirty="0"/>
          </a:p>
          <a:p>
            <a:r>
              <a:rPr lang="en-US" sz="1600" dirty="0"/>
              <a:t>{ private:</a:t>
            </a:r>
          </a:p>
          <a:p>
            <a:r>
              <a:rPr lang="en-US" sz="1600" dirty="0"/>
              <a:t>   double r;</a:t>
            </a:r>
          </a:p>
          <a:p>
            <a:r>
              <a:rPr lang="en-US" sz="1600" dirty="0"/>
              <a:t>   double h;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 err="1"/>
              <a:t>CCilindro</a:t>
            </a:r>
            <a:r>
              <a:rPr lang="en-US" sz="1600" dirty="0"/>
              <a:t>(double r, double h);</a:t>
            </a:r>
          </a:p>
          <a:p>
            <a:r>
              <a:rPr lang="en-US" sz="1600" dirty="0"/>
              <a:t>~</a:t>
            </a:r>
            <a:r>
              <a:rPr lang="en-US" sz="1600" dirty="0" err="1"/>
              <a:t>CCilindro</a:t>
            </a:r>
            <a:r>
              <a:rPr lang="en-US" sz="1600" dirty="0"/>
              <a:t>();</a:t>
            </a:r>
          </a:p>
          <a:p>
            <a:r>
              <a:rPr lang="en-US" sz="1600" dirty="0"/>
              <a:t>double </a:t>
            </a:r>
            <a:r>
              <a:rPr lang="en-US" sz="1600" dirty="0" err="1"/>
              <a:t>AreadelCilindro</a:t>
            </a:r>
            <a:r>
              <a:rPr lang="en-US" sz="1600" dirty="0"/>
              <a:t>();</a:t>
            </a:r>
          </a:p>
          <a:p>
            <a:r>
              <a:rPr lang="en-US" sz="1600" dirty="0"/>
              <a:t>double </a:t>
            </a:r>
            <a:r>
              <a:rPr lang="en-US" sz="1600" dirty="0" err="1"/>
              <a:t>VolumendelCilindro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};</a:t>
            </a:r>
            <a:endParaRPr lang="es-P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80021" y="2225364"/>
            <a:ext cx="510334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r>
              <a:rPr lang="es-PE" sz="1600" dirty="0" err="1"/>
              <a:t>clas</a:t>
            </a:r>
            <a:r>
              <a:rPr lang="en-US" sz="1600" dirty="0"/>
              <a:t>s </a:t>
            </a:r>
            <a:r>
              <a:rPr lang="en-US" sz="1600" dirty="0" err="1"/>
              <a:t>CCilindroHueco</a:t>
            </a:r>
            <a:endParaRPr lang="en-US" sz="1600" dirty="0"/>
          </a:p>
          <a:p>
            <a:r>
              <a:rPr lang="en-US" sz="1600" dirty="0"/>
              <a:t>{private:</a:t>
            </a:r>
          </a:p>
          <a:p>
            <a:r>
              <a:rPr lang="en-US" sz="1600" dirty="0"/>
              <a:t>   double r;  //--- radio mayor</a:t>
            </a:r>
          </a:p>
          <a:p>
            <a:r>
              <a:rPr lang="en-US" sz="1600" dirty="0"/>
              <a:t>   double </a:t>
            </a:r>
            <a:r>
              <a:rPr lang="en-US" sz="1600" dirty="0" err="1"/>
              <a:t>i</a:t>
            </a:r>
            <a:r>
              <a:rPr lang="en-US" sz="1600" dirty="0"/>
              <a:t>;  //--- radio </a:t>
            </a:r>
            <a:r>
              <a:rPr lang="en-US" sz="1600" dirty="0" err="1"/>
              <a:t>menor</a:t>
            </a:r>
            <a:endParaRPr lang="en-US" sz="1600" dirty="0"/>
          </a:p>
          <a:p>
            <a:r>
              <a:rPr lang="en-US" sz="1600" dirty="0"/>
              <a:t>   double h; 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CCilindroHueco</a:t>
            </a:r>
            <a:r>
              <a:rPr lang="en-US" sz="1600" dirty="0"/>
              <a:t>(double r, double </a:t>
            </a:r>
            <a:r>
              <a:rPr lang="en-US" sz="1600" dirty="0" err="1"/>
              <a:t>i</a:t>
            </a:r>
            <a:r>
              <a:rPr lang="en-US" sz="1600" dirty="0" smtClean="0"/>
              <a:t>, double </a:t>
            </a:r>
            <a:r>
              <a:rPr lang="en-US" sz="1600" dirty="0"/>
              <a:t>h);</a:t>
            </a:r>
          </a:p>
          <a:p>
            <a:r>
              <a:rPr lang="en-US" sz="1600" dirty="0"/>
              <a:t> ~ </a:t>
            </a:r>
            <a:r>
              <a:rPr lang="en-US" sz="1600" dirty="0" err="1"/>
              <a:t>CCilindroHueco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 double </a:t>
            </a:r>
            <a:r>
              <a:rPr lang="en-US" sz="1600" dirty="0" err="1"/>
              <a:t>AreadelCilindroHueco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 double </a:t>
            </a:r>
            <a:r>
              <a:rPr lang="en-US" sz="1600" dirty="0" err="1"/>
              <a:t>VolumendelCilindroHueco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};</a:t>
            </a:r>
            <a:endParaRPr lang="es-PE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77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11211" y="1312607"/>
            <a:ext cx="349696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CCirculo</a:t>
            </a:r>
            <a:endParaRPr lang="en-US" sz="16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{private: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CCirculo</a:t>
            </a:r>
            <a:r>
              <a:rPr lang="en-US" sz="1600" dirty="0">
                <a:latin typeface="+mn-lt"/>
              </a:rPr>
              <a:t>(double 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~ </a:t>
            </a:r>
            <a:r>
              <a:rPr lang="en-US" sz="1600" dirty="0" err="1">
                <a:latin typeface="+mn-lt"/>
              </a:rPr>
              <a:t>CCirculo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</a:t>
            </a:r>
            <a:r>
              <a:rPr lang="en-US" sz="1600" dirty="0" err="1">
                <a:latin typeface="+mn-lt"/>
              </a:rPr>
              <a:t>AreadelCirculo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  double </a:t>
            </a:r>
            <a:r>
              <a:rPr lang="en-US" sz="1600" dirty="0" err="1">
                <a:latin typeface="+mn-lt"/>
              </a:rPr>
              <a:t>Longitud</a:t>
            </a:r>
            <a:r>
              <a:rPr lang="en-US" sz="1600" dirty="0">
                <a:latin typeface="+mn-lt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n-lt"/>
              </a:rPr>
              <a:t>};</a:t>
            </a:r>
            <a:endParaRPr lang="es-PE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86" y="3854535"/>
            <a:ext cx="3496962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r>
              <a:rPr lang="en-US" sz="1600" dirty="0"/>
              <a:t>class </a:t>
            </a:r>
            <a:r>
              <a:rPr lang="en-US" sz="1600" dirty="0" err="1"/>
              <a:t>CCilindro</a:t>
            </a:r>
            <a:endParaRPr lang="en-US" sz="1600" dirty="0"/>
          </a:p>
          <a:p>
            <a:r>
              <a:rPr lang="en-US" sz="1600" dirty="0"/>
              <a:t>{ private:</a:t>
            </a:r>
          </a:p>
          <a:p>
            <a:r>
              <a:rPr lang="en-US" sz="1600" dirty="0"/>
              <a:t>   double r;</a:t>
            </a:r>
          </a:p>
          <a:p>
            <a:r>
              <a:rPr lang="en-US" sz="1600" dirty="0"/>
              <a:t>   double h;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 err="1"/>
              <a:t>CCilindro</a:t>
            </a:r>
            <a:r>
              <a:rPr lang="en-US" sz="1600" dirty="0"/>
              <a:t>(double r, double h);</a:t>
            </a:r>
          </a:p>
          <a:p>
            <a:r>
              <a:rPr lang="en-US" sz="1600" dirty="0"/>
              <a:t>~</a:t>
            </a:r>
            <a:r>
              <a:rPr lang="en-US" sz="1600" dirty="0" err="1"/>
              <a:t>CCilindro</a:t>
            </a:r>
            <a:r>
              <a:rPr lang="en-US" sz="1600" dirty="0"/>
              <a:t>();</a:t>
            </a:r>
          </a:p>
          <a:p>
            <a:r>
              <a:rPr lang="en-US" sz="1600" dirty="0"/>
              <a:t>double </a:t>
            </a:r>
            <a:r>
              <a:rPr lang="en-US" sz="1600" dirty="0" err="1"/>
              <a:t>AreadelCilindro</a:t>
            </a:r>
            <a:r>
              <a:rPr lang="en-US" sz="1600" dirty="0"/>
              <a:t>();</a:t>
            </a:r>
          </a:p>
          <a:p>
            <a:r>
              <a:rPr lang="en-US" sz="1600" dirty="0"/>
              <a:t>double </a:t>
            </a:r>
            <a:r>
              <a:rPr lang="en-US" sz="1600" dirty="0" err="1"/>
              <a:t>VolumendelCilindro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};</a:t>
            </a:r>
            <a:endParaRPr lang="es-P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80021" y="1312607"/>
            <a:ext cx="5103340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r>
              <a:rPr lang="es-PE" sz="1600" dirty="0" err="1"/>
              <a:t>clas</a:t>
            </a:r>
            <a:r>
              <a:rPr lang="en-US" sz="1600" dirty="0"/>
              <a:t>s </a:t>
            </a:r>
            <a:r>
              <a:rPr lang="en-US" sz="1600" dirty="0" err="1"/>
              <a:t>CCilindroHueco</a:t>
            </a:r>
            <a:endParaRPr lang="en-US" sz="1600" dirty="0"/>
          </a:p>
          <a:p>
            <a:r>
              <a:rPr lang="en-US" sz="1600" dirty="0"/>
              <a:t>{private:</a:t>
            </a:r>
          </a:p>
          <a:p>
            <a:r>
              <a:rPr lang="en-US" sz="1600" dirty="0"/>
              <a:t>   double r;  //--- radio mayor</a:t>
            </a:r>
          </a:p>
          <a:p>
            <a:r>
              <a:rPr lang="en-US" sz="1600" dirty="0"/>
              <a:t>   double </a:t>
            </a:r>
            <a:r>
              <a:rPr lang="en-US" sz="1600" dirty="0" err="1"/>
              <a:t>i</a:t>
            </a:r>
            <a:r>
              <a:rPr lang="en-US" sz="1600" dirty="0"/>
              <a:t>;  //--- radio </a:t>
            </a:r>
            <a:r>
              <a:rPr lang="en-US" sz="1600" dirty="0" err="1"/>
              <a:t>menor</a:t>
            </a:r>
            <a:endParaRPr lang="en-US" sz="1600" dirty="0"/>
          </a:p>
          <a:p>
            <a:r>
              <a:rPr lang="en-US" sz="1600" dirty="0"/>
              <a:t>   double h; 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CCilindroHueco</a:t>
            </a:r>
            <a:r>
              <a:rPr lang="en-US" sz="1600" dirty="0"/>
              <a:t>(double r, double </a:t>
            </a:r>
            <a:r>
              <a:rPr lang="en-US" sz="1600" dirty="0" err="1"/>
              <a:t>i</a:t>
            </a:r>
            <a:r>
              <a:rPr lang="en-US" sz="1600" dirty="0" smtClean="0"/>
              <a:t>, double </a:t>
            </a:r>
            <a:r>
              <a:rPr lang="en-US" sz="1600" dirty="0"/>
              <a:t>h);</a:t>
            </a:r>
          </a:p>
          <a:p>
            <a:r>
              <a:rPr lang="en-US" sz="1600" dirty="0"/>
              <a:t> ~ </a:t>
            </a:r>
            <a:r>
              <a:rPr lang="en-US" sz="1600" dirty="0" err="1"/>
              <a:t>CCilindroHueco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 double </a:t>
            </a:r>
            <a:r>
              <a:rPr lang="en-US" sz="1600" dirty="0" err="1"/>
              <a:t>AreadelCilindroHueco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 double </a:t>
            </a:r>
            <a:r>
              <a:rPr lang="en-US" sz="1600" dirty="0" err="1"/>
              <a:t>VolumendelCilindroHueco</a:t>
            </a:r>
            <a:r>
              <a:rPr lang="en-US" sz="1600" dirty="0"/>
              <a:t>();</a:t>
            </a:r>
          </a:p>
          <a:p>
            <a:r>
              <a:rPr lang="en-US" sz="1600" dirty="0"/>
              <a:t>};</a:t>
            </a:r>
            <a:endParaRPr lang="es-PE" sz="1600" dirty="0"/>
          </a:p>
          <a:p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880021" y="4657636"/>
            <a:ext cx="4979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  <a:cs typeface="Calibri" pitchFamily="34" charset="0"/>
              </a:rPr>
              <a:t>3er paso</a:t>
            </a:r>
            <a:r>
              <a:rPr lang="es-PE" sz="2400" dirty="0">
                <a:solidFill>
                  <a:srgbClr val="002060"/>
                </a:solidFill>
                <a:cs typeface="Calibri" pitchFamily="34" charset="0"/>
              </a:rPr>
              <a:t>:  Se observan si hay atributos en común, si los hay se define la clase base.</a:t>
            </a:r>
          </a:p>
          <a:p>
            <a:r>
              <a:rPr lang="es-PE" sz="2400" dirty="0">
                <a:solidFill>
                  <a:srgbClr val="002060"/>
                </a:solidFill>
                <a:cs typeface="Calibri" pitchFamily="34" charset="0"/>
              </a:rPr>
              <a:t>Si hay métodos comunes se analiza y si los hay se los define en la clase base.</a:t>
            </a:r>
          </a:p>
        </p:txBody>
      </p:sp>
    </p:spTree>
    <p:extLst>
      <p:ext uri="{BB962C8B-B14F-4D97-AF65-F5344CB8AC3E}">
        <p14:creationId xmlns:p14="http://schemas.microsoft.com/office/powerpoint/2010/main" val="5572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57200" y="2348880"/>
            <a:ext cx="8093676" cy="181588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 sz="2400" dirty="0">
                <a:solidFill>
                  <a:srgbClr val="002060"/>
                </a:solidFill>
                <a:latin typeface="Calibri" pitchFamily="34" charset="0"/>
              </a:rPr>
              <a:t>En esencia podríamos decir que:</a:t>
            </a:r>
          </a:p>
          <a:p>
            <a:pPr>
              <a:buFont typeface="Arial" charset="0"/>
              <a:buChar char="•"/>
            </a:pPr>
            <a:r>
              <a:rPr lang="es-PE" sz="2400" dirty="0">
                <a:solidFill>
                  <a:srgbClr val="002060"/>
                </a:solidFill>
                <a:latin typeface="Calibri" pitchFamily="34" charset="0"/>
              </a:rPr>
              <a:t>Un objeto cilindro es un objeto círculo con una altura</a:t>
            </a:r>
          </a:p>
          <a:p>
            <a:pPr>
              <a:buFont typeface="Arial" charset="0"/>
              <a:buChar char="•"/>
            </a:pPr>
            <a:r>
              <a:rPr lang="es-PE" sz="2400" dirty="0">
                <a:solidFill>
                  <a:srgbClr val="002060"/>
                </a:solidFill>
                <a:latin typeface="Calibri" pitchFamily="34" charset="0"/>
              </a:rPr>
              <a:t>Un objeto cilindro hueco es un cilindro con un espacio hueco.</a:t>
            </a:r>
          </a:p>
          <a:p>
            <a:r>
              <a:rPr lang="es-PE" sz="2000" dirty="0">
                <a:solidFill>
                  <a:srgbClr val="002060"/>
                </a:solidFill>
                <a:latin typeface="Calibri" pitchFamily="34" charset="0"/>
              </a:rPr>
              <a:t>Aunque semánticamente el ejemplo no es perfecto nos permitirá indicar la sintaxis del lenguaje para los casos de herencia.</a:t>
            </a:r>
            <a:endParaRPr lang="en-US" sz="2000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 smtClean="0"/>
              <a:t>Ejemplo</a:t>
            </a:r>
            <a:endParaRPr lang="es-ES_tradnl" dirty="0"/>
          </a:p>
        </p:txBody>
      </p:sp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3248349" y="2012436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>
                <a:latin typeface="Calibri" pitchFamily="34" charset="0"/>
              </a:rPr>
              <a:t>Clase Base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TextBox 44"/>
          <p:cNvSpPr txBox="1">
            <a:spLocks noChangeArrowheads="1"/>
          </p:cNvSpPr>
          <p:nvPr/>
        </p:nvSpPr>
        <p:spPr bwMode="auto">
          <a:xfrm>
            <a:off x="3248349" y="3155436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>
                <a:latin typeface="Calibri" pitchFamily="34" charset="0"/>
              </a:rPr>
              <a:t>Clase Derivada</a:t>
            </a:r>
            <a:endParaRPr lang="en-US">
              <a:latin typeface="Calibri" pitchFamily="34" charset="0"/>
            </a:endParaRPr>
          </a:p>
        </p:txBody>
      </p:sp>
      <p:sp>
        <p:nvSpPr>
          <p:cNvPr id="7" name="TextBox 45"/>
          <p:cNvSpPr txBox="1">
            <a:spLocks noChangeArrowheads="1"/>
          </p:cNvSpPr>
          <p:nvPr/>
        </p:nvSpPr>
        <p:spPr bwMode="auto">
          <a:xfrm>
            <a:off x="5610549" y="3231636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>
                <a:latin typeface="Calibri" pitchFamily="34" charset="0"/>
              </a:rPr>
              <a:t>Clase Base</a:t>
            </a:r>
            <a:endParaRPr lang="en-US">
              <a:latin typeface="Calibri" pitchFamily="34" charset="0"/>
            </a:endParaRPr>
          </a:p>
        </p:txBody>
      </p:sp>
      <p:sp>
        <p:nvSpPr>
          <p:cNvPr id="9" name="TextBox 46"/>
          <p:cNvSpPr txBox="1">
            <a:spLocks noChangeArrowheads="1"/>
          </p:cNvSpPr>
          <p:nvPr/>
        </p:nvSpPr>
        <p:spPr bwMode="auto">
          <a:xfrm>
            <a:off x="5458149" y="4527036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PE">
                <a:latin typeface="Calibri" pitchFamily="34" charset="0"/>
              </a:rPr>
              <a:t>Clase derivada</a:t>
            </a:r>
            <a:endParaRPr lang="en-US">
              <a:latin typeface="Calibri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019749" y="2241036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077149" y="3460236"/>
            <a:ext cx="5334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29" y="2012436"/>
            <a:ext cx="1080120" cy="331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741</Words>
  <Application>Microsoft Office PowerPoint</Application>
  <PresentationFormat>Presentación en pantalla (4:3)</PresentationFormat>
  <Paragraphs>234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Consolas</vt:lpstr>
      <vt:lpstr>Courier New</vt:lpstr>
      <vt:lpstr>Georgia</vt:lpstr>
      <vt:lpstr>Wingdings</vt:lpstr>
      <vt:lpstr>Tema de Office</vt:lpstr>
      <vt:lpstr>Equation</vt:lpstr>
      <vt:lpstr>Presentación de PowerPoint</vt:lpstr>
      <vt:lpstr>Logro de sesión</vt:lpstr>
      <vt:lpstr>Presentación de PowerPoint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Ejercicio de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pcsiemen (Mendiolaza Cornejo, Edson Duilio)</cp:lastModifiedBy>
  <cp:revision>466</cp:revision>
  <cp:lastPrinted>2014-02-14T01:54:51Z</cp:lastPrinted>
  <dcterms:created xsi:type="dcterms:W3CDTF">2013-09-03T17:21:04Z</dcterms:created>
  <dcterms:modified xsi:type="dcterms:W3CDTF">2020-03-13T18:45:48Z</dcterms:modified>
</cp:coreProperties>
</file>