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28" r:id="rId2"/>
    <p:sldId id="371" r:id="rId3"/>
    <p:sldId id="344" r:id="rId4"/>
    <p:sldId id="345" r:id="rId5"/>
    <p:sldId id="346" r:id="rId6"/>
    <p:sldId id="347" r:id="rId7"/>
    <p:sldId id="376" r:id="rId8"/>
    <p:sldId id="377" r:id="rId9"/>
    <p:sldId id="378" r:id="rId10"/>
    <p:sldId id="348" r:id="rId11"/>
    <p:sldId id="379" r:id="rId12"/>
    <p:sldId id="257" r:id="rId13"/>
    <p:sldId id="337" r:id="rId14"/>
    <p:sldId id="260" r:id="rId15"/>
    <p:sldId id="261" r:id="rId16"/>
    <p:sldId id="262" r:id="rId17"/>
    <p:sldId id="263" r:id="rId18"/>
    <p:sldId id="265" r:id="rId19"/>
    <p:sldId id="266" r:id="rId20"/>
    <p:sldId id="267" r:id="rId21"/>
    <p:sldId id="268" r:id="rId22"/>
    <p:sldId id="273" r:id="rId23"/>
    <p:sldId id="340" r:id="rId24"/>
    <p:sldId id="339" r:id="rId25"/>
    <p:sldId id="338" r:id="rId26"/>
    <p:sldId id="314" r:id="rId27"/>
    <p:sldId id="315" r:id="rId28"/>
    <p:sldId id="326" r:id="rId29"/>
    <p:sldId id="316" r:id="rId30"/>
    <p:sldId id="317" r:id="rId31"/>
    <p:sldId id="343" r:id="rId32"/>
    <p:sldId id="318" r:id="rId33"/>
    <p:sldId id="319" r:id="rId34"/>
    <p:sldId id="320" r:id="rId35"/>
    <p:sldId id="329" r:id="rId36"/>
    <p:sldId id="330" r:id="rId37"/>
    <p:sldId id="331" r:id="rId38"/>
    <p:sldId id="332" r:id="rId39"/>
    <p:sldId id="342" r:id="rId40"/>
    <p:sldId id="380" r:id="rId41"/>
    <p:sldId id="381" r:id="rId42"/>
    <p:sldId id="38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sorterViewPr>
    <p:cViewPr>
      <p:scale>
        <a:sx n="100" d="100"/>
        <a:sy n="100" d="100"/>
      </p:scale>
      <p:origin x="0" y="-123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305DB-C438-4E78-BB0D-68DFB3C40C82}" type="datetimeFigureOut">
              <a:rPr lang="en-IE" smtClean="0"/>
              <a:t>03/11/2021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8BBA9-F5FF-438F-9EBD-423D846DA207}" type="slidenum">
              <a:rPr lang="en-IE" smtClean="0"/>
              <a:t>‹#›</a:t>
            </a:fld>
            <a:endParaRPr lang="en-IE"/>
          </a:p>
        </p:txBody>
      </p:sp>
    </p:spTree>
    <p:extLst>
      <p:ext uri="{BB962C8B-B14F-4D97-AF65-F5344CB8AC3E}">
        <p14:creationId xmlns:p14="http://schemas.microsoft.com/office/powerpoint/2010/main" val="352283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a:t>
            </a:fld>
            <a:endParaRPr lang="en-GB" dirty="0"/>
          </a:p>
        </p:txBody>
      </p:sp>
    </p:spTree>
    <p:extLst>
      <p:ext uri="{BB962C8B-B14F-4D97-AF65-F5344CB8AC3E}">
        <p14:creationId xmlns:p14="http://schemas.microsoft.com/office/powerpoint/2010/main" val="182283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200">
                <a:solidFill>
                  <a:schemeClr val="tx1"/>
                </a:solidFill>
                <a:latin typeface="Courier New" panose="02070309020205020404" pitchFamily="49" charset="0"/>
                <a:ea typeface="ヒラギノ角ゴ Pro W3" pitchFamily="1" charset="-128"/>
              </a:defRPr>
            </a:lvl1pPr>
            <a:lvl2pPr marL="742950" indent="-285750" defTabSz="966788">
              <a:defRPr sz="1200">
                <a:solidFill>
                  <a:schemeClr val="tx1"/>
                </a:solidFill>
                <a:latin typeface="Courier New" panose="02070309020205020404" pitchFamily="49" charset="0"/>
                <a:ea typeface="ヒラギノ角ゴ Pro W3" pitchFamily="1" charset="-128"/>
              </a:defRPr>
            </a:lvl2pPr>
            <a:lvl3pPr marL="1143000" indent="-228600" defTabSz="966788">
              <a:defRPr sz="1200">
                <a:solidFill>
                  <a:schemeClr val="tx1"/>
                </a:solidFill>
                <a:latin typeface="Courier New" panose="02070309020205020404" pitchFamily="49" charset="0"/>
                <a:ea typeface="ヒラギノ角ゴ Pro W3" pitchFamily="1" charset="-128"/>
              </a:defRPr>
            </a:lvl3pPr>
            <a:lvl4pPr marL="1600200" indent="-228600" defTabSz="966788">
              <a:defRPr sz="1200">
                <a:solidFill>
                  <a:schemeClr val="tx1"/>
                </a:solidFill>
                <a:latin typeface="Courier New" panose="02070309020205020404" pitchFamily="49" charset="0"/>
                <a:ea typeface="ヒラギノ角ゴ Pro W3" pitchFamily="1" charset="-128"/>
              </a:defRPr>
            </a:lvl4pPr>
            <a:lvl5pPr marL="2057400" indent="-228600" defTabSz="966788">
              <a:defRPr sz="1200">
                <a:solidFill>
                  <a:schemeClr val="tx1"/>
                </a:solidFill>
                <a:latin typeface="Courier New" panose="02070309020205020404" pitchFamily="49" charset="0"/>
                <a:ea typeface="ヒラギノ角ゴ Pro W3" pitchFamily="1" charset="-128"/>
              </a:defRPr>
            </a:lvl5pPr>
            <a:lvl6pPr marL="2514600" indent="-228600" defTabSz="966788" eaLnBrk="0" fontAlgn="base" hangingPunct="0">
              <a:spcBef>
                <a:spcPct val="0"/>
              </a:spcBef>
              <a:spcAft>
                <a:spcPct val="0"/>
              </a:spcAft>
              <a:defRPr sz="1200">
                <a:solidFill>
                  <a:schemeClr val="tx1"/>
                </a:solidFill>
                <a:latin typeface="Courier New" panose="02070309020205020404" pitchFamily="49" charset="0"/>
                <a:ea typeface="ヒラギノ角ゴ Pro W3" pitchFamily="1" charset="-128"/>
              </a:defRPr>
            </a:lvl6pPr>
            <a:lvl7pPr marL="2971800" indent="-228600" defTabSz="966788" eaLnBrk="0" fontAlgn="base" hangingPunct="0">
              <a:spcBef>
                <a:spcPct val="0"/>
              </a:spcBef>
              <a:spcAft>
                <a:spcPct val="0"/>
              </a:spcAft>
              <a:defRPr sz="1200">
                <a:solidFill>
                  <a:schemeClr val="tx1"/>
                </a:solidFill>
                <a:latin typeface="Courier New" panose="02070309020205020404" pitchFamily="49" charset="0"/>
                <a:ea typeface="ヒラギノ角ゴ Pro W3" pitchFamily="1" charset="-128"/>
              </a:defRPr>
            </a:lvl7pPr>
            <a:lvl8pPr marL="3429000" indent="-228600" defTabSz="966788" eaLnBrk="0" fontAlgn="base" hangingPunct="0">
              <a:spcBef>
                <a:spcPct val="0"/>
              </a:spcBef>
              <a:spcAft>
                <a:spcPct val="0"/>
              </a:spcAft>
              <a:defRPr sz="1200">
                <a:solidFill>
                  <a:schemeClr val="tx1"/>
                </a:solidFill>
                <a:latin typeface="Courier New" panose="02070309020205020404" pitchFamily="49" charset="0"/>
                <a:ea typeface="ヒラギノ角ゴ Pro W3" pitchFamily="1" charset="-128"/>
              </a:defRPr>
            </a:lvl8pPr>
            <a:lvl9pPr marL="3886200" indent="-228600" defTabSz="966788" eaLnBrk="0" fontAlgn="base" hangingPunct="0">
              <a:spcBef>
                <a:spcPct val="0"/>
              </a:spcBef>
              <a:spcAft>
                <a:spcPct val="0"/>
              </a:spcAft>
              <a:defRPr sz="1200">
                <a:solidFill>
                  <a:schemeClr val="tx1"/>
                </a:solidFill>
                <a:latin typeface="Courier New" panose="02070309020205020404" pitchFamily="49" charset="0"/>
                <a:ea typeface="ヒラギノ角ゴ Pro W3" pitchFamily="1" charset="-128"/>
              </a:defRPr>
            </a:lvl9pPr>
          </a:lstStyle>
          <a:p>
            <a:fld id="{03FA522C-7B19-4E9C-863C-BEA6A196DD82}" type="slidenum">
              <a:rPr lang="en-US" altLang="en-US" sz="1300" smtClean="0">
                <a:latin typeface="Arial" panose="020B0604020202020204" pitchFamily="34" charset="0"/>
              </a:rPr>
              <a:pPr/>
              <a:t>2</a:t>
            </a:fld>
            <a:endParaRPr lang="en-US" altLang="en-US" sz="1300" smtClean="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7533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t>4</a:t>
            </a:fld>
            <a:endParaRPr lang="en-US"/>
          </a:p>
        </p:txBody>
      </p:sp>
    </p:spTree>
    <p:extLst>
      <p:ext uri="{BB962C8B-B14F-4D97-AF65-F5344CB8AC3E}">
        <p14:creationId xmlns:p14="http://schemas.microsoft.com/office/powerpoint/2010/main" val="131202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t>7</a:t>
            </a:fld>
            <a:endParaRPr lang="en-US"/>
          </a:p>
        </p:txBody>
      </p:sp>
    </p:spTree>
    <p:extLst>
      <p:ext uri="{BB962C8B-B14F-4D97-AF65-F5344CB8AC3E}">
        <p14:creationId xmlns:p14="http://schemas.microsoft.com/office/powerpoint/2010/main" val="399444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t>8</a:t>
            </a:fld>
            <a:endParaRPr lang="en-US"/>
          </a:p>
        </p:txBody>
      </p:sp>
    </p:spTree>
    <p:extLst>
      <p:ext uri="{BB962C8B-B14F-4D97-AF65-F5344CB8AC3E}">
        <p14:creationId xmlns:p14="http://schemas.microsoft.com/office/powerpoint/2010/main" val="119132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C3D14EE-BE18-4DB8-8F65-AB8783FC535F}" type="slidenum">
              <a:rPr lang="en-IE" smtClean="0"/>
              <a:t>18</a:t>
            </a:fld>
            <a:endParaRPr lang="en-IE"/>
          </a:p>
        </p:txBody>
      </p:sp>
    </p:spTree>
    <p:extLst>
      <p:ext uri="{BB962C8B-B14F-4D97-AF65-F5344CB8AC3E}">
        <p14:creationId xmlns:p14="http://schemas.microsoft.com/office/powerpoint/2010/main" val="90984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9E906C96-1175-4964-A09E-05DEB865A317}" type="datetimeFigureOut">
              <a:rPr lang="en-IE" smtClean="0"/>
              <a:t>03/11/2021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295143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E906C96-1175-4964-A09E-05DEB865A317}" type="datetimeFigureOut">
              <a:rPr lang="en-IE" smtClean="0"/>
              <a:t>03/11/2021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212195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E906C96-1175-4964-A09E-05DEB865A317}" type="datetimeFigureOut">
              <a:rPr lang="en-IE" smtClean="0"/>
              <a:t>03/11/2021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2918681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1104901" y="1881078"/>
            <a:ext cx="10037232" cy="3643425"/>
          </a:xfrm>
        </p:spPr>
        <p:txBody>
          <a:bodyPr/>
          <a:lstStyle>
            <a:lvl1pPr marL="0" indent="0" rtl="0">
              <a:spcBef>
                <a:spcPts val="675"/>
              </a:spcBef>
              <a:buClr>
                <a:schemeClr val="tx2"/>
              </a:buClr>
              <a:buSzPts val="2000"/>
              <a:buFont typeface="Arial"/>
              <a:buNone/>
              <a:defRPr sz="1500" b="1"/>
            </a:lvl1pPr>
            <a:lvl2pPr marL="469106" indent="-175022" rtl="0">
              <a:buSzPts val="2000"/>
              <a:buFont typeface="Minion Pro"/>
              <a:buChar char="‒"/>
              <a:defRPr sz="1500"/>
            </a:lvl2pPr>
            <a:lvl3pPr marL="684610" indent="-166688" rtl="0">
              <a:buSzPts val="2000"/>
              <a:buFont typeface="Arial"/>
              <a:buChar char="»"/>
              <a:defRPr sz="1500"/>
            </a:lvl3pPr>
            <a:lvl4pPr marL="846535" indent="-142875">
              <a:defRPr sz="1500"/>
            </a:lvl4pPr>
            <a:lvl5pPr marL="1079897" indent="-13930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5819778"/>
            <a:ext cx="12192000" cy="1036637"/>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545306"/>
            <a:endParaRPr lang="en-GB" sz="750">
              <a:solidFill>
                <a:prstClr val="white"/>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4900" y="6046351"/>
            <a:ext cx="2746965" cy="550631"/>
          </a:xfrm>
          <a:prstGeom prst="rect">
            <a:avLst/>
          </a:prstGeom>
        </p:spPr>
      </p:pic>
      <p:sp>
        <p:nvSpPr>
          <p:cNvPr id="9" name="Text Placeholder 5"/>
          <p:cNvSpPr>
            <a:spLocks noGrp="1"/>
          </p:cNvSpPr>
          <p:nvPr>
            <p:ph type="body" sz="quarter" idx="11"/>
          </p:nvPr>
        </p:nvSpPr>
        <p:spPr>
          <a:xfrm>
            <a:off x="1104901" y="914403"/>
            <a:ext cx="10001251" cy="276225"/>
          </a:xfrm>
        </p:spPr>
        <p:txBody>
          <a:bodyPr/>
          <a:lstStyle>
            <a:lvl1pPr>
              <a:defRPr sz="105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96755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E906C96-1175-4964-A09E-05DEB865A317}" type="datetimeFigureOut">
              <a:rPr lang="en-IE" smtClean="0"/>
              <a:t>03/11/2021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25791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906C96-1175-4964-A09E-05DEB865A317}" type="datetimeFigureOut">
              <a:rPr lang="en-IE" smtClean="0"/>
              <a:t>03/11/2021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241990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9E906C96-1175-4964-A09E-05DEB865A317}" type="datetimeFigureOut">
              <a:rPr lang="en-IE" smtClean="0"/>
              <a:t>03/11/2021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160157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9E906C96-1175-4964-A09E-05DEB865A317}" type="datetimeFigureOut">
              <a:rPr lang="en-IE" smtClean="0"/>
              <a:t>03/11/2021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3871632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9E906C96-1175-4964-A09E-05DEB865A317}" type="datetimeFigureOut">
              <a:rPr lang="en-IE" smtClean="0"/>
              <a:t>03/11/2021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84011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06C96-1175-4964-A09E-05DEB865A317}" type="datetimeFigureOut">
              <a:rPr lang="en-IE" smtClean="0"/>
              <a:t>03/11/2021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205203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906C96-1175-4964-A09E-05DEB865A317}" type="datetimeFigureOut">
              <a:rPr lang="en-IE" smtClean="0"/>
              <a:t>03/11/2021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256474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906C96-1175-4964-A09E-05DEB865A317}" type="datetimeFigureOut">
              <a:rPr lang="en-IE" smtClean="0"/>
              <a:t>03/11/2021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245F09-091C-445B-B502-CF8D40A3B2FB}" type="slidenum">
              <a:rPr lang="en-IE" smtClean="0"/>
              <a:t>‹#›</a:t>
            </a:fld>
            <a:endParaRPr lang="en-IE"/>
          </a:p>
        </p:txBody>
      </p:sp>
    </p:spTree>
    <p:extLst>
      <p:ext uri="{BB962C8B-B14F-4D97-AF65-F5344CB8AC3E}">
        <p14:creationId xmlns:p14="http://schemas.microsoft.com/office/powerpoint/2010/main" val="398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06C96-1175-4964-A09E-05DEB865A317}" type="datetimeFigureOut">
              <a:rPr lang="en-IE" smtClean="0"/>
              <a:t>03/11/2021</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45F09-091C-445B-B502-CF8D40A3B2FB}" type="slidenum">
              <a:rPr lang="en-IE" smtClean="0"/>
              <a:t>‹#›</a:t>
            </a:fld>
            <a:endParaRPr lang="en-IE"/>
          </a:p>
        </p:txBody>
      </p:sp>
    </p:spTree>
    <p:extLst>
      <p:ext uri="{BB962C8B-B14F-4D97-AF65-F5344CB8AC3E}">
        <p14:creationId xmlns:p14="http://schemas.microsoft.com/office/powerpoint/2010/main" val="2563260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cd.ie/about/polici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tcd.ie/info_compliance/data-protectio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ustinstartups.com/standing-on-the-shoulders-of-giants-keeping-austins-future-bright-part-2-5a92d9c4e816"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www.garycarmell.com/standing-on-shoulders-of-gian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www.google.ie/url?sa=i&amp;rct=j&amp;q=The+perfect+storm&amp;source=images&amp;cd=&amp;cad=rja&amp;docid=YqbyIlgXngRXlM&amp;tbnid=cYUf4Y1sjNtu0M:&amp;ved=0CAUQjRw&amp;url=http://www.flickr.com/photos/jeronimo/52987808/&amp;ei=dBsJUavBI4_4sgaer4H4BA&amp;bvm=bv.41642243,d.ZG4&amp;psig=AFQjCNHlTcIxae4DRTZaoeFpHhZeEp4dPA&amp;ust=1359637675321421" TargetMode="External"/><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amazon.co.uk/gp/product/0226458121/ref=as_li_ss_tl?ie=UTF8&amp;camp=1634&amp;creative=19450&amp;creativeASIN=0226458121&amp;linkCode=as2&amp;tag=meme11-2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research.microsoft.com/en-us/collaboration/fourthparadigm/contents.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citewrite.qut.edu.au/write/critique.jsp"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cs.virginia.edu/~robins/YouAndYourResearch.htm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dcu.ie/sites/default/files/maths/SE4-project-marksheet-nov-2014.pdf" TargetMode="External"/><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dit.ie/media/teachertraining/case0052-project/Thesis%20Marking%20Scheme.pdf" TargetMode="External"/><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dit.ie/media/teachertraining/case0052-project/Thesis%20Marking%20Scheme.pdf" TargetMode="External"/><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hyperlink" Target="https://www.tcd.ie/calendar/graduate-studies-higher-degrees/section-I.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3E7338-7342-4403-8E8F-882F3F0A9736}"/>
              </a:ext>
            </a:extLst>
          </p:cNvPr>
          <p:cNvSpPr/>
          <p:nvPr/>
        </p:nvSpPr>
        <p:spPr>
          <a:xfrm>
            <a:off x="2879096" y="713580"/>
            <a:ext cx="6464030"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26"/>
              </a:spcBef>
            </a:pPr>
            <a:r>
              <a:rPr lang="en-IE" b="1" dirty="0">
                <a:latin typeface="Arial Narrow" panose="020B0606020202030204" pitchFamily="34" charset="0"/>
                <a:ea typeface="Batang" panose="020B0503020000020004" pitchFamily="18" charset="-127"/>
              </a:rPr>
              <a:t>Student Online Teaching Advice Notice</a:t>
            </a:r>
            <a:endParaRPr lang="en-GB" b="1" dirty="0">
              <a:latin typeface="Arial Narrow" panose="020B0606020202030204" pitchFamily="34" charset="0"/>
              <a:ea typeface="Batang" panose="020B0503020000020004" pitchFamily="18" charset="-127"/>
            </a:endParaRPr>
          </a:p>
          <a:p>
            <a:pPr>
              <a:spcBef>
                <a:spcPts val="225"/>
              </a:spcBef>
              <a:spcAft>
                <a:spcPts val="225"/>
              </a:spcAft>
            </a:pPr>
            <a:endParaRPr lang="en-GB"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The materials and content presented within this session are intended solely for use in a context of teaching and learning at Trinity.</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Any session recorded for subsequent review is made available solely for the purpose of enhancing student learning.</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Students should not edit or modify the recording in any way, nor disseminate it for use outside of a context of teaching and learning at Trinity.</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Please be mindful of your physical environment and conscious of what may be captured by the device camera and microphone during videoconferencing calls.</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Recorded materials will be handled in compliance with Trinity’s statutory duties under the Universities Act, 1997 and in accordance with the University’s </a:t>
            </a:r>
            <a:r>
              <a:rPr lang="en-GB" sz="1275" b="1" u="sng" dirty="0">
                <a:solidFill>
                  <a:srgbClr val="0000FF"/>
                </a:solidFill>
                <a:latin typeface="Arial Narrow" panose="020B0606020202030204" pitchFamily="34" charset="0"/>
                <a:ea typeface="Batang" panose="020B0503020000020004" pitchFamily="18" charset="-127"/>
                <a:hlinkClick r:id="rId3">
                  <a:extLst>
                    <a:ext uri="{A12FA001-AC4F-418D-AE19-62706E023703}">
                      <ahyp:hlinkClr xmlns="" xmlns:ahyp="http://schemas.microsoft.com/office/drawing/2018/hyperlinkcolor" val="tx"/>
                    </a:ext>
                  </a:extLst>
                </a:hlinkClick>
              </a:rPr>
              <a:t>policies and</a:t>
            </a:r>
            <a:r>
              <a:rPr lang="en-GB" sz="1275" b="1" dirty="0">
                <a:latin typeface="Arial Narrow" panose="020B0606020202030204" pitchFamily="34" charset="0"/>
                <a:ea typeface="Batang" panose="020B0503020000020004" pitchFamily="18" charset="-127"/>
              </a:rPr>
              <a:t> </a:t>
            </a:r>
            <a:r>
              <a:rPr lang="en-GB" sz="1275" b="1" u="sng" dirty="0">
                <a:solidFill>
                  <a:srgbClr val="0000FF"/>
                </a:solidFill>
                <a:latin typeface="Arial Narrow" panose="020B0606020202030204" pitchFamily="34" charset="0"/>
                <a:ea typeface="Batang" panose="020B0503020000020004" pitchFamily="18" charset="-127"/>
                <a:hlinkClick r:id="rId3">
                  <a:extLst>
                    <a:ext uri="{A12FA001-AC4F-418D-AE19-62706E023703}">
                      <ahyp:hlinkClr xmlns="" xmlns:ahyp="http://schemas.microsoft.com/office/drawing/2018/hyperlinkcolor" val="tx"/>
                    </a:ext>
                  </a:extLst>
                </a:hlinkClick>
              </a:rPr>
              <a:t>procedures</a:t>
            </a:r>
            <a:r>
              <a:rPr lang="en-GB" sz="1275" b="1" dirty="0">
                <a:latin typeface="Arial Narrow" panose="020B0606020202030204" pitchFamily="34" charset="0"/>
                <a:ea typeface="Batang" panose="020B0503020000020004" pitchFamily="18" charset="-127"/>
              </a:rPr>
              <a:t>.</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Further information on data protection and best practice when using videoconferencing software is available at </a:t>
            </a:r>
            <a:r>
              <a:rPr lang="en-GB" sz="1275" b="1" u="sng" dirty="0">
                <a:solidFill>
                  <a:srgbClr val="0000FF"/>
                </a:solidFill>
                <a:latin typeface="Arial Narrow" panose="020B0606020202030204" pitchFamily="34" charset="0"/>
                <a:ea typeface="Batang" panose="020B0503020000020004" pitchFamily="18" charset="-127"/>
                <a:hlinkClick r:id="rId4">
                  <a:extLst>
                    <a:ext uri="{A12FA001-AC4F-418D-AE19-62706E023703}">
                      <ahyp:hlinkClr xmlns="" xmlns:ahyp="http://schemas.microsoft.com/office/drawing/2018/hyperlinkcolor" val="tx"/>
                    </a:ext>
                  </a:extLst>
                </a:hlinkClick>
              </a:rPr>
              <a:t>https://www.tcd.ie/info_compliance/data-protection/</a:t>
            </a:r>
            <a:r>
              <a:rPr lang="en-GB" sz="1275" b="1" dirty="0">
                <a:solidFill>
                  <a:srgbClr val="0000FF"/>
                </a:solidFill>
                <a:latin typeface="Arial Narrow" panose="020B0606020202030204" pitchFamily="34" charset="0"/>
                <a:ea typeface="Batang" panose="020B0503020000020004" pitchFamily="18" charset="-127"/>
              </a:rPr>
              <a:t>.</a:t>
            </a:r>
            <a:endParaRPr lang="en-IE" sz="1275" b="1" dirty="0">
              <a:latin typeface="Arial Narrow" panose="020B0606020202030204" pitchFamily="34" charset="0"/>
              <a:ea typeface="Batang" panose="020B0503020000020004" pitchFamily="18" charset="-127"/>
            </a:endParaRPr>
          </a:p>
          <a:p>
            <a:pPr algn="ctr">
              <a:spcBef>
                <a:spcPts val="450"/>
              </a:spcBef>
              <a:spcAft>
                <a:spcPts val="450"/>
              </a:spcAft>
            </a:pPr>
            <a:r>
              <a:rPr lang="en-GB" sz="1275" dirty="0">
                <a:latin typeface="Arial Narrow" panose="020B0606020202030204" pitchFamily="34" charset="0"/>
                <a:ea typeface="Batang" panose="020B0503020000020004" pitchFamily="18" charset="-127"/>
              </a:rPr>
              <a:t>© Trinity College Dublin 2020</a:t>
            </a:r>
            <a:endParaRPr lang="en-IE" sz="1275" dirty="0">
              <a:latin typeface="Arial Narrow" panose="020B0606020202030204" pitchFamily="34" charset="0"/>
              <a:ea typeface="Batang" panose="020B0503020000020004" pitchFamily="18" charset="-127"/>
            </a:endParaRPr>
          </a:p>
        </p:txBody>
      </p:sp>
      <p:sp>
        <p:nvSpPr>
          <p:cNvPr id="2" name="TextBox 1"/>
          <p:cNvSpPr txBox="1"/>
          <p:nvPr/>
        </p:nvSpPr>
        <p:spPr>
          <a:xfrm>
            <a:off x="4839037" y="6117580"/>
            <a:ext cx="6983427" cy="369332"/>
          </a:xfrm>
          <a:prstGeom prst="rect">
            <a:avLst/>
          </a:prstGeom>
          <a:solidFill>
            <a:schemeClr val="bg1"/>
          </a:solidFill>
        </p:spPr>
        <p:txBody>
          <a:bodyPr wrap="square" rtlCol="0">
            <a:spAutoFit/>
          </a:bodyPr>
          <a:lstStyle/>
          <a:p>
            <a:r>
              <a:rPr lang="en-IE" dirty="0" smtClean="0"/>
              <a:t>CS7CS6- Research and Innovation Methods. Gaye.stephens@tcd.ie</a:t>
            </a:r>
            <a:endParaRPr lang="en-IE" dirty="0"/>
          </a:p>
        </p:txBody>
      </p:sp>
    </p:spTree>
    <p:extLst>
      <p:ext uri="{BB962C8B-B14F-4D97-AF65-F5344CB8AC3E}">
        <p14:creationId xmlns:p14="http://schemas.microsoft.com/office/powerpoint/2010/main" val="634717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8ECAD-2306-45CF-BBB4-2B0B035894E2}" type="datetime1">
              <a:rPr lang="en-IE" smtClean="0"/>
              <a:t>03/11/2021</a:t>
            </a:fld>
            <a:endParaRPr lang="en-IE"/>
          </a:p>
        </p:txBody>
      </p:sp>
      <p:sp>
        <p:nvSpPr>
          <p:cNvPr id="3" name="Slide Number Placeholder 2"/>
          <p:cNvSpPr>
            <a:spLocks noGrp="1"/>
          </p:cNvSpPr>
          <p:nvPr>
            <p:ph type="sldNum" sz="quarter" idx="12"/>
          </p:nvPr>
        </p:nvSpPr>
        <p:spPr/>
        <p:txBody>
          <a:bodyPr/>
          <a:lstStyle/>
          <a:p>
            <a:fld id="{206644BE-952D-4372-B451-CC80966617A7}" type="slidenum">
              <a:rPr lang="en-IE" smtClean="0"/>
              <a:t>10</a:t>
            </a:fld>
            <a:endParaRPr lang="en-IE"/>
          </a:p>
        </p:txBody>
      </p:sp>
      <p:sp>
        <p:nvSpPr>
          <p:cNvPr id="5" name="TextBox 4"/>
          <p:cNvSpPr txBox="1"/>
          <p:nvPr/>
        </p:nvSpPr>
        <p:spPr>
          <a:xfrm>
            <a:off x="333157" y="1113919"/>
            <a:ext cx="11525685" cy="954107"/>
          </a:xfrm>
          <a:prstGeom prst="rect">
            <a:avLst/>
          </a:prstGeom>
          <a:noFill/>
        </p:spPr>
        <p:txBody>
          <a:bodyPr wrap="square" rtlCol="0">
            <a:spAutoFit/>
          </a:bodyPr>
          <a:lstStyle/>
          <a:p>
            <a:r>
              <a:rPr lang="en-IE" sz="2800" dirty="0" smtClean="0"/>
              <a:t>Consider ways in which the scope of a research question could be Determined</a:t>
            </a:r>
          </a:p>
          <a:p>
            <a:r>
              <a:rPr lang="en-IE" sz="2800" dirty="0" smtClean="0"/>
              <a:t>If required, reduce or increase the scope of your MSc research project.</a:t>
            </a:r>
          </a:p>
        </p:txBody>
      </p:sp>
      <p:sp>
        <p:nvSpPr>
          <p:cNvPr id="9" name="TextBox 8"/>
          <p:cNvSpPr txBox="1"/>
          <p:nvPr/>
        </p:nvSpPr>
        <p:spPr>
          <a:xfrm>
            <a:off x="0" y="-159391"/>
            <a:ext cx="12192000" cy="769441"/>
          </a:xfrm>
          <a:prstGeom prst="rect">
            <a:avLst/>
          </a:prstGeom>
          <a:solidFill>
            <a:schemeClr val="accent1">
              <a:lumMod val="75000"/>
            </a:schemeClr>
          </a:solidFill>
        </p:spPr>
        <p:txBody>
          <a:bodyPr wrap="square" rtlCol="0">
            <a:spAutoFit/>
          </a:bodyPr>
          <a:lstStyle/>
          <a:p>
            <a:r>
              <a:rPr lang="en-IE" sz="4400" dirty="0" smtClean="0">
                <a:solidFill>
                  <a:schemeClr val="bg1"/>
                </a:solidFill>
              </a:rPr>
              <a:t>CS7CS6 –Scoping a research question. </a:t>
            </a:r>
            <a:endParaRPr lang="en-IE" sz="4400" dirty="0">
              <a:solidFill>
                <a:schemeClr val="bg1"/>
              </a:solidFill>
            </a:endParaRPr>
          </a:p>
        </p:txBody>
      </p:sp>
      <p:sp>
        <p:nvSpPr>
          <p:cNvPr id="6" name="TextBox 5"/>
          <p:cNvSpPr txBox="1"/>
          <p:nvPr/>
        </p:nvSpPr>
        <p:spPr>
          <a:xfrm>
            <a:off x="333157" y="2704043"/>
            <a:ext cx="7321619" cy="2831544"/>
          </a:xfrm>
          <a:prstGeom prst="rect">
            <a:avLst/>
          </a:prstGeom>
          <a:noFill/>
        </p:spPr>
        <p:txBody>
          <a:bodyPr wrap="square" rtlCol="0">
            <a:spAutoFit/>
          </a:bodyPr>
          <a:lstStyle/>
          <a:p>
            <a:pPr marL="285750" indent="-285750">
              <a:buFont typeface="Arial" panose="020B0604020202020204" pitchFamily="34" charset="0"/>
              <a:buChar char="•"/>
            </a:pPr>
            <a:r>
              <a:rPr lang="en-IE" sz="2000" dirty="0"/>
              <a:t>Determine resources/skills required to answer the question</a:t>
            </a:r>
          </a:p>
          <a:p>
            <a:pPr marL="285750" indent="-285750">
              <a:buFont typeface="Arial" panose="020B0604020202020204" pitchFamily="34" charset="0"/>
              <a:buChar char="•"/>
            </a:pPr>
            <a:r>
              <a:rPr lang="en-IE" sz="2000" dirty="0"/>
              <a:t>Determine what resources/skills are </a:t>
            </a:r>
            <a:r>
              <a:rPr lang="en-IE" sz="2000" dirty="0" smtClean="0"/>
              <a:t>available</a:t>
            </a:r>
          </a:p>
          <a:p>
            <a:pPr marL="285750" indent="-285750">
              <a:buFont typeface="Arial" panose="020B0604020202020204" pitchFamily="34" charset="0"/>
              <a:buChar char="•"/>
            </a:pPr>
            <a:r>
              <a:rPr lang="en-IE" sz="2000" dirty="0"/>
              <a:t>Partnership with your supervisor…… </a:t>
            </a:r>
          </a:p>
          <a:p>
            <a:pPr marL="285750" indent="-285750">
              <a:buFont typeface="Arial" panose="020B0604020202020204" pitchFamily="34" charset="0"/>
              <a:buChar char="•"/>
            </a:pPr>
            <a:r>
              <a:rPr lang="en-IE" sz="2000" dirty="0"/>
              <a:t>Map out the steps involved in answering the question- Can the steps be sensibly grouped into phases?</a:t>
            </a:r>
          </a:p>
          <a:p>
            <a:pPr marL="285750" indent="-285750">
              <a:buFont typeface="Arial" panose="020B0604020202020204" pitchFamily="34" charset="0"/>
              <a:buChar char="•"/>
            </a:pPr>
            <a:r>
              <a:rPr lang="en-IE" sz="2000" dirty="0"/>
              <a:t>Can you place the work in a particular context that reduces the scope e.g. Technical context, Use context, business context, population context, geographical context</a:t>
            </a:r>
            <a:r>
              <a:rPr lang="en-IE" sz="2000" dirty="0" smtClean="0"/>
              <a:t>?</a:t>
            </a:r>
          </a:p>
          <a:p>
            <a:endParaRPr lang="en-IE" dirty="0"/>
          </a:p>
        </p:txBody>
      </p:sp>
      <p:pic>
        <p:nvPicPr>
          <p:cNvPr id="7" name="Picture 2" descr="Premium Photo | Sand running through the bulbs of an hourglass measuring  the passing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3054036"/>
            <a:ext cx="2827725" cy="279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6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3554191"/>
              </p:ext>
            </p:extLst>
          </p:nvPr>
        </p:nvGraphicFramePr>
        <p:xfrm>
          <a:off x="271977" y="1184948"/>
          <a:ext cx="11227240" cy="5304342"/>
        </p:xfrm>
        <a:graphic>
          <a:graphicData uri="http://schemas.openxmlformats.org/drawingml/2006/table">
            <a:tbl>
              <a:tblPr firstRow="1" firstCol="1" bandRow="1">
                <a:tableStyleId>{5C22544A-7EE6-4342-B048-85BDC9FD1C3A}</a:tableStyleId>
              </a:tblPr>
              <a:tblGrid>
                <a:gridCol w="1014631">
                  <a:extLst>
                    <a:ext uri="{9D8B030D-6E8A-4147-A177-3AD203B41FA5}">
                      <a16:colId xmlns:a16="http://schemas.microsoft.com/office/drawing/2014/main" val="2042527595"/>
                    </a:ext>
                  </a:extLst>
                </a:gridCol>
                <a:gridCol w="4289843">
                  <a:extLst>
                    <a:ext uri="{9D8B030D-6E8A-4147-A177-3AD203B41FA5}">
                      <a16:colId xmlns:a16="http://schemas.microsoft.com/office/drawing/2014/main" val="1023478952"/>
                    </a:ext>
                  </a:extLst>
                </a:gridCol>
                <a:gridCol w="3675156">
                  <a:extLst>
                    <a:ext uri="{9D8B030D-6E8A-4147-A177-3AD203B41FA5}">
                      <a16:colId xmlns:a16="http://schemas.microsoft.com/office/drawing/2014/main" val="3125877171"/>
                    </a:ext>
                  </a:extLst>
                </a:gridCol>
                <a:gridCol w="2247610">
                  <a:extLst>
                    <a:ext uri="{9D8B030D-6E8A-4147-A177-3AD203B41FA5}">
                      <a16:colId xmlns:a16="http://schemas.microsoft.com/office/drawing/2014/main" val="64746522"/>
                    </a:ext>
                  </a:extLst>
                </a:gridCol>
              </a:tblGrid>
              <a:tr h="426814">
                <a:tc>
                  <a:txBody>
                    <a:bodyPr/>
                    <a:lstStyle/>
                    <a:p>
                      <a:pPr algn="l">
                        <a:lnSpc>
                          <a:spcPct val="107000"/>
                        </a:lnSpc>
                        <a:spcAft>
                          <a:spcPts val="0"/>
                        </a:spcAft>
                      </a:pPr>
                      <a:r>
                        <a:rPr lang="en-IE" sz="1000">
                          <a:effectLst/>
                        </a:rPr>
                        <a:t>Percentage Mark </a:t>
                      </a:r>
                      <a:endParaRPr lang="en-IE" sz="1000">
                        <a:effectLst/>
                        <a:latin typeface="Calibri" panose="020F0502020204030204" pitchFamily="34" charset="0"/>
                        <a:ea typeface="Calibri" panose="020F0502020204030204" pitchFamily="34" charset="0"/>
                        <a:cs typeface="Times New Roman" panose="02020603050405020304" pitchFamily="18" charset="0"/>
                      </a:endParaRPr>
                    </a:p>
                  </a:txBody>
                  <a:tcPr marL="45636" marR="45636" marT="45636" marB="45636"/>
                </a:tc>
                <a:tc>
                  <a:txBody>
                    <a:bodyPr/>
                    <a:lstStyle/>
                    <a:p>
                      <a:pPr algn="l">
                        <a:lnSpc>
                          <a:spcPct val="107000"/>
                        </a:lnSpc>
                        <a:spcAft>
                          <a:spcPts val="800"/>
                        </a:spcAft>
                      </a:pPr>
                      <a:r>
                        <a:rPr lang="en-IE" sz="1000" dirty="0" smtClean="0">
                          <a:effectLst/>
                        </a:rPr>
                        <a:t>Research </a:t>
                      </a:r>
                      <a:r>
                        <a:rPr lang="en-IE" sz="1000" dirty="0">
                          <a:effectLst/>
                        </a:rPr>
                        <a:t>Plan </a:t>
                      </a:r>
                      <a:r>
                        <a:rPr lang="en-IE" sz="1000" dirty="0" smtClean="0">
                          <a:effectLst/>
                        </a:rPr>
                        <a:t>(50%)</a:t>
                      </a:r>
                      <a:endParaRPr lang="en-I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45" marR="6845" marT="6845" marB="6845"/>
                </a:tc>
                <a:tc>
                  <a:txBody>
                    <a:bodyPr/>
                    <a:lstStyle/>
                    <a:p>
                      <a:pPr algn="l">
                        <a:lnSpc>
                          <a:spcPct val="107000"/>
                        </a:lnSpc>
                        <a:spcAft>
                          <a:spcPts val="0"/>
                        </a:spcAft>
                      </a:pPr>
                      <a:r>
                        <a:rPr lang="en-IE" sz="1000" dirty="0">
                          <a:effectLst/>
                        </a:rPr>
                        <a:t>Research Canvas </a:t>
                      </a:r>
                      <a:r>
                        <a:rPr lang="en-IE" sz="1000" dirty="0" smtClean="0">
                          <a:effectLst/>
                        </a:rPr>
                        <a:t>(50%)</a:t>
                      </a:r>
                      <a:endParaRPr lang="en-I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45" marR="6845" marT="6845" marB="6845"/>
                </a:tc>
                <a:tc>
                  <a:txBody>
                    <a:bodyPr/>
                    <a:lstStyle/>
                    <a:p>
                      <a:pPr algn="l">
                        <a:lnSpc>
                          <a:spcPct val="107000"/>
                        </a:lnSpc>
                        <a:spcAft>
                          <a:spcPts val="0"/>
                        </a:spcAft>
                      </a:pPr>
                      <a:r>
                        <a:rPr lang="en-IE" sz="1000" dirty="0">
                          <a:effectLst/>
                        </a:rPr>
                        <a:t>Presentation </a:t>
                      </a:r>
                      <a:endParaRPr lang="en-I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45" marR="6845" marT="6845" marB="6845"/>
                </a:tc>
                <a:extLst>
                  <a:ext uri="{0D108BD9-81ED-4DB2-BD59-A6C34878D82A}">
                    <a16:rowId xmlns:a16="http://schemas.microsoft.com/office/drawing/2014/main" val="1273976748"/>
                  </a:ext>
                </a:extLst>
              </a:tr>
              <a:tr h="1514681">
                <a:tc>
                  <a:txBody>
                    <a:bodyPr/>
                    <a:lstStyle/>
                    <a:p>
                      <a:pPr algn="l">
                        <a:lnSpc>
                          <a:spcPct val="107000"/>
                        </a:lnSpc>
                        <a:spcAft>
                          <a:spcPts val="0"/>
                        </a:spcAft>
                        <a:tabLst>
                          <a:tab pos="788670" algn="ctr"/>
                        </a:tabLst>
                      </a:pPr>
                      <a:r>
                        <a:rPr lang="en-IE" sz="1000">
                          <a:effectLst/>
                        </a:rPr>
                        <a:t>&gt;70%</a:t>
                      </a:r>
                      <a:endParaRPr lang="en-IE" sz="1000">
                        <a:effectLst/>
                        <a:latin typeface="Calibri" panose="020F0502020204030204" pitchFamily="34" charset="0"/>
                        <a:ea typeface="Calibri" panose="020F0502020204030204" pitchFamily="34" charset="0"/>
                        <a:cs typeface="Times New Roman" panose="02020603050405020304" pitchFamily="18" charset="0"/>
                      </a:endParaRPr>
                    </a:p>
                  </a:txBody>
                  <a:tcPr marL="45636" marR="45636" marT="45636" marB="45636"/>
                </a:tc>
                <a:tc>
                  <a:txBody>
                    <a:bodyPr/>
                    <a:lstStyle/>
                    <a:p>
                      <a:pPr marL="342900" lvl="0" indent="-342900" algn="l">
                        <a:lnSpc>
                          <a:spcPct val="107000"/>
                        </a:lnSpc>
                        <a:spcAft>
                          <a:spcPts val="0"/>
                        </a:spcAft>
                        <a:buFont typeface="Symbol" panose="05050102010706020507" pitchFamily="18" charset="2"/>
                        <a:buChar char=""/>
                      </a:pPr>
                      <a:r>
                        <a:rPr lang="en-GB" sz="1000" dirty="0">
                          <a:effectLst/>
                        </a:rPr>
                        <a:t>The work is comprehensive showing detail of the planned work on a Gantt chart. </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Excellent understanding demonstrated on activities involved in completion and presentation of the research e.g.  ethical approval, dissertation planning, research and technical skills development</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References are from excellent sources and are used to support a mix of motivation, domain, research approach, evaluation and technology.</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Clear motivation aligned to the aims of the research</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the student has demonstrated significant innovation and/or insights</a:t>
                      </a:r>
                      <a:endParaRPr lang="en-IE"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tc>
                  <a:txBody>
                    <a:bodyPr/>
                    <a:lstStyle/>
                    <a:p>
                      <a:pPr marL="342900" lvl="0" indent="-342900" algn="l">
                        <a:lnSpc>
                          <a:spcPct val="107000"/>
                        </a:lnSpc>
                        <a:spcAft>
                          <a:spcPts val="0"/>
                        </a:spcAft>
                        <a:buFont typeface="Symbol" panose="05050102010706020507" pitchFamily="18" charset="2"/>
                        <a:buChar char=""/>
                      </a:pPr>
                      <a:r>
                        <a:rPr lang="en-GB" sz="1000">
                          <a:effectLst/>
                        </a:rPr>
                        <a:t>There is alignment between the objectives and Method/approach on the research canvas.</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Evaluation aligned with the research aim.</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Research aim and contribution aligned.</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There is coherence between the information on the research canvas and the Gantt chart. </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Clear motivation aligned to the aims of the research</a:t>
                      </a:r>
                      <a:endParaRPr lang="en-IE"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tc>
                  <a:txBody>
                    <a:bodyPr/>
                    <a:lstStyle/>
                    <a:p>
                      <a:pPr marL="342900" lvl="0" indent="-342900" algn="l">
                        <a:lnSpc>
                          <a:spcPct val="107000"/>
                        </a:lnSpc>
                        <a:spcAft>
                          <a:spcPts val="0"/>
                        </a:spcAft>
                        <a:buFont typeface="Symbol" panose="05050102010706020507" pitchFamily="18" charset="2"/>
                        <a:buChar char=""/>
                      </a:pPr>
                      <a:r>
                        <a:rPr lang="en-GB" sz="1000" dirty="0">
                          <a:effectLst/>
                        </a:rPr>
                        <a:t>Excellent quality of English.</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Excellent presentation of the material i.e. Gantt chart clear, references </a:t>
                      </a:r>
                      <a:r>
                        <a:rPr lang="en-GB" sz="1000" dirty="0" smtClean="0">
                          <a:effectLst/>
                        </a:rPr>
                        <a:t>formatted well</a:t>
                      </a:r>
                      <a:r>
                        <a:rPr lang="en-GB" sz="1000" dirty="0">
                          <a:effectLst/>
                        </a:rPr>
                        <a:t> </a:t>
                      </a:r>
                      <a:endParaRPr lang="en-IE"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extLst>
                  <a:ext uri="{0D108BD9-81ED-4DB2-BD59-A6C34878D82A}">
                    <a16:rowId xmlns:a16="http://schemas.microsoft.com/office/drawing/2014/main" val="277144114"/>
                  </a:ext>
                </a:extLst>
              </a:tr>
              <a:tr h="1514681">
                <a:tc>
                  <a:txBody>
                    <a:bodyPr/>
                    <a:lstStyle/>
                    <a:p>
                      <a:pPr algn="l">
                        <a:lnSpc>
                          <a:spcPct val="107000"/>
                        </a:lnSpc>
                        <a:spcAft>
                          <a:spcPts val="0"/>
                        </a:spcAft>
                        <a:tabLst>
                          <a:tab pos="788670" algn="ctr"/>
                        </a:tabLst>
                      </a:pPr>
                      <a:r>
                        <a:rPr lang="en-IE" sz="1000">
                          <a:effectLst/>
                        </a:rPr>
                        <a:t>&gt;60%</a:t>
                      </a:r>
                      <a:endParaRPr lang="en-IE" sz="1000">
                        <a:effectLst/>
                        <a:latin typeface="Calibri" panose="020F0502020204030204" pitchFamily="34" charset="0"/>
                        <a:ea typeface="Calibri" panose="020F0502020204030204" pitchFamily="34" charset="0"/>
                        <a:cs typeface="Times New Roman" panose="02020603050405020304" pitchFamily="18" charset="0"/>
                      </a:endParaRPr>
                    </a:p>
                  </a:txBody>
                  <a:tcPr marL="45636" marR="45636" marT="45636" marB="45636"/>
                </a:tc>
                <a:tc>
                  <a:txBody>
                    <a:bodyPr/>
                    <a:lstStyle/>
                    <a:p>
                      <a:pPr marL="342900" lvl="0" indent="-342900" algn="l">
                        <a:lnSpc>
                          <a:spcPct val="107000"/>
                        </a:lnSpc>
                        <a:spcAft>
                          <a:spcPts val="0"/>
                        </a:spcAft>
                        <a:buFont typeface="Symbol" panose="05050102010706020507" pitchFamily="18" charset="2"/>
                        <a:buChar char=""/>
                      </a:pPr>
                      <a:r>
                        <a:rPr lang="en-GB" sz="1000" dirty="0">
                          <a:effectLst/>
                        </a:rPr>
                        <a:t>The work is comprehensive but not backed up with a detailed plan. </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Some understanding demonstrated on combination of activities required to complete and present a research project.  Some activities may be missing or poorly aligned with others.</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References are included but may be from sub optimal sources or not of the required mix i.e. to support a mix of motivation, domain, research approach, evaluation and technology.</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A research motivation is included but may not be adequately aligned to the research aim.</a:t>
                      </a:r>
                      <a:endParaRPr lang="en-IE"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tc>
                  <a:txBody>
                    <a:bodyPr/>
                    <a:lstStyle/>
                    <a:p>
                      <a:pPr marL="342900" lvl="0" indent="-342900" algn="l">
                        <a:lnSpc>
                          <a:spcPct val="107000"/>
                        </a:lnSpc>
                        <a:spcAft>
                          <a:spcPts val="0"/>
                        </a:spcAft>
                        <a:buFont typeface="Symbol" panose="05050102010706020507" pitchFamily="18" charset="2"/>
                        <a:buChar char=""/>
                      </a:pPr>
                      <a:r>
                        <a:rPr lang="en-GB" sz="1000">
                          <a:effectLst/>
                        </a:rPr>
                        <a:t>There is alignment between the objectives and Method/approach on the research canvas.</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There is coherence between the information on the research canvas and the Gantt chart.</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Research aim and contribution may not be aligned.</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Evaluation may not be aligned with research aim</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Clear motivation aligned to the aims of the research</a:t>
                      </a:r>
                      <a:endParaRPr lang="en-IE"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tc>
                  <a:txBody>
                    <a:bodyPr/>
                    <a:lstStyle/>
                    <a:p>
                      <a:pPr marL="342900" lvl="0" indent="-342900" algn="l">
                        <a:lnSpc>
                          <a:spcPct val="107000"/>
                        </a:lnSpc>
                        <a:spcAft>
                          <a:spcPts val="0"/>
                        </a:spcAft>
                        <a:buFont typeface="Symbol" panose="05050102010706020507" pitchFamily="18" charset="2"/>
                        <a:buChar char=""/>
                      </a:pPr>
                      <a:r>
                        <a:rPr lang="en-GB" sz="1000" dirty="0">
                          <a:effectLst/>
                        </a:rPr>
                        <a:t>Good quality of English.</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Good presentation of the material i.e. Gantt chart clear, references </a:t>
                      </a:r>
                      <a:r>
                        <a:rPr lang="en-GB" sz="1000" dirty="0" smtClean="0">
                          <a:effectLst/>
                        </a:rPr>
                        <a:t>formatted</a:t>
                      </a:r>
                      <a:r>
                        <a:rPr lang="en-GB" sz="1000" baseline="0" dirty="0" smtClean="0">
                          <a:effectLst/>
                        </a:rPr>
                        <a:t> well.</a:t>
                      </a:r>
                      <a:r>
                        <a:rPr lang="en-GB" sz="1000" dirty="0">
                          <a:effectLst/>
                        </a:rPr>
                        <a:t> </a:t>
                      </a:r>
                      <a:endParaRPr lang="en-IE"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extLst>
                  <a:ext uri="{0D108BD9-81ED-4DB2-BD59-A6C34878D82A}">
                    <a16:rowId xmlns:a16="http://schemas.microsoft.com/office/drawing/2014/main" val="454164227"/>
                  </a:ext>
                </a:extLst>
              </a:tr>
              <a:tr h="1848166">
                <a:tc>
                  <a:txBody>
                    <a:bodyPr/>
                    <a:lstStyle/>
                    <a:p>
                      <a:pPr algn="l">
                        <a:lnSpc>
                          <a:spcPct val="107000"/>
                        </a:lnSpc>
                        <a:spcAft>
                          <a:spcPts val="0"/>
                        </a:spcAft>
                        <a:tabLst>
                          <a:tab pos="788670" algn="ctr"/>
                        </a:tabLst>
                      </a:pPr>
                      <a:r>
                        <a:rPr lang="en-IE" sz="1000">
                          <a:effectLst/>
                        </a:rPr>
                        <a:t>&gt;50%</a:t>
                      </a:r>
                      <a:endParaRPr lang="en-IE" sz="1000">
                        <a:effectLst/>
                        <a:latin typeface="Calibri" panose="020F0502020204030204" pitchFamily="34" charset="0"/>
                        <a:ea typeface="Calibri" panose="020F0502020204030204" pitchFamily="34" charset="0"/>
                        <a:cs typeface="Times New Roman" panose="02020603050405020304" pitchFamily="18" charset="0"/>
                      </a:endParaRPr>
                    </a:p>
                  </a:txBody>
                  <a:tcPr marL="45636" marR="45636" marT="45636" marB="45636"/>
                </a:tc>
                <a:tc>
                  <a:txBody>
                    <a:bodyPr/>
                    <a:lstStyle/>
                    <a:p>
                      <a:pPr marL="342900" lvl="0" indent="-342900" algn="l">
                        <a:lnSpc>
                          <a:spcPct val="107000"/>
                        </a:lnSpc>
                        <a:spcAft>
                          <a:spcPts val="0"/>
                        </a:spcAft>
                        <a:buFont typeface="Symbol" panose="05050102010706020507" pitchFamily="18" charset="2"/>
                        <a:buChar char=""/>
                      </a:pPr>
                      <a:r>
                        <a:rPr lang="en-GB" sz="1000" dirty="0">
                          <a:effectLst/>
                        </a:rPr>
                        <a:t>The content is not comprehensive e.g. very high level objectives, generic details used on the Gantt chart. </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Poor understanding of the combination of activities required to complete and present a research project.  Some activities may be missing or poorly aligned with others. More of a focus on building a piece of technology rather than answering a research question.</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The motivation statement may be a description of the domain rather than addressing why the student thinks it is a good piece of research to undertake.</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a:effectLst/>
                        </a:rPr>
                        <a:t>References are from poor sources, not a good breadth (i.e. covering motivation, domain, research approach, evaluation, technology)</a:t>
                      </a:r>
                      <a:endParaRPr lang="en-IE"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tc>
                  <a:txBody>
                    <a:bodyPr/>
                    <a:lstStyle/>
                    <a:p>
                      <a:pPr marL="342900" lvl="0" indent="-342900" algn="l">
                        <a:lnSpc>
                          <a:spcPct val="107000"/>
                        </a:lnSpc>
                        <a:spcAft>
                          <a:spcPts val="0"/>
                        </a:spcAft>
                        <a:buFont typeface="Symbol" panose="05050102010706020507" pitchFamily="18" charset="2"/>
                        <a:buChar char=""/>
                      </a:pPr>
                      <a:r>
                        <a:rPr lang="en-GB" sz="1000">
                          <a:effectLst/>
                        </a:rPr>
                        <a:t>Lack of coherence between objectives, approach, evaluation, aim, motivation and/or contribution.</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Lack of alignment between Gantt chart and research canvas.</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Clear motivation but it may not be aligned to the research aim.</a:t>
                      </a:r>
                      <a:endParaRPr lang="en-IE" sz="1000">
                        <a:effectLst/>
                      </a:endParaRPr>
                    </a:p>
                    <a:p>
                      <a:pPr marL="342900" lvl="0" indent="-342900" algn="l">
                        <a:lnSpc>
                          <a:spcPct val="107000"/>
                        </a:lnSpc>
                        <a:spcAft>
                          <a:spcPts val="0"/>
                        </a:spcAft>
                        <a:buFont typeface="Symbol" panose="05050102010706020507" pitchFamily="18" charset="2"/>
                        <a:buChar char=""/>
                      </a:pPr>
                      <a:r>
                        <a:rPr lang="en-GB" sz="1000">
                          <a:effectLst/>
                        </a:rPr>
                        <a:t>There may be scoping issues.</a:t>
                      </a:r>
                      <a:endParaRPr lang="en-IE"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5" marR="6845" marT="6845" marB="6845"/>
                </a:tc>
                <a:tc>
                  <a:txBody>
                    <a:bodyPr/>
                    <a:lstStyle/>
                    <a:p>
                      <a:pPr marL="342900" lvl="0" indent="-342900" algn="l">
                        <a:lnSpc>
                          <a:spcPct val="107000"/>
                        </a:lnSpc>
                        <a:spcAft>
                          <a:spcPts val="0"/>
                        </a:spcAft>
                        <a:buFont typeface="Symbol" panose="05050102010706020507" pitchFamily="18" charset="2"/>
                        <a:buChar char=""/>
                      </a:pPr>
                      <a:r>
                        <a:rPr lang="en-GB" sz="1000" dirty="0">
                          <a:effectLst/>
                        </a:rPr>
                        <a:t>Adequate quality of English.</a:t>
                      </a:r>
                      <a:endParaRPr lang="en-IE" sz="1000" dirty="0">
                        <a:effectLst/>
                      </a:endParaRPr>
                    </a:p>
                    <a:p>
                      <a:pPr marL="342900" lvl="0" indent="-342900" algn="l">
                        <a:lnSpc>
                          <a:spcPct val="107000"/>
                        </a:lnSpc>
                        <a:spcAft>
                          <a:spcPts val="0"/>
                        </a:spcAft>
                        <a:buFont typeface="Symbol" panose="05050102010706020507" pitchFamily="18" charset="2"/>
                        <a:buChar char=""/>
                      </a:pPr>
                      <a:r>
                        <a:rPr lang="en-GB" sz="1000" dirty="0" smtClean="0">
                          <a:effectLst/>
                        </a:rPr>
                        <a:t>Adequate presentation of the material </a:t>
                      </a:r>
                      <a:endParaRPr lang="en-IE" sz="1000" dirty="0" smtClean="0">
                        <a:effectLst/>
                      </a:endParaRPr>
                    </a:p>
                    <a:p>
                      <a:pPr algn="l">
                        <a:lnSpc>
                          <a:spcPct val="107000"/>
                        </a:lnSpc>
                        <a:spcAft>
                          <a:spcPts val="800"/>
                        </a:spcAft>
                      </a:pPr>
                      <a:r>
                        <a:rPr lang="en-IE" sz="1000" dirty="0">
                          <a:effectLst/>
                        </a:rPr>
                        <a:t> </a:t>
                      </a:r>
                      <a:endParaRPr lang="en-I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45" marR="6845" marT="6845" marB="6845"/>
                </a:tc>
                <a:extLst>
                  <a:ext uri="{0D108BD9-81ED-4DB2-BD59-A6C34878D82A}">
                    <a16:rowId xmlns:a16="http://schemas.microsoft.com/office/drawing/2014/main" val="3753783771"/>
                  </a:ext>
                </a:extLst>
              </a:tr>
            </a:tbl>
          </a:graphicData>
        </a:graphic>
      </p:graphicFrame>
      <p:sp>
        <p:nvSpPr>
          <p:cNvPr id="3" name="TextBox 2"/>
          <p:cNvSpPr txBox="1"/>
          <p:nvPr/>
        </p:nvSpPr>
        <p:spPr>
          <a:xfrm>
            <a:off x="271977" y="281354"/>
            <a:ext cx="8471877" cy="646331"/>
          </a:xfrm>
          <a:prstGeom prst="rect">
            <a:avLst/>
          </a:prstGeom>
          <a:noFill/>
        </p:spPr>
        <p:txBody>
          <a:bodyPr wrap="square" rtlCol="0">
            <a:spAutoFit/>
          </a:bodyPr>
          <a:lstStyle/>
          <a:p>
            <a:r>
              <a:rPr lang="en-IE" sz="3600" dirty="0" smtClean="0"/>
              <a:t>Indicative Rubric</a:t>
            </a:r>
            <a:endParaRPr lang="en-IE" sz="3600" dirty="0"/>
          </a:p>
        </p:txBody>
      </p:sp>
    </p:spTree>
    <p:extLst>
      <p:ext uri="{BB962C8B-B14F-4D97-AF65-F5344CB8AC3E}">
        <p14:creationId xmlns:p14="http://schemas.microsoft.com/office/powerpoint/2010/main" val="369065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a:t>
            </a:r>
            <a:r>
              <a:rPr lang="en-IE" sz="4800" dirty="0" smtClean="0">
                <a:solidFill>
                  <a:schemeClr val="bg1"/>
                </a:solidFill>
              </a:rPr>
              <a:t> Critiquing papers and dissertations</a:t>
            </a:r>
            <a:endParaRPr lang="en-IE" sz="48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12</a:t>
            </a:fld>
            <a:endParaRPr lang="en-IE"/>
          </a:p>
        </p:txBody>
      </p:sp>
      <p:sp>
        <p:nvSpPr>
          <p:cNvPr id="8" name="TextBox 7"/>
          <p:cNvSpPr txBox="1"/>
          <p:nvPr/>
        </p:nvSpPr>
        <p:spPr>
          <a:xfrm>
            <a:off x="381000" y="2116686"/>
            <a:ext cx="11429999" cy="3816429"/>
          </a:xfrm>
          <a:prstGeom prst="rect">
            <a:avLst/>
          </a:prstGeom>
          <a:noFill/>
        </p:spPr>
        <p:txBody>
          <a:bodyPr wrap="square" rtlCol="0">
            <a:spAutoFit/>
          </a:bodyPr>
          <a:lstStyle/>
          <a:p>
            <a:r>
              <a:rPr lang="en-IE" sz="3200" dirty="0" smtClean="0"/>
              <a:t>Some pointers to support the critique of the dissertation assigned to your group. Will also support your critique of papers.</a:t>
            </a:r>
          </a:p>
          <a:p>
            <a:pPr marL="514350" indent="-514350">
              <a:buFont typeface="+mj-lt"/>
              <a:buAutoNum type="arabicPeriod"/>
            </a:pPr>
            <a:endParaRPr lang="en-IE" sz="3200" dirty="0" smtClean="0"/>
          </a:p>
          <a:p>
            <a:pPr marL="514350" indent="-514350">
              <a:buFont typeface="+mj-lt"/>
              <a:buAutoNum type="arabicPeriod"/>
            </a:pPr>
            <a:r>
              <a:rPr lang="en-IE" sz="3200" dirty="0" smtClean="0"/>
              <a:t>Context </a:t>
            </a:r>
            <a:r>
              <a:rPr lang="en-IE" sz="3200" dirty="0"/>
              <a:t>for the Critique</a:t>
            </a:r>
          </a:p>
          <a:p>
            <a:pPr marL="514350" indent="-514350">
              <a:buFont typeface="+mj-lt"/>
              <a:buAutoNum type="arabicPeriod"/>
            </a:pPr>
            <a:r>
              <a:rPr lang="en-IE" sz="3200" dirty="0"/>
              <a:t>Critiquing preparation and criteria</a:t>
            </a:r>
          </a:p>
          <a:p>
            <a:pPr marL="514350" indent="-514350">
              <a:buFont typeface="+mj-lt"/>
              <a:buAutoNum type="arabicPeriod"/>
            </a:pPr>
            <a:r>
              <a:rPr lang="en-IE" sz="3200" dirty="0" smtClean="0"/>
              <a:t>Marking schemes</a:t>
            </a:r>
            <a:endParaRPr lang="en-IE" sz="3200" dirty="0"/>
          </a:p>
          <a:p>
            <a:pPr algn="ctr"/>
            <a:endParaRPr lang="en-IE" sz="3200" b="1" dirty="0" smtClean="0"/>
          </a:p>
          <a:p>
            <a:endParaRPr lang="en-IE" dirty="0"/>
          </a:p>
        </p:txBody>
      </p:sp>
    </p:spTree>
    <p:extLst>
      <p:ext uri="{BB962C8B-B14F-4D97-AF65-F5344CB8AC3E}">
        <p14:creationId xmlns:p14="http://schemas.microsoft.com/office/powerpoint/2010/main" val="2045423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a:t>
            </a:r>
            <a:r>
              <a:rPr lang="en-IE" sz="4800" dirty="0" smtClean="0">
                <a:solidFill>
                  <a:schemeClr val="bg1"/>
                </a:solidFill>
              </a:rPr>
              <a:t> Critiquing papers and dissertations</a:t>
            </a:r>
            <a:endParaRPr lang="en-IE" sz="48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13</a:t>
            </a:fld>
            <a:endParaRPr lang="en-IE"/>
          </a:p>
        </p:txBody>
      </p:sp>
      <p:sp>
        <p:nvSpPr>
          <p:cNvPr id="8" name="TextBox 7"/>
          <p:cNvSpPr txBox="1"/>
          <p:nvPr/>
        </p:nvSpPr>
        <p:spPr>
          <a:xfrm>
            <a:off x="381000" y="2116686"/>
            <a:ext cx="11429999" cy="1354217"/>
          </a:xfrm>
          <a:prstGeom prst="rect">
            <a:avLst/>
          </a:prstGeom>
          <a:noFill/>
        </p:spPr>
        <p:txBody>
          <a:bodyPr wrap="square" rtlCol="0">
            <a:spAutoFit/>
          </a:bodyPr>
          <a:lstStyle/>
          <a:p>
            <a:pPr marL="514350" indent="-514350">
              <a:buFont typeface="+mj-lt"/>
              <a:buAutoNum type="arabicPeriod"/>
            </a:pPr>
            <a:r>
              <a:rPr lang="en-IE" sz="3200" dirty="0"/>
              <a:t>Context for the Critique</a:t>
            </a:r>
          </a:p>
          <a:p>
            <a:pPr algn="ctr"/>
            <a:endParaRPr lang="en-IE" sz="3200" b="1" dirty="0" smtClean="0"/>
          </a:p>
          <a:p>
            <a:endParaRPr lang="en-IE" dirty="0"/>
          </a:p>
        </p:txBody>
      </p:sp>
    </p:spTree>
    <p:extLst>
      <p:ext uri="{BB962C8B-B14F-4D97-AF65-F5344CB8AC3E}">
        <p14:creationId xmlns:p14="http://schemas.microsoft.com/office/powerpoint/2010/main" val="1939609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034135" y="2019457"/>
            <a:ext cx="2670372" cy="1836892"/>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Subtitle 2"/>
          <p:cNvSpPr>
            <a:spLocks noGrp="1"/>
          </p:cNvSpPr>
          <p:nvPr>
            <p:ph type="subTitle" idx="1"/>
          </p:nvPr>
        </p:nvSpPr>
        <p:spPr>
          <a:xfrm>
            <a:off x="544478" y="2038149"/>
            <a:ext cx="4443901" cy="4027915"/>
          </a:xfrm>
        </p:spPr>
        <p:txBody>
          <a:bodyPr>
            <a:normAutofit fontScale="85000" lnSpcReduction="20000"/>
          </a:bodyPr>
          <a:lstStyle/>
          <a:p>
            <a:pPr algn="l"/>
            <a:r>
              <a:rPr lang="en-IE" dirty="0" smtClean="0"/>
              <a:t>A Dissertation ….</a:t>
            </a:r>
          </a:p>
          <a:p>
            <a:pPr algn="l"/>
            <a:endParaRPr lang="en-IE" dirty="0" smtClean="0"/>
          </a:p>
          <a:p>
            <a:pPr algn="l"/>
            <a:r>
              <a:rPr lang="en-IE" dirty="0" smtClean="0"/>
              <a:t>Academic document that presents the</a:t>
            </a:r>
          </a:p>
          <a:p>
            <a:pPr lvl="1" algn="l"/>
            <a:r>
              <a:rPr lang="en-IE" dirty="0" smtClean="0"/>
              <a:t>Background</a:t>
            </a:r>
          </a:p>
          <a:p>
            <a:pPr lvl="1" algn="l"/>
            <a:r>
              <a:rPr lang="en-IE" dirty="0" smtClean="0"/>
              <a:t>Process</a:t>
            </a:r>
          </a:p>
          <a:p>
            <a:pPr lvl="1" algn="l"/>
            <a:r>
              <a:rPr lang="en-IE" dirty="0" smtClean="0"/>
              <a:t>Methods</a:t>
            </a:r>
          </a:p>
          <a:p>
            <a:pPr lvl="1" algn="l"/>
            <a:r>
              <a:rPr lang="en-IE" dirty="0" smtClean="0"/>
              <a:t>Findings</a:t>
            </a:r>
          </a:p>
          <a:p>
            <a:pPr lvl="1" algn="l"/>
            <a:r>
              <a:rPr lang="en-IE" dirty="0" smtClean="0"/>
              <a:t>and motivation</a:t>
            </a:r>
          </a:p>
          <a:p>
            <a:pPr algn="l"/>
            <a:r>
              <a:rPr lang="en-IE" dirty="0" smtClean="0"/>
              <a:t> in order to situate and answer a </a:t>
            </a:r>
            <a:r>
              <a:rPr lang="en-IE" b="1" dirty="0" smtClean="0"/>
              <a:t>research question</a:t>
            </a:r>
          </a:p>
          <a:p>
            <a:pPr algn="l"/>
            <a:endParaRPr lang="en-IE" dirty="0" smtClean="0"/>
          </a:p>
          <a:p>
            <a:pPr algn="l"/>
            <a:r>
              <a:rPr lang="en-IE" dirty="0" smtClean="0"/>
              <a:t>And thereby demonstrate the writer’s mastery of a topic</a:t>
            </a:r>
          </a:p>
        </p:txBody>
      </p:sp>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Dissertations</a:t>
            </a:r>
            <a:endParaRPr lang="en-IE" sz="6000" dirty="0">
              <a:solidFill>
                <a:schemeClr val="bg1"/>
              </a:solidFill>
            </a:endParaRPr>
          </a:p>
        </p:txBody>
      </p:sp>
      <p:sp>
        <p:nvSpPr>
          <p:cNvPr id="5" name="Date Placeholder 4"/>
          <p:cNvSpPr>
            <a:spLocks noGrp="1"/>
          </p:cNvSpPr>
          <p:nvPr>
            <p:ph type="dt" sz="half" idx="10"/>
          </p:nvPr>
        </p:nvSpPr>
        <p:spPr/>
        <p:txBody>
          <a:bodyPr/>
          <a:lstStyle/>
          <a:p>
            <a:fld id="{D1F53F54-278F-4051-8F78-D1B7B5896BA3}" type="datetime1">
              <a:rPr lang="en-IE" smtClean="0"/>
              <a:t>03/11/2021</a:t>
            </a:fld>
            <a:endParaRPr lang="en-IE"/>
          </a:p>
        </p:txBody>
      </p:sp>
      <p:sp>
        <p:nvSpPr>
          <p:cNvPr id="6" name="Slide Number Placeholder 5"/>
          <p:cNvSpPr>
            <a:spLocks noGrp="1"/>
          </p:cNvSpPr>
          <p:nvPr>
            <p:ph type="sldNum" sz="quarter" idx="12"/>
          </p:nvPr>
        </p:nvSpPr>
        <p:spPr>
          <a:xfrm>
            <a:off x="8610600" y="6348402"/>
            <a:ext cx="2743200" cy="365125"/>
          </a:xfrm>
        </p:spPr>
        <p:txBody>
          <a:bodyPr/>
          <a:lstStyle/>
          <a:p>
            <a:fld id="{206644BE-952D-4372-B451-CC80966617A7}" type="slidenum">
              <a:rPr lang="en-IE" smtClean="0"/>
              <a:t>14</a:t>
            </a:fld>
            <a:endParaRPr lang="en-IE" dirty="0"/>
          </a:p>
        </p:txBody>
      </p:sp>
      <p:grpSp>
        <p:nvGrpSpPr>
          <p:cNvPr id="11" name="Group 10"/>
          <p:cNvGrpSpPr/>
          <p:nvPr/>
        </p:nvGrpSpPr>
        <p:grpSpPr>
          <a:xfrm>
            <a:off x="5498728" y="1488027"/>
            <a:ext cx="5482934" cy="4529435"/>
            <a:chOff x="5683853" y="1448972"/>
            <a:chExt cx="5482934" cy="4529435"/>
          </a:xfrm>
        </p:grpSpPr>
        <p:sp>
          <p:nvSpPr>
            <p:cNvPr id="8" name="TextBox 7"/>
            <p:cNvSpPr txBox="1"/>
            <p:nvPr/>
          </p:nvSpPr>
          <p:spPr>
            <a:xfrm>
              <a:off x="7533285" y="1448972"/>
              <a:ext cx="2153814" cy="915415"/>
            </a:xfrm>
            <a:prstGeom prst="rect">
              <a:avLst/>
            </a:prstGeom>
            <a:noFill/>
          </p:spPr>
          <p:txBody>
            <a:bodyPr wrap="square" rtlCol="0">
              <a:spAutoFit/>
            </a:bodyPr>
            <a:lstStyle/>
            <a:p>
              <a:r>
                <a:rPr lang="en-IE" sz="5400" b="1" dirty="0" smtClean="0"/>
                <a:t>Why</a:t>
              </a:r>
              <a:endParaRPr lang="en-IE" sz="5400" b="1" dirty="0"/>
            </a:p>
          </p:txBody>
        </p:sp>
        <p:sp>
          <p:nvSpPr>
            <p:cNvPr id="9" name="TextBox 8"/>
            <p:cNvSpPr txBox="1"/>
            <p:nvPr/>
          </p:nvSpPr>
          <p:spPr>
            <a:xfrm rot="1231481">
              <a:off x="5683853" y="2047358"/>
              <a:ext cx="2153814" cy="923330"/>
            </a:xfrm>
            <a:prstGeom prst="rect">
              <a:avLst/>
            </a:prstGeom>
            <a:noFill/>
          </p:spPr>
          <p:txBody>
            <a:bodyPr wrap="square" rtlCol="0">
              <a:spAutoFit/>
            </a:bodyPr>
            <a:lstStyle/>
            <a:p>
              <a:r>
                <a:rPr lang="en-IE" sz="5400" b="1" dirty="0" smtClean="0">
                  <a:solidFill>
                    <a:srgbClr val="FF0066"/>
                  </a:solidFill>
                </a:rPr>
                <a:t>What</a:t>
              </a:r>
              <a:endParaRPr lang="en-IE" sz="5400" b="1" dirty="0">
                <a:solidFill>
                  <a:srgbClr val="FF0066"/>
                </a:solidFill>
              </a:endParaRPr>
            </a:p>
          </p:txBody>
        </p:sp>
        <p:sp>
          <p:nvSpPr>
            <p:cNvPr id="10" name="TextBox 9"/>
            <p:cNvSpPr txBox="1"/>
            <p:nvPr/>
          </p:nvSpPr>
          <p:spPr>
            <a:xfrm rot="21105050">
              <a:off x="5804307" y="3732061"/>
              <a:ext cx="2153814" cy="915415"/>
            </a:xfrm>
            <a:prstGeom prst="rect">
              <a:avLst/>
            </a:prstGeom>
            <a:noFill/>
          </p:spPr>
          <p:txBody>
            <a:bodyPr wrap="square" rtlCol="0">
              <a:spAutoFit/>
            </a:bodyPr>
            <a:lstStyle/>
            <a:p>
              <a:r>
                <a:rPr lang="en-IE" sz="5400" b="1" dirty="0" smtClean="0">
                  <a:solidFill>
                    <a:srgbClr val="7030A0"/>
                  </a:solidFill>
                </a:rPr>
                <a:t>How</a:t>
              </a:r>
              <a:endParaRPr lang="en-IE" sz="5400" b="1" dirty="0">
                <a:solidFill>
                  <a:srgbClr val="7030A0"/>
                </a:solidFill>
              </a:endParaRPr>
            </a:p>
          </p:txBody>
        </p:sp>
        <p:sp>
          <p:nvSpPr>
            <p:cNvPr id="12" name="TextBox 11"/>
            <p:cNvSpPr txBox="1"/>
            <p:nvPr/>
          </p:nvSpPr>
          <p:spPr>
            <a:xfrm>
              <a:off x="7635087" y="3147634"/>
              <a:ext cx="2153814" cy="923330"/>
            </a:xfrm>
            <a:prstGeom prst="rect">
              <a:avLst/>
            </a:prstGeom>
            <a:noFill/>
          </p:spPr>
          <p:txBody>
            <a:bodyPr wrap="square" rtlCol="0">
              <a:spAutoFit/>
            </a:bodyPr>
            <a:lstStyle/>
            <a:p>
              <a:r>
                <a:rPr lang="en-IE" sz="5400" b="1" dirty="0" smtClean="0">
                  <a:solidFill>
                    <a:srgbClr val="0070C0"/>
                  </a:solidFill>
                </a:rPr>
                <a:t>When</a:t>
              </a:r>
              <a:endParaRPr lang="en-IE" sz="5400" b="1" dirty="0">
                <a:solidFill>
                  <a:srgbClr val="0070C0"/>
                </a:solidFill>
              </a:endParaRPr>
            </a:p>
          </p:txBody>
        </p:sp>
        <p:sp>
          <p:nvSpPr>
            <p:cNvPr id="14" name="TextBox 13"/>
            <p:cNvSpPr txBox="1"/>
            <p:nvPr/>
          </p:nvSpPr>
          <p:spPr>
            <a:xfrm>
              <a:off x="9012973" y="4150147"/>
              <a:ext cx="2153814" cy="923330"/>
            </a:xfrm>
            <a:prstGeom prst="rect">
              <a:avLst/>
            </a:prstGeom>
            <a:noFill/>
          </p:spPr>
          <p:txBody>
            <a:bodyPr wrap="square" rtlCol="0">
              <a:spAutoFit/>
            </a:bodyPr>
            <a:lstStyle/>
            <a:p>
              <a:r>
                <a:rPr lang="en-IE" sz="5400" b="1" dirty="0" smtClean="0">
                  <a:solidFill>
                    <a:schemeClr val="accent2"/>
                  </a:solidFill>
                </a:rPr>
                <a:t>Who</a:t>
              </a:r>
              <a:endParaRPr lang="en-IE" sz="5400" b="1" dirty="0">
                <a:solidFill>
                  <a:schemeClr val="accent2"/>
                </a:solidFill>
              </a:endParaRPr>
            </a:p>
          </p:txBody>
        </p:sp>
        <p:sp>
          <p:nvSpPr>
            <p:cNvPr id="15" name="TextBox 14"/>
            <p:cNvSpPr txBox="1"/>
            <p:nvPr/>
          </p:nvSpPr>
          <p:spPr>
            <a:xfrm rot="1701798">
              <a:off x="6488282" y="5055077"/>
              <a:ext cx="2153813" cy="923330"/>
            </a:xfrm>
            <a:prstGeom prst="rect">
              <a:avLst/>
            </a:prstGeom>
            <a:noFill/>
          </p:spPr>
          <p:txBody>
            <a:bodyPr wrap="square" rtlCol="0">
              <a:spAutoFit/>
            </a:bodyPr>
            <a:lstStyle/>
            <a:p>
              <a:r>
                <a:rPr lang="en-IE" sz="5400" b="1" dirty="0" smtClean="0">
                  <a:solidFill>
                    <a:srgbClr val="FF0000"/>
                  </a:solidFill>
                </a:rPr>
                <a:t>Where</a:t>
              </a:r>
              <a:endParaRPr lang="en-IE" sz="5400" b="1" dirty="0">
                <a:solidFill>
                  <a:srgbClr val="FF0000"/>
                </a:solidFill>
              </a:endParaRPr>
            </a:p>
          </p:txBody>
        </p:sp>
      </p:grpSp>
      <p:sp>
        <p:nvSpPr>
          <p:cNvPr id="16" name="TextBox 15"/>
          <p:cNvSpPr txBox="1"/>
          <p:nvPr/>
        </p:nvSpPr>
        <p:spPr>
          <a:xfrm rot="20786672">
            <a:off x="9480655" y="1874346"/>
            <a:ext cx="1939945" cy="1739287"/>
          </a:xfrm>
          <a:prstGeom prst="rect">
            <a:avLst/>
          </a:prstGeom>
          <a:noFill/>
        </p:spPr>
        <p:txBody>
          <a:bodyPr wrap="square" rtlCol="0">
            <a:spAutoFit/>
          </a:bodyPr>
          <a:lstStyle/>
          <a:p>
            <a:r>
              <a:rPr lang="en-IE" sz="5400" b="1" dirty="0" smtClean="0">
                <a:solidFill>
                  <a:srgbClr val="A8AC04"/>
                </a:solidFill>
              </a:rPr>
              <a:t>So, What</a:t>
            </a:r>
            <a:endParaRPr lang="en-IE" sz="5400" b="1" dirty="0">
              <a:solidFill>
                <a:srgbClr val="A8AC04"/>
              </a:solidFill>
            </a:endParaRPr>
          </a:p>
        </p:txBody>
      </p:sp>
    </p:spTree>
    <p:extLst>
      <p:ext uri="{BB962C8B-B14F-4D97-AF65-F5344CB8AC3E}">
        <p14:creationId xmlns:p14="http://schemas.microsoft.com/office/powerpoint/2010/main" val="284985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Asking research questions </a:t>
            </a:r>
            <a:endParaRPr lang="en-IE" sz="6000" dirty="0">
              <a:solidFill>
                <a:schemeClr val="bg1"/>
              </a:solidFill>
            </a:endParaRPr>
          </a:p>
        </p:txBody>
      </p:sp>
      <p:pic>
        <p:nvPicPr>
          <p:cNvPr id="1026" name="Picture 2" descr="Image result for pla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9" y="1586364"/>
            <a:ext cx="5296592" cy="43817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86354" y="5968092"/>
            <a:ext cx="3493200" cy="369332"/>
          </a:xfrm>
          <a:prstGeom prst="rect">
            <a:avLst/>
          </a:prstGeom>
        </p:spPr>
        <p:txBody>
          <a:bodyPr wrap="none">
            <a:spAutoFit/>
          </a:bodyPr>
          <a:lstStyle/>
          <a:p>
            <a:r>
              <a:rPr lang="en-IE" dirty="0"/>
              <a:t>https://en.wikipedia.org/wiki/Plato</a:t>
            </a:r>
          </a:p>
        </p:txBody>
      </p:sp>
      <p:sp>
        <p:nvSpPr>
          <p:cNvPr id="5" name="TextBox 4"/>
          <p:cNvSpPr txBox="1"/>
          <p:nvPr/>
        </p:nvSpPr>
        <p:spPr>
          <a:xfrm>
            <a:off x="5847270" y="1586364"/>
            <a:ext cx="5901384" cy="3416320"/>
          </a:xfrm>
          <a:prstGeom prst="rect">
            <a:avLst/>
          </a:prstGeom>
          <a:noFill/>
        </p:spPr>
        <p:txBody>
          <a:bodyPr wrap="square" rtlCol="0">
            <a:spAutoFit/>
          </a:bodyPr>
          <a:lstStyle/>
          <a:p>
            <a:pPr algn="ctr"/>
            <a:r>
              <a:rPr lang="en-IE" sz="7200" dirty="0" smtClean="0">
                <a:solidFill>
                  <a:srgbClr val="FF0000"/>
                </a:solidFill>
              </a:rPr>
              <a:t>This is not something new</a:t>
            </a:r>
            <a:endParaRPr lang="en-IE" sz="7200" dirty="0">
              <a:solidFill>
                <a:srgbClr val="FF0000"/>
              </a:solidFill>
            </a:endParaRPr>
          </a:p>
        </p:txBody>
      </p:sp>
      <p:sp>
        <p:nvSpPr>
          <p:cNvPr id="4" name="TextBox 3"/>
          <p:cNvSpPr txBox="1"/>
          <p:nvPr/>
        </p:nvSpPr>
        <p:spPr>
          <a:xfrm>
            <a:off x="5975927" y="5270372"/>
            <a:ext cx="5911273" cy="1200329"/>
          </a:xfrm>
          <a:prstGeom prst="rect">
            <a:avLst/>
          </a:prstGeom>
          <a:noFill/>
        </p:spPr>
        <p:txBody>
          <a:bodyPr wrap="square" rtlCol="0">
            <a:spAutoFit/>
          </a:bodyPr>
          <a:lstStyle/>
          <a:p>
            <a:r>
              <a:rPr lang="en-IE" sz="2400" dirty="0" smtClean="0"/>
              <a:t>“Good Questioners tend to be aware of, and be quite comfortable in, their own ignorance”</a:t>
            </a:r>
          </a:p>
          <a:p>
            <a:r>
              <a:rPr lang="en-IE" sz="1200" dirty="0" smtClean="0"/>
              <a:t>A more Beautiful question- The power of inquiry to spark breakthrough ideas, Warren Berger, 2014</a:t>
            </a:r>
            <a:endParaRPr lang="en-IE" sz="1200" dirty="0"/>
          </a:p>
        </p:txBody>
      </p:sp>
      <p:sp>
        <p:nvSpPr>
          <p:cNvPr id="7" name="Rectangle 6"/>
          <p:cNvSpPr/>
          <p:nvPr/>
        </p:nvSpPr>
        <p:spPr>
          <a:xfrm rot="1966073">
            <a:off x="9465884" y="1733867"/>
            <a:ext cx="3115433" cy="1569660"/>
          </a:xfrm>
          <a:prstGeom prst="rect">
            <a:avLst/>
          </a:prstGeom>
          <a:noFill/>
          <a:ln>
            <a:noFill/>
          </a:ln>
        </p:spPr>
        <p:txBody>
          <a:bodyPr wrap="square" lIns="91440" tIns="45720" rIns="91440" bIns="45720">
            <a:spAutoFit/>
          </a:bodyPr>
          <a:lstStyle/>
          <a:p>
            <a:pPr algn="ctr"/>
            <a:r>
              <a:rPr lang="en-US" sz="9600" b="1" cap="none" spc="0" dirty="0" smtClean="0">
                <a:ln w="22225">
                  <a:solidFill>
                    <a:schemeClr val="accent2"/>
                  </a:solidFill>
                  <a:prstDash val="solid"/>
                </a:ln>
                <a:effectLst/>
              </a:rPr>
              <a:t>?</a:t>
            </a:r>
            <a:endParaRPr lang="en-US" sz="9600" b="1" cap="none" spc="0" dirty="0">
              <a:ln w="22225">
                <a:solidFill>
                  <a:schemeClr val="accent2"/>
                </a:solidFill>
                <a:prstDash val="solid"/>
              </a:ln>
              <a:effectLst/>
            </a:endParaRPr>
          </a:p>
        </p:txBody>
      </p:sp>
      <p:sp>
        <p:nvSpPr>
          <p:cNvPr id="6" name="Date Placeholder 5"/>
          <p:cNvSpPr>
            <a:spLocks noGrp="1"/>
          </p:cNvSpPr>
          <p:nvPr>
            <p:ph type="dt" sz="half" idx="10"/>
          </p:nvPr>
        </p:nvSpPr>
        <p:spPr/>
        <p:txBody>
          <a:bodyPr/>
          <a:lstStyle/>
          <a:p>
            <a:fld id="{2BC3D2B0-7551-4ED9-98B1-C23088BC067A}" type="datetime1">
              <a:rPr lang="en-IE" smtClean="0"/>
              <a:t>03/11/2021</a:t>
            </a:fld>
            <a:endParaRPr lang="en-IE"/>
          </a:p>
        </p:txBody>
      </p:sp>
      <p:sp>
        <p:nvSpPr>
          <p:cNvPr id="8" name="Slide Number Placeholder 7"/>
          <p:cNvSpPr>
            <a:spLocks noGrp="1"/>
          </p:cNvSpPr>
          <p:nvPr>
            <p:ph type="sldNum" sz="quarter" idx="12"/>
          </p:nvPr>
        </p:nvSpPr>
        <p:spPr/>
        <p:txBody>
          <a:bodyPr/>
          <a:lstStyle/>
          <a:p>
            <a:fld id="{206644BE-952D-4372-B451-CC80966617A7}" type="slidenum">
              <a:rPr lang="en-IE" smtClean="0"/>
              <a:t>15</a:t>
            </a:fld>
            <a:endParaRPr lang="en-IE"/>
          </a:p>
        </p:txBody>
      </p:sp>
    </p:spTree>
    <p:extLst>
      <p:ext uri="{BB962C8B-B14F-4D97-AF65-F5344CB8AC3E}">
        <p14:creationId xmlns:p14="http://schemas.microsoft.com/office/powerpoint/2010/main" val="278121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Research Communities </a:t>
            </a:r>
            <a:endParaRPr lang="en-IE" sz="6000" dirty="0">
              <a:solidFill>
                <a:schemeClr val="bg1"/>
              </a:solidFill>
            </a:endParaRPr>
          </a:p>
        </p:txBody>
      </p:sp>
      <p:pic>
        <p:nvPicPr>
          <p:cNvPr id="1026" name="Picture 2" descr="https://cdn-images-1.medium.com/max/900/1*W_24MsywFVgS4ICbzcQry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39" y="1578568"/>
            <a:ext cx="4138840" cy="41447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5670" y="5963482"/>
            <a:ext cx="11092543" cy="646331"/>
          </a:xfrm>
          <a:prstGeom prst="rect">
            <a:avLst/>
          </a:prstGeom>
        </p:spPr>
        <p:txBody>
          <a:bodyPr wrap="square">
            <a:spAutoFit/>
          </a:bodyPr>
          <a:lstStyle/>
          <a:p>
            <a:r>
              <a:rPr lang="en-IE" dirty="0">
                <a:hlinkClick r:id="rId3"/>
              </a:rPr>
              <a:t>https://</a:t>
            </a:r>
            <a:r>
              <a:rPr lang="en-IE" dirty="0" smtClean="0">
                <a:hlinkClick r:id="rId3"/>
              </a:rPr>
              <a:t>austinstartups.com/standing-on-the-shoulders-of-giants-keeping-austins-future-bright-part-2-5a92d9c4e816</a:t>
            </a:r>
            <a:endParaRPr lang="en-IE" dirty="0" smtClean="0"/>
          </a:p>
          <a:p>
            <a:r>
              <a:rPr lang="en-IE" dirty="0"/>
              <a:t>Website/photo credit: </a:t>
            </a:r>
            <a:r>
              <a:rPr lang="en-IE" dirty="0">
                <a:hlinkClick r:id="rId4"/>
              </a:rPr>
              <a:t>https://www.garycarmell.com/standing-on-shoulders-of-giants/</a:t>
            </a:r>
            <a:endParaRPr lang="en-IE" dirty="0"/>
          </a:p>
        </p:txBody>
      </p:sp>
      <p:sp>
        <p:nvSpPr>
          <p:cNvPr id="3" name="TextBox 2"/>
          <p:cNvSpPr txBox="1"/>
          <p:nvPr/>
        </p:nvSpPr>
        <p:spPr>
          <a:xfrm>
            <a:off x="5649236" y="1367631"/>
            <a:ext cx="5747657" cy="4647426"/>
          </a:xfrm>
          <a:prstGeom prst="rect">
            <a:avLst/>
          </a:prstGeom>
          <a:noFill/>
        </p:spPr>
        <p:txBody>
          <a:bodyPr wrap="square" rtlCol="0">
            <a:spAutoFit/>
          </a:bodyPr>
          <a:lstStyle/>
          <a:p>
            <a:pPr algn="ctr"/>
            <a:r>
              <a:rPr lang="en-IE" sz="7200" dirty="0" smtClean="0">
                <a:solidFill>
                  <a:srgbClr val="FF0000"/>
                </a:solidFill>
              </a:rPr>
              <a:t>Standing on the Shoulders of Giants</a:t>
            </a:r>
          </a:p>
          <a:p>
            <a:pPr algn="ctr"/>
            <a:r>
              <a:rPr lang="en-IE" sz="2400" b="1" dirty="0" smtClean="0">
                <a:solidFill>
                  <a:schemeClr val="accent6">
                    <a:lumMod val="75000"/>
                  </a:schemeClr>
                </a:solidFill>
              </a:rPr>
              <a:t>and leave behind a good foundation for others to continue to build.</a:t>
            </a:r>
          </a:p>
          <a:p>
            <a:pPr algn="ctr"/>
            <a:r>
              <a:rPr lang="en-IE" sz="800" dirty="0"/>
              <a:t>http://www.cs.virginia.edu/~robins/YouAndYourResearch.html</a:t>
            </a:r>
          </a:p>
          <a:p>
            <a:pPr algn="ctr"/>
            <a:endParaRPr lang="en-IE" sz="2400" b="1" dirty="0">
              <a:solidFill>
                <a:schemeClr val="accent6">
                  <a:lumMod val="75000"/>
                </a:schemeClr>
              </a:solidFill>
            </a:endParaRPr>
          </a:p>
        </p:txBody>
      </p:sp>
      <p:sp>
        <p:nvSpPr>
          <p:cNvPr id="5" name="Date Placeholder 4"/>
          <p:cNvSpPr>
            <a:spLocks noGrp="1"/>
          </p:cNvSpPr>
          <p:nvPr>
            <p:ph type="dt" sz="half" idx="10"/>
          </p:nvPr>
        </p:nvSpPr>
        <p:spPr/>
        <p:txBody>
          <a:bodyPr/>
          <a:lstStyle/>
          <a:p>
            <a:fld id="{2E7EF1D0-6287-4494-B0AB-1EDD4DE6A334}" type="datetime1">
              <a:rPr lang="en-IE" smtClean="0"/>
              <a:t>03/11/2021</a:t>
            </a:fld>
            <a:endParaRPr lang="en-IE"/>
          </a:p>
        </p:txBody>
      </p:sp>
      <p:sp>
        <p:nvSpPr>
          <p:cNvPr id="6" name="Slide Number Placeholder 5"/>
          <p:cNvSpPr>
            <a:spLocks noGrp="1"/>
          </p:cNvSpPr>
          <p:nvPr>
            <p:ph type="sldNum" sz="quarter" idx="12"/>
          </p:nvPr>
        </p:nvSpPr>
        <p:spPr/>
        <p:txBody>
          <a:bodyPr/>
          <a:lstStyle/>
          <a:p>
            <a:fld id="{206644BE-952D-4372-B451-CC80966617A7}" type="slidenum">
              <a:rPr lang="en-IE" smtClean="0"/>
              <a:t>16</a:t>
            </a:fld>
            <a:endParaRPr lang="en-IE"/>
          </a:p>
        </p:txBody>
      </p:sp>
    </p:spTree>
    <p:extLst>
      <p:ext uri="{BB962C8B-B14F-4D97-AF65-F5344CB8AC3E}">
        <p14:creationId xmlns:p14="http://schemas.microsoft.com/office/powerpoint/2010/main" val="3298305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a:t>
            </a:r>
            <a:r>
              <a:rPr lang="en-IE" sz="4400" dirty="0" smtClean="0">
                <a:solidFill>
                  <a:schemeClr val="bg1"/>
                </a:solidFill>
              </a:rPr>
              <a:t>Building on/Recognising others work </a:t>
            </a:r>
            <a:endParaRPr lang="en-IE" sz="4400" dirty="0">
              <a:solidFill>
                <a:schemeClr val="bg1"/>
              </a:solidFill>
            </a:endParaRPr>
          </a:p>
        </p:txBody>
      </p:sp>
      <p:grpSp>
        <p:nvGrpSpPr>
          <p:cNvPr id="9" name="Group 8"/>
          <p:cNvGrpSpPr/>
          <p:nvPr/>
        </p:nvGrpSpPr>
        <p:grpSpPr>
          <a:xfrm>
            <a:off x="411285" y="1428871"/>
            <a:ext cx="6390967" cy="4782931"/>
            <a:chOff x="1911986" y="816824"/>
            <a:chExt cx="6390967" cy="4782931"/>
          </a:xfrm>
        </p:grpSpPr>
        <p:sp>
          <p:nvSpPr>
            <p:cNvPr id="4" name="TextBox 3"/>
            <p:cNvSpPr txBox="1"/>
            <p:nvPr/>
          </p:nvSpPr>
          <p:spPr>
            <a:xfrm>
              <a:off x="1919750" y="816824"/>
              <a:ext cx="6259335" cy="523220"/>
            </a:xfrm>
            <a:prstGeom prst="rect">
              <a:avLst/>
            </a:prstGeom>
            <a:noFill/>
            <a:ln w="25400" cmpd="sng">
              <a:solidFill>
                <a:schemeClr val="accent1"/>
              </a:solidFill>
            </a:ln>
          </p:spPr>
          <p:txBody>
            <a:bodyPr wrap="square" rtlCol="0">
              <a:spAutoFit/>
            </a:bodyPr>
            <a:lstStyle/>
            <a:p>
              <a:r>
                <a:rPr lang="en-IE" sz="2800" b="1" dirty="0" smtClean="0"/>
                <a:t>Combining ideas from other researchers</a:t>
              </a:r>
            </a:p>
          </p:txBody>
        </p:sp>
        <p:sp>
          <p:nvSpPr>
            <p:cNvPr id="5" name="TextBox 4"/>
            <p:cNvSpPr txBox="1"/>
            <p:nvPr/>
          </p:nvSpPr>
          <p:spPr>
            <a:xfrm>
              <a:off x="1919750" y="1644305"/>
              <a:ext cx="2689120" cy="1231106"/>
            </a:xfrm>
            <a:prstGeom prst="rect">
              <a:avLst/>
            </a:prstGeom>
            <a:noFill/>
            <a:ln w="25400" cmpd="sng">
              <a:solidFill>
                <a:schemeClr val="accent1"/>
              </a:solidFill>
            </a:ln>
          </p:spPr>
          <p:txBody>
            <a:bodyPr wrap="square" rtlCol="0">
              <a:spAutoFit/>
            </a:bodyPr>
            <a:lstStyle/>
            <a:p>
              <a:r>
                <a:rPr lang="en-IE" sz="2800" b="1" dirty="0" smtClean="0"/>
                <a:t>Using Others’ Methods</a:t>
              </a:r>
            </a:p>
            <a:p>
              <a:endParaRPr lang="en-IE" dirty="0"/>
            </a:p>
          </p:txBody>
        </p:sp>
        <p:sp>
          <p:nvSpPr>
            <p:cNvPr id="6" name="TextBox 5"/>
            <p:cNvSpPr txBox="1"/>
            <p:nvPr/>
          </p:nvSpPr>
          <p:spPr>
            <a:xfrm>
              <a:off x="4889090" y="1448007"/>
              <a:ext cx="3413863" cy="523220"/>
            </a:xfrm>
            <a:prstGeom prst="rect">
              <a:avLst/>
            </a:prstGeom>
            <a:noFill/>
            <a:ln w="25400" cmpd="sng">
              <a:solidFill>
                <a:schemeClr val="accent1"/>
              </a:solidFill>
            </a:ln>
          </p:spPr>
          <p:txBody>
            <a:bodyPr wrap="square" rtlCol="0">
              <a:spAutoFit/>
            </a:bodyPr>
            <a:lstStyle/>
            <a:p>
              <a:r>
                <a:rPr lang="en-IE" sz="2800" b="1" dirty="0" smtClean="0"/>
                <a:t>Testing others’ ideas</a:t>
              </a:r>
            </a:p>
          </p:txBody>
        </p:sp>
        <p:sp>
          <p:nvSpPr>
            <p:cNvPr id="7" name="TextBox 6"/>
            <p:cNvSpPr txBox="1"/>
            <p:nvPr/>
          </p:nvSpPr>
          <p:spPr>
            <a:xfrm>
              <a:off x="4861664" y="2325170"/>
              <a:ext cx="3441289" cy="2246769"/>
            </a:xfrm>
            <a:prstGeom prst="rect">
              <a:avLst/>
            </a:prstGeom>
            <a:noFill/>
            <a:ln w="25400" cmpd="sng">
              <a:solidFill>
                <a:schemeClr val="accent1"/>
              </a:solidFill>
            </a:ln>
          </p:spPr>
          <p:txBody>
            <a:bodyPr wrap="square" rtlCol="0">
              <a:spAutoFit/>
            </a:bodyPr>
            <a:lstStyle/>
            <a:p>
              <a:r>
                <a:rPr lang="en-IE" sz="2800" b="1" dirty="0" smtClean="0"/>
                <a:t>Looking at the teams others have formed around them- are there any new trends?</a:t>
              </a:r>
            </a:p>
          </p:txBody>
        </p:sp>
        <p:sp>
          <p:nvSpPr>
            <p:cNvPr id="8" name="TextBox 7"/>
            <p:cNvSpPr txBox="1"/>
            <p:nvPr/>
          </p:nvSpPr>
          <p:spPr>
            <a:xfrm>
              <a:off x="1911986" y="3075987"/>
              <a:ext cx="2823281" cy="2523768"/>
            </a:xfrm>
            <a:prstGeom prst="rect">
              <a:avLst/>
            </a:prstGeom>
            <a:noFill/>
            <a:ln w="25400" cmpd="sng">
              <a:solidFill>
                <a:schemeClr val="accent1"/>
              </a:solidFill>
            </a:ln>
          </p:spPr>
          <p:txBody>
            <a:bodyPr wrap="square" rtlCol="0">
              <a:spAutoFit/>
            </a:bodyPr>
            <a:lstStyle/>
            <a:p>
              <a:r>
                <a:rPr lang="en-IE" sz="2800" b="1" dirty="0" smtClean="0"/>
                <a:t>Look at what others did- see can it be refashioned for a different context</a:t>
              </a:r>
            </a:p>
            <a:p>
              <a:endParaRPr lang="en-IE" dirty="0"/>
            </a:p>
          </p:txBody>
        </p:sp>
      </p:grpSp>
      <p:sp>
        <p:nvSpPr>
          <p:cNvPr id="3" name="Date Placeholder 2"/>
          <p:cNvSpPr>
            <a:spLocks noGrp="1"/>
          </p:cNvSpPr>
          <p:nvPr>
            <p:ph type="dt" sz="half" idx="10"/>
          </p:nvPr>
        </p:nvSpPr>
        <p:spPr/>
        <p:txBody>
          <a:bodyPr/>
          <a:lstStyle/>
          <a:p>
            <a:fld id="{2CF2B8CC-1A68-4BA3-A896-954A2F00AAEB}" type="datetime1">
              <a:rPr lang="en-IE" smtClean="0"/>
              <a:t>03/11/2021</a:t>
            </a:fld>
            <a:endParaRPr lang="en-IE"/>
          </a:p>
        </p:txBody>
      </p:sp>
      <p:sp>
        <p:nvSpPr>
          <p:cNvPr id="11" name="Slide Number Placeholder 10"/>
          <p:cNvSpPr>
            <a:spLocks noGrp="1"/>
          </p:cNvSpPr>
          <p:nvPr>
            <p:ph type="sldNum" sz="quarter" idx="12"/>
          </p:nvPr>
        </p:nvSpPr>
        <p:spPr/>
        <p:txBody>
          <a:bodyPr/>
          <a:lstStyle/>
          <a:p>
            <a:fld id="{206644BE-952D-4372-B451-CC80966617A7}" type="slidenum">
              <a:rPr lang="en-IE" smtClean="0"/>
              <a:t>17</a:t>
            </a:fld>
            <a:endParaRPr lang="en-IE" dirty="0"/>
          </a:p>
        </p:txBody>
      </p:sp>
      <p:sp>
        <p:nvSpPr>
          <p:cNvPr id="13" name="TextBox 12"/>
          <p:cNvSpPr txBox="1"/>
          <p:nvPr/>
        </p:nvSpPr>
        <p:spPr>
          <a:xfrm>
            <a:off x="3360963" y="5463070"/>
            <a:ext cx="4014647" cy="523220"/>
          </a:xfrm>
          <a:prstGeom prst="rect">
            <a:avLst/>
          </a:prstGeom>
          <a:noFill/>
          <a:ln w="25400" cmpd="sng">
            <a:solidFill>
              <a:schemeClr val="accent1"/>
            </a:solidFill>
          </a:ln>
        </p:spPr>
        <p:txBody>
          <a:bodyPr wrap="square" rtlCol="0">
            <a:spAutoFit/>
          </a:bodyPr>
          <a:lstStyle/>
          <a:p>
            <a:r>
              <a:rPr lang="en-IE" sz="2800" b="1" dirty="0" smtClean="0"/>
              <a:t>Advancing others’ ideas</a:t>
            </a:r>
          </a:p>
        </p:txBody>
      </p:sp>
      <p:sp>
        <p:nvSpPr>
          <p:cNvPr id="14" name="TextBox 13"/>
          <p:cNvSpPr txBox="1"/>
          <p:nvPr/>
        </p:nvSpPr>
        <p:spPr>
          <a:xfrm>
            <a:off x="7129609" y="1453220"/>
            <a:ext cx="4397070" cy="523220"/>
          </a:xfrm>
          <a:prstGeom prst="rect">
            <a:avLst/>
          </a:prstGeom>
          <a:noFill/>
          <a:ln w="25400" cmpd="sng">
            <a:solidFill>
              <a:schemeClr val="accent1"/>
            </a:solidFill>
          </a:ln>
        </p:spPr>
        <p:txBody>
          <a:bodyPr wrap="square" rtlCol="0">
            <a:spAutoFit/>
          </a:bodyPr>
          <a:lstStyle/>
          <a:p>
            <a:r>
              <a:rPr lang="en-IE" sz="2800" b="1" dirty="0" smtClean="0">
                <a:solidFill>
                  <a:srgbClr val="00B050"/>
                </a:solidFill>
              </a:rPr>
              <a:t>Make Sure you use Citations</a:t>
            </a:r>
          </a:p>
        </p:txBody>
      </p:sp>
      <p:grpSp>
        <p:nvGrpSpPr>
          <p:cNvPr id="16" name="Group 15"/>
          <p:cNvGrpSpPr/>
          <p:nvPr/>
        </p:nvGrpSpPr>
        <p:grpSpPr>
          <a:xfrm>
            <a:off x="8449541" y="2615632"/>
            <a:ext cx="3650090" cy="3899018"/>
            <a:chOff x="8449541" y="2615632"/>
            <a:chExt cx="3650090" cy="3899018"/>
          </a:xfrm>
        </p:grpSpPr>
        <p:sp>
          <p:nvSpPr>
            <p:cNvPr id="12" name="TextBox 11"/>
            <p:cNvSpPr txBox="1"/>
            <p:nvPr/>
          </p:nvSpPr>
          <p:spPr>
            <a:xfrm rot="19608081">
              <a:off x="8449541" y="2615632"/>
              <a:ext cx="3650090" cy="2308324"/>
            </a:xfrm>
            <a:prstGeom prst="rect">
              <a:avLst/>
            </a:prstGeom>
            <a:noFill/>
          </p:spPr>
          <p:txBody>
            <a:bodyPr wrap="square" rtlCol="0">
              <a:spAutoFit/>
            </a:bodyPr>
            <a:lstStyle/>
            <a:p>
              <a:r>
                <a:rPr lang="en-IE" sz="4800" b="1" dirty="0" smtClean="0">
                  <a:solidFill>
                    <a:srgbClr val="FF0000"/>
                  </a:solidFill>
                </a:rPr>
                <a:t>Understand and avoid plagiarism</a:t>
              </a:r>
              <a:endParaRPr lang="en-IE" sz="4800" b="1" dirty="0">
                <a:solidFill>
                  <a:srgbClr val="FF0000"/>
                </a:solidFill>
              </a:endParaRPr>
            </a:p>
          </p:txBody>
        </p:sp>
        <p:sp>
          <p:nvSpPr>
            <p:cNvPr id="15" name="Curved Left Arrow 14"/>
            <p:cNvSpPr/>
            <p:nvPr/>
          </p:nvSpPr>
          <p:spPr>
            <a:xfrm>
              <a:off x="10706001" y="4825093"/>
              <a:ext cx="820678" cy="168955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sp>
        <p:nvSpPr>
          <p:cNvPr id="17" name="Rectangle 16"/>
          <p:cNvSpPr/>
          <p:nvPr/>
        </p:nvSpPr>
        <p:spPr>
          <a:xfrm>
            <a:off x="6197127" y="6311309"/>
            <a:ext cx="4267963" cy="369332"/>
          </a:xfrm>
          <a:prstGeom prst="rect">
            <a:avLst/>
          </a:prstGeom>
        </p:spPr>
        <p:txBody>
          <a:bodyPr wrap="none">
            <a:spAutoFit/>
          </a:bodyPr>
          <a:lstStyle/>
          <a:p>
            <a:r>
              <a:rPr lang="en-IE" dirty="0"/>
              <a:t>https://libguides.tcd.ie/plagiarism/calendar</a:t>
            </a:r>
          </a:p>
        </p:txBody>
      </p:sp>
    </p:spTree>
    <p:extLst>
      <p:ext uri="{BB962C8B-B14F-4D97-AF65-F5344CB8AC3E}">
        <p14:creationId xmlns:p14="http://schemas.microsoft.com/office/powerpoint/2010/main" val="74888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323" y="1246496"/>
            <a:ext cx="5652020" cy="2792704"/>
          </a:xfrm>
        </p:spPr>
        <p:txBody>
          <a:bodyPr>
            <a:normAutofit/>
          </a:bodyPr>
          <a:lstStyle/>
          <a:p>
            <a:pPr>
              <a:defRPr/>
            </a:pPr>
            <a:r>
              <a:rPr lang="en-IE" sz="2400" dirty="0" smtClean="0"/>
              <a:t>“We </a:t>
            </a:r>
            <a:r>
              <a:rPr lang="en-IE" sz="2400" dirty="0"/>
              <a:t>have the “perfect storm”- unlimited computing power(cloud server farms), remarkable biosensors, genome sequencing, imaging capabilities, health information systems, ubiquity of smart phones, bandwidth, pervasive connectivity, social networking. Super </a:t>
            </a:r>
            <a:r>
              <a:rPr lang="en-IE" sz="2400" dirty="0" smtClean="0"/>
              <a:t>convergence” Eric </a:t>
            </a:r>
            <a:r>
              <a:rPr lang="en-IE" sz="2400" dirty="0" err="1" smtClean="0"/>
              <a:t>Topol</a:t>
            </a:r>
            <a:endParaRPr lang="en-IE" sz="2400" dirty="0"/>
          </a:p>
          <a:p>
            <a:pPr marL="0" indent="0">
              <a:buNone/>
              <a:defRPr/>
            </a:pPr>
            <a:endParaRPr lang="en-IE" dirty="0"/>
          </a:p>
        </p:txBody>
      </p:sp>
      <p:pic>
        <p:nvPicPr>
          <p:cNvPr id="8196" name="Picture 2" descr="http://static.flickr.com/13/90643181_6fa957b3b8.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747" y="1166331"/>
            <a:ext cx="3848374" cy="283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NOW- The Perfect Storm</a:t>
            </a:r>
            <a:endParaRPr lang="en-IE" sz="6000" dirty="0">
              <a:solidFill>
                <a:schemeClr val="bg1"/>
              </a:solidFill>
            </a:endParaRPr>
          </a:p>
        </p:txBody>
      </p:sp>
      <p:pic>
        <p:nvPicPr>
          <p:cNvPr id="8" name="Picture 1027" descr="Several%20devices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279710" y="4473941"/>
            <a:ext cx="1711766" cy="1029155"/>
          </a:xfrm>
          <a:prstGeom prst="rect">
            <a:avLst/>
          </a:prstGeom>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5" descr="http://t2.gstatic.com/images?q=tbn:ANd9GcTsW5jTd_2gTiMedfg39iXkAC85IRQF58dOFdLZ7s-kprpal-tzK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120" y="4580985"/>
            <a:ext cx="1210628" cy="92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
          <p:cNvSpPr txBox="1">
            <a:spLocks noChangeArrowheads="1"/>
          </p:cNvSpPr>
          <p:nvPr/>
        </p:nvSpPr>
        <p:spPr bwMode="auto">
          <a:xfrm>
            <a:off x="9427221" y="4136210"/>
            <a:ext cx="2670372" cy="14773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E" altLang="en-US" sz="1800" dirty="0" smtClean="0">
                <a:latin typeface="Times New Roman" panose="02020603050405020304" pitchFamily="18" charset="0"/>
              </a:rPr>
              <a:t>Machine learning</a:t>
            </a:r>
          </a:p>
          <a:p>
            <a:pPr eaLnBrk="1" hangingPunct="1">
              <a:spcBef>
                <a:spcPct val="0"/>
              </a:spcBef>
              <a:buFontTx/>
              <a:buNone/>
            </a:pPr>
            <a:r>
              <a:rPr lang="en-IE" altLang="en-US" sz="1800" dirty="0" smtClean="0">
                <a:latin typeface="Times New Roman" panose="02020603050405020304" pitchFamily="18" charset="0"/>
              </a:rPr>
              <a:t>Knowledge Management</a:t>
            </a:r>
          </a:p>
          <a:p>
            <a:pPr eaLnBrk="1" hangingPunct="1">
              <a:spcBef>
                <a:spcPct val="0"/>
              </a:spcBef>
              <a:buFontTx/>
              <a:buNone/>
            </a:pPr>
            <a:r>
              <a:rPr lang="en-IE" altLang="en-US" sz="1800" dirty="0" smtClean="0">
                <a:latin typeface="Times New Roman" panose="02020603050405020304" pitchFamily="18" charset="0"/>
              </a:rPr>
              <a:t>Networking</a:t>
            </a:r>
          </a:p>
          <a:p>
            <a:pPr eaLnBrk="1" hangingPunct="1">
              <a:spcBef>
                <a:spcPct val="0"/>
              </a:spcBef>
              <a:buFontTx/>
              <a:buNone/>
            </a:pPr>
            <a:r>
              <a:rPr lang="en-IE" altLang="en-US" sz="1800" dirty="0" smtClean="0">
                <a:latin typeface="Times New Roman" panose="02020603050405020304" pitchFamily="18" charset="0"/>
              </a:rPr>
              <a:t>Graphics</a:t>
            </a:r>
          </a:p>
          <a:p>
            <a:pPr eaLnBrk="1" hangingPunct="1">
              <a:spcBef>
                <a:spcPct val="0"/>
              </a:spcBef>
              <a:buFontTx/>
              <a:buNone/>
            </a:pPr>
            <a:r>
              <a:rPr lang="en-IE" altLang="en-US" sz="1800" dirty="0" smtClean="0">
                <a:latin typeface="Times New Roman" panose="02020603050405020304" pitchFamily="18" charset="0"/>
              </a:rPr>
              <a:t>Data science </a:t>
            </a:r>
            <a:endParaRPr lang="en-IE" altLang="en-US" sz="1800" dirty="0">
              <a:latin typeface="Times New Roman" panose="02020603050405020304" pitchFamily="18" charset="0"/>
            </a:endParaRPr>
          </a:p>
        </p:txBody>
      </p:sp>
      <p:pic>
        <p:nvPicPr>
          <p:cNvPr id="1026" name="Picture 2" descr="http://blog.open-xchange.com/wp-content/uploads/2015/02/Io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4976" y="4341352"/>
            <a:ext cx="1413966" cy="12482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2000/1*ktAzfZQmgiEXSucyt3fSKg.jpe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3441" y="4032710"/>
            <a:ext cx="2347930" cy="16588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7026" y="5554834"/>
            <a:ext cx="1883228" cy="469690"/>
          </a:xfrm>
          <a:prstGeom prst="rect">
            <a:avLst/>
          </a:prstGeom>
        </p:spPr>
        <p:txBody>
          <a:bodyPr wrap="square">
            <a:spAutoFit/>
          </a:bodyPr>
          <a:lstStyle/>
          <a:p>
            <a:r>
              <a:rPr lang="en-IE" sz="800" dirty="0"/>
              <a:t>https://medium.com/the-internet-of-me/the-internet-of-me-an-infographic-340d87658994</a:t>
            </a:r>
          </a:p>
        </p:txBody>
      </p:sp>
      <p:sp>
        <p:nvSpPr>
          <p:cNvPr id="5" name="Rectangle 4"/>
          <p:cNvSpPr/>
          <p:nvPr/>
        </p:nvSpPr>
        <p:spPr>
          <a:xfrm>
            <a:off x="3757790" y="5596039"/>
            <a:ext cx="1887055" cy="230832"/>
          </a:xfrm>
          <a:prstGeom prst="rect">
            <a:avLst/>
          </a:prstGeom>
        </p:spPr>
        <p:txBody>
          <a:bodyPr wrap="none">
            <a:spAutoFit/>
          </a:bodyPr>
          <a:lstStyle/>
          <a:p>
            <a:r>
              <a:rPr lang="en-IE" sz="900" dirty="0"/>
              <a:t>https://www.ics.ie/news/view/1656</a:t>
            </a:r>
          </a:p>
        </p:txBody>
      </p:sp>
      <p:sp>
        <p:nvSpPr>
          <p:cNvPr id="17" name="TextBox 1"/>
          <p:cNvSpPr txBox="1">
            <a:spLocks noChangeArrowheads="1"/>
          </p:cNvSpPr>
          <p:nvPr/>
        </p:nvSpPr>
        <p:spPr bwMode="auto">
          <a:xfrm>
            <a:off x="7634503" y="4134897"/>
            <a:ext cx="1717220"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E" altLang="en-US" sz="2400" dirty="0" smtClean="0">
                <a:latin typeface="Times New Roman" panose="02020603050405020304" pitchFamily="18" charset="0"/>
              </a:rPr>
              <a:t>Data</a:t>
            </a:r>
          </a:p>
          <a:p>
            <a:pPr eaLnBrk="1" hangingPunct="1">
              <a:spcBef>
                <a:spcPct val="0"/>
              </a:spcBef>
              <a:buFontTx/>
              <a:buNone/>
            </a:pPr>
            <a:r>
              <a:rPr lang="en-IE" altLang="en-US" sz="2400" dirty="0" smtClean="0">
                <a:latin typeface="Times New Roman" panose="02020603050405020304" pitchFamily="18" charset="0"/>
              </a:rPr>
              <a:t>Information</a:t>
            </a:r>
          </a:p>
          <a:p>
            <a:pPr eaLnBrk="1" hangingPunct="1">
              <a:spcBef>
                <a:spcPct val="0"/>
              </a:spcBef>
              <a:buFontTx/>
              <a:buNone/>
            </a:pPr>
            <a:r>
              <a:rPr lang="en-IE" altLang="en-US" sz="2400" dirty="0" smtClean="0">
                <a:latin typeface="Times New Roman" panose="02020603050405020304" pitchFamily="18" charset="0"/>
              </a:rPr>
              <a:t>Protection</a:t>
            </a:r>
          </a:p>
          <a:p>
            <a:pPr eaLnBrk="1" hangingPunct="1">
              <a:spcBef>
                <a:spcPct val="0"/>
              </a:spcBef>
              <a:buFontTx/>
              <a:buNone/>
            </a:pPr>
            <a:r>
              <a:rPr lang="en-IE" altLang="en-US" sz="2400" dirty="0" smtClean="0">
                <a:latin typeface="Times New Roman" panose="02020603050405020304" pitchFamily="18" charset="0"/>
              </a:rPr>
              <a:t>Ecosystems</a:t>
            </a:r>
            <a:endParaRPr lang="en-IE" altLang="en-US" sz="2400" dirty="0">
              <a:latin typeface="Times New Roman" panose="02020603050405020304" pitchFamily="18" charset="0"/>
            </a:endParaRPr>
          </a:p>
        </p:txBody>
      </p:sp>
      <p:cxnSp>
        <p:nvCxnSpPr>
          <p:cNvPr id="14" name="Straight Arrow Connector 13"/>
          <p:cNvCxnSpPr/>
          <p:nvPr/>
        </p:nvCxnSpPr>
        <p:spPr>
          <a:xfrm>
            <a:off x="183976" y="6150430"/>
            <a:ext cx="11824047" cy="5541"/>
          </a:xfrm>
          <a:prstGeom prst="straightConnector1">
            <a:avLst/>
          </a:prstGeom>
          <a:ln w="336550" cmpd="sng">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8" name="TextBox 1"/>
          <p:cNvSpPr txBox="1">
            <a:spLocks noChangeArrowheads="1"/>
          </p:cNvSpPr>
          <p:nvPr/>
        </p:nvSpPr>
        <p:spPr bwMode="auto">
          <a:xfrm>
            <a:off x="1031855" y="5927532"/>
            <a:ext cx="10166975"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E" altLang="en-US" sz="2400" b="1" dirty="0" smtClean="0">
                <a:solidFill>
                  <a:srgbClr val="FF0000"/>
                </a:solidFill>
                <a:latin typeface="Times New Roman" panose="02020603050405020304" pitchFamily="18" charset="0"/>
              </a:rPr>
              <a:t>?  ?  ?  ?  ?  ?  ?  ?  ?  ?  ?  ?  ?  ?  ?  ?  ?  ?  ?  ?  ?  ?  ?  ?  ?  ?  ?  ?  ?  ?  ?  ?  ?</a:t>
            </a:r>
            <a:endParaRPr lang="en-IE" altLang="en-US" sz="2400" b="1" dirty="0">
              <a:solidFill>
                <a:srgbClr val="FF0000"/>
              </a:solidFill>
              <a:latin typeface="Times New Roman" panose="02020603050405020304" pitchFamily="18" charset="0"/>
            </a:endParaRPr>
          </a:p>
        </p:txBody>
      </p:sp>
      <p:sp>
        <p:nvSpPr>
          <p:cNvPr id="2" name="Date Placeholder 1"/>
          <p:cNvSpPr>
            <a:spLocks noGrp="1"/>
          </p:cNvSpPr>
          <p:nvPr>
            <p:ph type="dt" sz="half" idx="10"/>
          </p:nvPr>
        </p:nvSpPr>
        <p:spPr/>
        <p:txBody>
          <a:bodyPr/>
          <a:lstStyle/>
          <a:p>
            <a:fld id="{5262EC6F-180C-4FB1-AD4F-B05EBC030ADB}" type="datetime1">
              <a:rPr lang="en-IE" smtClean="0"/>
              <a:t>03/11/2021</a:t>
            </a:fld>
            <a:endParaRPr lang="en-IE"/>
          </a:p>
        </p:txBody>
      </p:sp>
      <p:sp>
        <p:nvSpPr>
          <p:cNvPr id="7" name="Slide Number Placeholder 6"/>
          <p:cNvSpPr>
            <a:spLocks noGrp="1"/>
          </p:cNvSpPr>
          <p:nvPr>
            <p:ph type="sldNum" sz="quarter" idx="12"/>
          </p:nvPr>
        </p:nvSpPr>
        <p:spPr/>
        <p:txBody>
          <a:bodyPr/>
          <a:lstStyle/>
          <a:p>
            <a:fld id="{206644BE-952D-4372-B451-CC80966617A7}" type="slidenum">
              <a:rPr lang="en-IE" smtClean="0"/>
              <a:t>18</a:t>
            </a:fld>
            <a:endParaRPr lang="en-IE"/>
          </a:p>
        </p:txBody>
      </p:sp>
    </p:spTree>
    <p:extLst>
      <p:ext uri="{BB962C8B-B14F-4D97-AF65-F5344CB8AC3E}">
        <p14:creationId xmlns:p14="http://schemas.microsoft.com/office/powerpoint/2010/main" val="3903287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169" y="6581001"/>
            <a:ext cx="9628472" cy="276999"/>
          </a:xfrm>
          <a:prstGeom prst="rect">
            <a:avLst/>
          </a:prstGeom>
        </p:spPr>
        <p:txBody>
          <a:bodyPr wrap="square">
            <a:spAutoFit/>
          </a:bodyPr>
          <a:lstStyle/>
          <a:p>
            <a:r>
              <a:rPr lang="en-IE" sz="1200" b="1" i="1" dirty="0">
                <a:solidFill>
                  <a:srgbClr val="222222"/>
                </a:solidFill>
                <a:latin typeface="Arial" panose="020B0604020202020204" pitchFamily="34" charset="0"/>
              </a:rPr>
              <a:t>The Structure of Scientific Revolutions</a:t>
            </a:r>
            <a:r>
              <a:rPr lang="en-IE" sz="1200" dirty="0">
                <a:solidFill>
                  <a:srgbClr val="222222"/>
                </a:solidFill>
                <a:latin typeface="Arial" panose="020B0604020202020204" pitchFamily="34" charset="0"/>
              </a:rPr>
              <a:t> (1962; second edition 1970; third edition 1996; fourth edition 2012)</a:t>
            </a:r>
            <a:endParaRPr lang="en-IE" sz="1200" dirty="0"/>
          </a:p>
        </p:txBody>
      </p:sp>
      <p:sp>
        <p:nvSpPr>
          <p:cNvPr id="4" name="TextBox 3"/>
          <p:cNvSpPr txBox="1"/>
          <p:nvPr/>
        </p:nvSpPr>
        <p:spPr>
          <a:xfrm>
            <a:off x="0" y="0"/>
            <a:ext cx="12192000" cy="769441"/>
          </a:xfrm>
          <a:prstGeom prst="rect">
            <a:avLst/>
          </a:prstGeom>
          <a:solidFill>
            <a:schemeClr val="accent1">
              <a:lumMod val="75000"/>
            </a:schemeClr>
          </a:solidFill>
        </p:spPr>
        <p:txBody>
          <a:bodyPr wrap="square" rtlCol="0">
            <a:spAutoFit/>
          </a:bodyPr>
          <a:lstStyle/>
          <a:p>
            <a:r>
              <a:rPr lang="en-IE" sz="4400" dirty="0" smtClean="0">
                <a:solidFill>
                  <a:schemeClr val="bg1"/>
                </a:solidFill>
              </a:rPr>
              <a:t>CS7CS6 – Thomas Kuhn(1922-1996)- Paradigm Shifts</a:t>
            </a:r>
            <a:endParaRPr lang="en-IE" sz="4400" dirty="0">
              <a:solidFill>
                <a:schemeClr val="bg1"/>
              </a:solidFill>
            </a:endParaRPr>
          </a:p>
        </p:txBody>
      </p:sp>
      <p:pic>
        <p:nvPicPr>
          <p:cNvPr id="1028" name="Picture 4" descr="Thomas Kuhn changed the way that we think about scientific revolution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886" y="1181572"/>
            <a:ext cx="43815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ructure-of-scientific-revolutions-1st-ed-p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80" y="3068124"/>
            <a:ext cx="2095500" cy="316230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23D44F6-3DCB-4068-A3D8-513F3B933EC3}" type="slidenum">
              <a:rPr lang="en-IE" smtClean="0"/>
              <a:t>19</a:t>
            </a:fld>
            <a:endParaRPr lang="en-IE"/>
          </a:p>
        </p:txBody>
      </p:sp>
    </p:spTree>
    <p:extLst>
      <p:ext uri="{BB962C8B-B14F-4D97-AF65-F5344CB8AC3E}">
        <p14:creationId xmlns:p14="http://schemas.microsoft.com/office/powerpoint/2010/main" val="2212272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019301" y="2256583"/>
            <a:ext cx="8458200" cy="1871663"/>
          </a:xfrm>
          <a:noFill/>
          <a:extLst>
            <a:ext uri="{909E8E84-426E-40DD-AFC4-6F175D3DCCD1}">
              <a14:hiddenFill xmlns:a14="http://schemas.microsoft.com/office/drawing/2010/main">
                <a:solidFill>
                  <a:srgbClr val="F8F8F8"/>
                </a:solidFill>
              </a14:hiddenFill>
            </a:ext>
          </a:extLst>
        </p:spPr>
        <p:txBody>
          <a:bodyPr>
            <a:normAutofit fontScale="90000"/>
          </a:bodyPr>
          <a:lstStyle/>
          <a:p>
            <a:r>
              <a:rPr lang="en-US" altLang="en-US" dirty="0" smtClean="0"/>
              <a:t>CS7CS6</a:t>
            </a:r>
            <a:r>
              <a:rPr lang="en-US" altLang="en-US" dirty="0" smtClean="0"/>
              <a:t>: Research and Innovation </a:t>
            </a:r>
            <a:r>
              <a:rPr lang="en-US" altLang="en-US" dirty="0" smtClean="0"/>
              <a:t>Methods</a:t>
            </a:r>
            <a:r>
              <a:rPr lang="en-US" altLang="en-US" dirty="0" smtClean="0"/>
              <a:t/>
            </a:r>
            <a:br>
              <a:rPr lang="en-US" altLang="en-US" dirty="0" smtClean="0"/>
            </a:br>
            <a:endParaRPr lang="en-US" altLang="en-US" dirty="0" smtClean="0"/>
          </a:p>
        </p:txBody>
      </p:sp>
      <p:sp>
        <p:nvSpPr>
          <p:cNvPr id="7171" name="Rectangle 3"/>
          <p:cNvSpPr>
            <a:spLocks noGrp="1" noChangeArrowheads="1"/>
          </p:cNvSpPr>
          <p:nvPr>
            <p:ph type="subTitle" idx="1"/>
          </p:nvPr>
        </p:nvSpPr>
        <p:spPr>
          <a:xfrm>
            <a:off x="1419105" y="5422821"/>
            <a:ext cx="8658225" cy="2016125"/>
          </a:xfrm>
        </p:spPr>
        <p:txBody>
          <a:bodyPr/>
          <a:lstStyle/>
          <a:p>
            <a:r>
              <a:rPr lang="en-US" altLang="en-US" dirty="0" smtClean="0"/>
              <a:t/>
            </a:r>
            <a:br>
              <a:rPr lang="en-US" altLang="en-US" dirty="0" smtClean="0"/>
            </a:br>
            <a:r>
              <a:rPr lang="en-US" altLang="en-US" dirty="0" smtClean="0"/>
              <a:t>2021-2022</a:t>
            </a:r>
          </a:p>
          <a:p>
            <a:r>
              <a:rPr lang="en-US" altLang="en-US" dirty="0" smtClean="0"/>
              <a:t>Gaye Stephens gaye.stephens@tcd.ie</a:t>
            </a:r>
          </a:p>
        </p:txBody>
      </p:sp>
      <p:sp>
        <p:nvSpPr>
          <p:cNvPr id="2" name="TextBox 1"/>
          <p:cNvSpPr txBox="1"/>
          <p:nvPr/>
        </p:nvSpPr>
        <p:spPr>
          <a:xfrm>
            <a:off x="3470031" y="3634153"/>
            <a:ext cx="5736492" cy="1384995"/>
          </a:xfrm>
          <a:prstGeom prst="rect">
            <a:avLst/>
          </a:prstGeom>
          <a:noFill/>
        </p:spPr>
        <p:txBody>
          <a:bodyPr wrap="square" rtlCol="0">
            <a:spAutoFit/>
          </a:bodyPr>
          <a:lstStyle/>
          <a:p>
            <a:r>
              <a:rPr lang="en-IE" sz="2800" dirty="0" smtClean="0"/>
              <a:t>Assignment</a:t>
            </a:r>
          </a:p>
          <a:p>
            <a:pPr lvl="1"/>
            <a:r>
              <a:rPr lang="en-IE" sz="2800" dirty="0" smtClean="0"/>
              <a:t>Research Plan</a:t>
            </a:r>
          </a:p>
          <a:p>
            <a:pPr lvl="1"/>
            <a:r>
              <a:rPr lang="en-IE" sz="2800" dirty="0" smtClean="0"/>
              <a:t>Critique</a:t>
            </a:r>
          </a:p>
        </p:txBody>
      </p:sp>
    </p:spTree>
    <p:extLst>
      <p:ext uri="{BB962C8B-B14F-4D97-AF65-F5344CB8AC3E}">
        <p14:creationId xmlns:p14="http://schemas.microsoft.com/office/powerpoint/2010/main" val="3038940314"/>
      </p:ext>
    </p:extLst>
  </p:cSld>
  <p:clrMapOvr>
    <a:masterClrMapping/>
  </p:clrMapOvr>
  <p:transition advClick="0">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006" y="1116531"/>
            <a:ext cx="11733196" cy="5422381"/>
          </a:xfrm>
          <a:prstGeom prst="rect">
            <a:avLst/>
          </a:prstGeom>
        </p:spPr>
        <p:txBody>
          <a:bodyPr wrap="square">
            <a:spAutoFit/>
          </a:bodyPr>
          <a:lstStyle/>
          <a:p>
            <a:r>
              <a:rPr lang="en-IE" dirty="0" smtClean="0"/>
              <a:t>“Kuhn's </a:t>
            </a:r>
            <a:r>
              <a:rPr lang="en-IE" dirty="0"/>
              <a:t>central claim is that a careful study of the history of science reveals that </a:t>
            </a:r>
            <a:r>
              <a:rPr lang="en-IE" b="1" dirty="0"/>
              <a:t>development in any scientific field happens via a series of phases</a:t>
            </a:r>
            <a:r>
              <a:rPr lang="en-IE" dirty="0"/>
              <a:t>. The first he christened "normal science" – </a:t>
            </a:r>
            <a:r>
              <a:rPr lang="en-IE" b="1" dirty="0"/>
              <a:t>business as usual</a:t>
            </a:r>
            <a:r>
              <a:rPr lang="en-IE" dirty="0"/>
              <a:t>, if you like. In this phase, a community of researchers who share a common intellectual framework – called a paradigm or a "disciplinary matrix" – engage in </a:t>
            </a:r>
            <a:r>
              <a:rPr lang="en-IE" b="1" dirty="0"/>
              <a:t>solving puzzles thrown up by discrepancies (anomalies) between what the paradigm predicts and what is revealed by observation or experiment</a:t>
            </a:r>
            <a:r>
              <a:rPr lang="en-IE" dirty="0"/>
              <a:t>. Most of the time, the anomalies are resolved either by incremental changes to the paradigm or by uncovering observational or experimental error. As philosopher Ian Hacking puts it in his terrific preface to the </a:t>
            </a:r>
            <a:r>
              <a:rPr lang="en-IE" dirty="0">
                <a:hlinkClick r:id="rId2"/>
              </a:rPr>
              <a:t>new edition</a:t>
            </a:r>
            <a:r>
              <a:rPr lang="en-IE" dirty="0"/>
              <a:t> of </a:t>
            </a:r>
            <a:r>
              <a:rPr lang="en-IE" i="1" dirty="0"/>
              <a:t>Structure</a:t>
            </a:r>
            <a:r>
              <a:rPr lang="en-IE" dirty="0"/>
              <a:t>: "Normal science does not aim at novelty but at clearing up the status quo. </a:t>
            </a:r>
            <a:r>
              <a:rPr lang="en-IE" b="1" dirty="0"/>
              <a:t>It tends to discover what it expects to discover</a:t>
            </a:r>
            <a:r>
              <a:rPr lang="en-IE" dirty="0" smtClean="0"/>
              <a:t>.“</a:t>
            </a:r>
          </a:p>
          <a:p>
            <a:r>
              <a:rPr lang="en-IE" dirty="0" smtClean="0"/>
              <a:t>………….</a:t>
            </a:r>
            <a:endParaRPr lang="en-IE" dirty="0"/>
          </a:p>
          <a:p>
            <a:r>
              <a:rPr lang="en-IE" dirty="0"/>
              <a:t>The trouble is that over longer periods </a:t>
            </a:r>
            <a:r>
              <a:rPr lang="en-IE" b="1" dirty="0"/>
              <a:t>unresolved anomalies accumulate </a:t>
            </a:r>
            <a:r>
              <a:rPr lang="en-IE" dirty="0"/>
              <a:t>and eventually get to the point where some scientists begin to question the paradigm itself. At this point, the discipline enters a </a:t>
            </a:r>
            <a:r>
              <a:rPr lang="en-IE" b="1" dirty="0"/>
              <a:t>period of crisis </a:t>
            </a:r>
            <a:r>
              <a:rPr lang="en-IE" dirty="0"/>
              <a:t>characterised by, in Kuhn's words, "a proliferation of compelling articulations, the willingness to try anything, the expression of explicit discontent, the recourse to philosophy and to debate over fundamentals". In the end, the crisis is resolved by a revolutionary change in world-view in which the now-deficient paradigm is replaced by a newer one. </a:t>
            </a:r>
            <a:r>
              <a:rPr lang="en-IE" b="1" dirty="0"/>
              <a:t>This is the paradigm shift</a:t>
            </a:r>
            <a:r>
              <a:rPr lang="en-IE" dirty="0"/>
              <a:t> of modern parlance and after it has happened the </a:t>
            </a:r>
            <a:r>
              <a:rPr lang="en-IE" b="1" dirty="0"/>
              <a:t>scientific field returns to normal science</a:t>
            </a:r>
            <a:r>
              <a:rPr lang="en-IE" dirty="0"/>
              <a:t>, based on the new framework. And so it goes on</a:t>
            </a:r>
            <a:r>
              <a:rPr lang="en-IE" dirty="0" smtClean="0"/>
              <a:t>.”</a:t>
            </a:r>
            <a:endParaRPr lang="en-IE" dirty="0"/>
          </a:p>
          <a:p>
            <a:endParaRPr lang="en-IE" b="0" i="0" dirty="0">
              <a:effectLst/>
              <a:latin typeface="Guardian Egyptian Web"/>
            </a:endParaRPr>
          </a:p>
          <a:p>
            <a:r>
              <a:rPr lang="en-IE" dirty="0">
                <a:latin typeface="Guardian Egyptian Web"/>
              </a:rPr>
              <a:t>Thomas Kuhn: the man who changed the way the world looked at </a:t>
            </a:r>
            <a:r>
              <a:rPr lang="en-IE" dirty="0" smtClean="0">
                <a:latin typeface="Guardian Egyptian Web"/>
              </a:rPr>
              <a:t>science</a:t>
            </a:r>
          </a:p>
          <a:p>
            <a:r>
              <a:rPr lang="en-IE" dirty="0" smtClean="0">
                <a:latin typeface="Guardian Egyptian Web"/>
              </a:rPr>
              <a:t>https</a:t>
            </a:r>
            <a:r>
              <a:rPr lang="en-IE" dirty="0">
                <a:latin typeface="Guardian Egyptian Web"/>
              </a:rPr>
              <a:t>://www.theguardian.com/science/2012/aug/19/thomas-kuhn-structure-scientific-revolutions</a:t>
            </a:r>
            <a:endParaRPr lang="en-IE" b="0" i="0" dirty="0">
              <a:effectLst/>
              <a:latin typeface="Guardian Egyptian Web"/>
            </a:endParaRPr>
          </a:p>
        </p:txBody>
      </p:sp>
      <p:sp>
        <p:nvSpPr>
          <p:cNvPr id="3" name="Slide Number Placeholder 2"/>
          <p:cNvSpPr>
            <a:spLocks noGrp="1"/>
          </p:cNvSpPr>
          <p:nvPr>
            <p:ph type="sldNum" sz="quarter" idx="12"/>
          </p:nvPr>
        </p:nvSpPr>
        <p:spPr/>
        <p:txBody>
          <a:bodyPr/>
          <a:lstStyle/>
          <a:p>
            <a:fld id="{923D44F6-3DCB-4068-A3D8-513F3B933EC3}" type="slidenum">
              <a:rPr lang="en-IE" smtClean="0"/>
              <a:t>20</a:t>
            </a:fld>
            <a:endParaRPr lang="en-IE"/>
          </a:p>
        </p:txBody>
      </p:sp>
      <p:sp>
        <p:nvSpPr>
          <p:cNvPr id="4" name="TextBox 3"/>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smtClean="0">
                <a:solidFill>
                  <a:schemeClr val="bg1"/>
                </a:solidFill>
              </a:rPr>
              <a:t>CS7CS6– Thomas Kuhn- Paradigm Shifts</a:t>
            </a:r>
            <a:endParaRPr lang="en-IE" sz="4800" dirty="0">
              <a:solidFill>
                <a:schemeClr val="bg1"/>
              </a:solidFill>
            </a:endParaRPr>
          </a:p>
        </p:txBody>
      </p:sp>
    </p:spTree>
    <p:extLst>
      <p:ext uri="{BB962C8B-B14F-4D97-AF65-F5344CB8AC3E}">
        <p14:creationId xmlns:p14="http://schemas.microsoft.com/office/powerpoint/2010/main" val="640324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135" y="1174282"/>
            <a:ext cx="11666237" cy="5002681"/>
          </a:xfrm>
        </p:spPr>
        <p:txBody>
          <a:bodyPr>
            <a:normAutofit fontScale="92500" lnSpcReduction="10000"/>
          </a:bodyPr>
          <a:lstStyle/>
          <a:p>
            <a:r>
              <a:rPr lang="en-IE" dirty="0" smtClean="0"/>
              <a:t>“The </a:t>
            </a:r>
            <a:r>
              <a:rPr lang="en-IE" dirty="0"/>
              <a:t>most intriguing idea, however, is to use Kuhn's thinking to interpret his own achievement. In his quiet way, he brought about a conceptual revolution by triggering a shift in our understanding of science from a </a:t>
            </a:r>
            <a:r>
              <a:rPr lang="en-IE" dirty="0" err="1"/>
              <a:t>Whiggish</a:t>
            </a:r>
            <a:r>
              <a:rPr lang="en-IE" dirty="0"/>
              <a:t> paradigm to a </a:t>
            </a:r>
            <a:r>
              <a:rPr lang="en-IE" dirty="0" err="1"/>
              <a:t>Kuhnian</a:t>
            </a:r>
            <a:r>
              <a:rPr lang="en-IE" dirty="0"/>
              <a:t> one, and much of what is now done in the history and philosophy of science might be regarded as "normal" science within the new paradigm. </a:t>
            </a:r>
            <a:endParaRPr lang="en-IE" dirty="0" smtClean="0"/>
          </a:p>
          <a:p>
            <a:pPr marL="0" indent="0">
              <a:buNone/>
            </a:pPr>
            <a:r>
              <a:rPr lang="en-IE" dirty="0" smtClean="0"/>
              <a:t>……..But </a:t>
            </a:r>
            <a:r>
              <a:rPr lang="en-IE" dirty="0"/>
              <a:t>already the anomalies are beginning to accumulate. Kuhn, like Popper, thought that science was mainly about theory, but an increasing amount of cutting-edge scientific research is </a:t>
            </a:r>
            <a:r>
              <a:rPr lang="en-IE" dirty="0">
                <a:hlinkClick r:id="rId2"/>
              </a:rPr>
              <a:t>data- rather than theory-driven</a:t>
            </a:r>
            <a:r>
              <a:rPr lang="en-IE" dirty="0"/>
              <a:t>. And while physics was undoubtedly the Queen of the Sciences when </a:t>
            </a:r>
            <a:r>
              <a:rPr lang="en-IE" i="1" dirty="0"/>
              <a:t>Structure…</a:t>
            </a:r>
            <a:r>
              <a:rPr lang="en-IE" dirty="0"/>
              <a:t> was being written, that role has now passed to molecular genetics and biotechnology. Does Kuhn's analysis hold good for these new areas of science? And if not, isn't it time for a paradigm shift</a:t>
            </a:r>
            <a:r>
              <a:rPr lang="en-IE" dirty="0" smtClean="0"/>
              <a:t>?”</a:t>
            </a:r>
            <a:endParaRPr lang="en-IE" dirty="0"/>
          </a:p>
          <a:p>
            <a:endParaRPr lang="en-IE" dirty="0">
              <a:latin typeface="Guardian Egyptian Web"/>
            </a:endParaRPr>
          </a:p>
          <a:p>
            <a:pPr marL="0" indent="0">
              <a:buNone/>
            </a:pPr>
            <a:r>
              <a:rPr lang="en-IE" sz="2100" dirty="0">
                <a:latin typeface="Guardian Egyptian Web"/>
              </a:rPr>
              <a:t>Thomas Kuhn: the man who changed the way the world looked at </a:t>
            </a:r>
            <a:r>
              <a:rPr lang="en-IE" sz="2100" dirty="0" smtClean="0">
                <a:latin typeface="Guardian Egyptian Web"/>
              </a:rPr>
              <a:t>science</a:t>
            </a:r>
          </a:p>
          <a:p>
            <a:pPr marL="0" indent="0">
              <a:buNone/>
            </a:pPr>
            <a:r>
              <a:rPr lang="en-IE" sz="2100" dirty="0" smtClean="0">
                <a:latin typeface="Guardian Egyptian Web"/>
              </a:rPr>
              <a:t>https</a:t>
            </a:r>
            <a:r>
              <a:rPr lang="en-IE" sz="2100" dirty="0">
                <a:latin typeface="Guardian Egyptian Web"/>
              </a:rPr>
              <a:t>://www.theguardian.com/science/2012/aug/19/thomas-kuhn-structure-scientific-revolutions</a:t>
            </a:r>
          </a:p>
          <a:p>
            <a:endParaRPr lang="en-IE" dirty="0"/>
          </a:p>
        </p:txBody>
      </p:sp>
      <p:sp>
        <p:nvSpPr>
          <p:cNvPr id="4" name="Slide Number Placeholder 3"/>
          <p:cNvSpPr>
            <a:spLocks noGrp="1"/>
          </p:cNvSpPr>
          <p:nvPr>
            <p:ph type="sldNum" sz="quarter" idx="12"/>
          </p:nvPr>
        </p:nvSpPr>
        <p:spPr/>
        <p:txBody>
          <a:bodyPr/>
          <a:lstStyle/>
          <a:p>
            <a:fld id="{923D44F6-3DCB-4068-A3D8-513F3B933EC3}" type="slidenum">
              <a:rPr lang="en-IE" smtClean="0"/>
              <a:t>21</a:t>
            </a:fld>
            <a:endParaRPr lang="en-IE"/>
          </a:p>
        </p:txBody>
      </p:sp>
      <p:sp>
        <p:nvSpPr>
          <p:cNvPr id="5" name="TextBox 4"/>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smtClean="0">
                <a:solidFill>
                  <a:schemeClr val="bg1"/>
                </a:solidFill>
              </a:rPr>
              <a:t>CS7CS6– </a:t>
            </a:r>
            <a:r>
              <a:rPr lang="en-IE" sz="4800" dirty="0" smtClean="0">
                <a:solidFill>
                  <a:schemeClr val="bg1"/>
                </a:solidFill>
              </a:rPr>
              <a:t>Thomas Kuhn- Paradigm Shifts</a:t>
            </a:r>
            <a:endParaRPr lang="en-IE" sz="4800" dirty="0">
              <a:solidFill>
                <a:schemeClr val="bg1"/>
              </a:solidFill>
            </a:endParaRPr>
          </a:p>
        </p:txBody>
      </p:sp>
    </p:spTree>
    <p:extLst>
      <p:ext uri="{BB962C8B-B14F-4D97-AF65-F5344CB8AC3E}">
        <p14:creationId xmlns:p14="http://schemas.microsoft.com/office/powerpoint/2010/main" val="632114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Answering questions- How  </a:t>
            </a:r>
            <a:endParaRPr lang="en-IE" sz="6000" dirty="0">
              <a:solidFill>
                <a:schemeClr val="bg1"/>
              </a:solidFill>
            </a:endParaRPr>
          </a:p>
        </p:txBody>
      </p:sp>
      <p:sp>
        <p:nvSpPr>
          <p:cNvPr id="5" name="TextBox 4"/>
          <p:cNvSpPr txBox="1"/>
          <p:nvPr/>
        </p:nvSpPr>
        <p:spPr>
          <a:xfrm>
            <a:off x="2805242" y="2074951"/>
            <a:ext cx="3442152" cy="523220"/>
          </a:xfrm>
          <a:prstGeom prst="rect">
            <a:avLst/>
          </a:prstGeom>
          <a:noFill/>
          <a:ln w="25400" cmpd="sng">
            <a:solidFill>
              <a:schemeClr val="accent1"/>
            </a:solidFill>
          </a:ln>
        </p:spPr>
        <p:txBody>
          <a:bodyPr wrap="square" rtlCol="0">
            <a:spAutoFit/>
          </a:bodyPr>
          <a:lstStyle/>
          <a:p>
            <a:r>
              <a:rPr lang="en-IE" sz="2800" b="1" dirty="0" smtClean="0"/>
              <a:t>Analysing Data Sets</a:t>
            </a:r>
          </a:p>
        </p:txBody>
      </p:sp>
      <p:sp>
        <p:nvSpPr>
          <p:cNvPr id="6" name="TextBox 5"/>
          <p:cNvSpPr txBox="1"/>
          <p:nvPr/>
        </p:nvSpPr>
        <p:spPr>
          <a:xfrm>
            <a:off x="3179640" y="2823064"/>
            <a:ext cx="3067754" cy="528322"/>
          </a:xfrm>
          <a:prstGeom prst="rect">
            <a:avLst/>
          </a:prstGeom>
          <a:noFill/>
          <a:ln w="25400" cmpd="sng">
            <a:solidFill>
              <a:schemeClr val="accent1"/>
            </a:solidFill>
          </a:ln>
        </p:spPr>
        <p:txBody>
          <a:bodyPr wrap="square" rtlCol="0">
            <a:spAutoFit/>
          </a:bodyPr>
          <a:lstStyle/>
          <a:p>
            <a:r>
              <a:rPr lang="en-IE" sz="2800" b="1" dirty="0" smtClean="0"/>
              <a:t>Interviews</a:t>
            </a:r>
          </a:p>
        </p:txBody>
      </p:sp>
      <p:sp>
        <p:nvSpPr>
          <p:cNvPr id="7" name="TextBox 6"/>
          <p:cNvSpPr txBox="1"/>
          <p:nvPr/>
        </p:nvSpPr>
        <p:spPr>
          <a:xfrm>
            <a:off x="6402196" y="2234048"/>
            <a:ext cx="3583722" cy="523220"/>
          </a:xfrm>
          <a:prstGeom prst="rect">
            <a:avLst/>
          </a:prstGeom>
          <a:noFill/>
          <a:ln w="25400" cmpd="sng">
            <a:solidFill>
              <a:schemeClr val="accent1"/>
            </a:solidFill>
          </a:ln>
        </p:spPr>
        <p:txBody>
          <a:bodyPr wrap="square" rtlCol="0">
            <a:spAutoFit/>
          </a:bodyPr>
          <a:lstStyle/>
          <a:p>
            <a:r>
              <a:rPr lang="en-IE" sz="2800" b="1" dirty="0" smtClean="0"/>
              <a:t>Focus Groups</a:t>
            </a:r>
          </a:p>
        </p:txBody>
      </p:sp>
      <p:sp>
        <p:nvSpPr>
          <p:cNvPr id="8" name="TextBox 7"/>
          <p:cNvSpPr txBox="1"/>
          <p:nvPr/>
        </p:nvSpPr>
        <p:spPr>
          <a:xfrm>
            <a:off x="6351150" y="3209283"/>
            <a:ext cx="3925831" cy="523220"/>
          </a:xfrm>
          <a:prstGeom prst="rect">
            <a:avLst/>
          </a:prstGeom>
          <a:noFill/>
          <a:ln w="25400" cmpd="sng">
            <a:solidFill>
              <a:schemeClr val="accent1"/>
            </a:solidFill>
          </a:ln>
        </p:spPr>
        <p:txBody>
          <a:bodyPr wrap="square" rtlCol="0">
            <a:spAutoFit/>
          </a:bodyPr>
          <a:lstStyle/>
          <a:p>
            <a:r>
              <a:rPr lang="en-IE" sz="2800" b="1" dirty="0" smtClean="0"/>
              <a:t>Comparisons</a:t>
            </a:r>
          </a:p>
        </p:txBody>
      </p:sp>
      <p:sp>
        <p:nvSpPr>
          <p:cNvPr id="9" name="TextBox 8"/>
          <p:cNvSpPr txBox="1"/>
          <p:nvPr/>
        </p:nvSpPr>
        <p:spPr>
          <a:xfrm>
            <a:off x="2057075" y="3715834"/>
            <a:ext cx="3718292" cy="954107"/>
          </a:xfrm>
          <a:prstGeom prst="rect">
            <a:avLst/>
          </a:prstGeom>
          <a:noFill/>
          <a:ln w="25400" cmpd="sng">
            <a:solidFill>
              <a:schemeClr val="accent1"/>
            </a:solidFill>
          </a:ln>
        </p:spPr>
        <p:txBody>
          <a:bodyPr wrap="square" rtlCol="0">
            <a:spAutoFit/>
          </a:bodyPr>
          <a:lstStyle/>
          <a:p>
            <a:r>
              <a:rPr lang="en-IE" sz="2800" b="1" dirty="0" smtClean="0"/>
              <a:t>Literature Review on</a:t>
            </a:r>
          </a:p>
          <a:p>
            <a:r>
              <a:rPr lang="en-IE" sz="2800" b="1" dirty="0" smtClean="0"/>
              <a:t>Subject Area</a:t>
            </a:r>
          </a:p>
        </p:txBody>
      </p:sp>
      <p:sp>
        <p:nvSpPr>
          <p:cNvPr id="10" name="TextBox 9"/>
          <p:cNvSpPr txBox="1"/>
          <p:nvPr/>
        </p:nvSpPr>
        <p:spPr>
          <a:xfrm>
            <a:off x="7210575" y="1358310"/>
            <a:ext cx="3365000" cy="523220"/>
          </a:xfrm>
          <a:prstGeom prst="rect">
            <a:avLst/>
          </a:prstGeom>
          <a:noFill/>
          <a:ln w="25400" cmpd="sng">
            <a:solidFill>
              <a:schemeClr val="accent1"/>
            </a:solidFill>
          </a:ln>
        </p:spPr>
        <p:txBody>
          <a:bodyPr wrap="square" rtlCol="0">
            <a:spAutoFit/>
          </a:bodyPr>
          <a:lstStyle/>
          <a:p>
            <a:r>
              <a:rPr lang="en-IE" sz="2800" b="1" dirty="0" smtClean="0"/>
              <a:t>Data Collection</a:t>
            </a:r>
          </a:p>
        </p:txBody>
      </p:sp>
      <p:sp>
        <p:nvSpPr>
          <p:cNvPr id="11" name="TextBox 10"/>
          <p:cNvSpPr txBox="1"/>
          <p:nvPr/>
        </p:nvSpPr>
        <p:spPr>
          <a:xfrm>
            <a:off x="2650441" y="1201757"/>
            <a:ext cx="3239573" cy="528322"/>
          </a:xfrm>
          <a:prstGeom prst="rect">
            <a:avLst/>
          </a:prstGeom>
          <a:noFill/>
          <a:ln w="25400" cmpd="sng">
            <a:solidFill>
              <a:schemeClr val="accent1"/>
            </a:solidFill>
          </a:ln>
        </p:spPr>
        <p:txBody>
          <a:bodyPr wrap="square" rtlCol="0">
            <a:spAutoFit/>
          </a:bodyPr>
          <a:lstStyle/>
          <a:p>
            <a:r>
              <a:rPr lang="en-IE" sz="2800" b="1" dirty="0" smtClean="0"/>
              <a:t>Building</a:t>
            </a:r>
            <a:r>
              <a:rPr lang="en-IE" sz="2800" b="1" dirty="0" smtClean="0">
                <a:solidFill>
                  <a:srgbClr val="FF0000"/>
                </a:solidFill>
              </a:rPr>
              <a:t> </a:t>
            </a:r>
            <a:r>
              <a:rPr lang="en-IE" sz="2800" b="1" dirty="0" smtClean="0"/>
              <a:t>Prototypes</a:t>
            </a:r>
          </a:p>
        </p:txBody>
      </p:sp>
      <p:sp>
        <p:nvSpPr>
          <p:cNvPr id="12" name="TextBox 11"/>
          <p:cNvSpPr txBox="1"/>
          <p:nvPr/>
        </p:nvSpPr>
        <p:spPr>
          <a:xfrm>
            <a:off x="5890014" y="3921786"/>
            <a:ext cx="2031936" cy="528322"/>
          </a:xfrm>
          <a:prstGeom prst="rect">
            <a:avLst/>
          </a:prstGeom>
          <a:noFill/>
          <a:ln w="25400" cmpd="sng">
            <a:solidFill>
              <a:schemeClr val="accent1"/>
            </a:solidFill>
          </a:ln>
        </p:spPr>
        <p:txBody>
          <a:bodyPr wrap="square" rtlCol="0">
            <a:spAutoFit/>
          </a:bodyPr>
          <a:lstStyle/>
          <a:p>
            <a:r>
              <a:rPr lang="en-IE" sz="2800" b="1" dirty="0" smtClean="0"/>
              <a:t>Evaluation</a:t>
            </a:r>
          </a:p>
        </p:txBody>
      </p:sp>
      <p:sp>
        <p:nvSpPr>
          <p:cNvPr id="14" name="TextBox 13"/>
          <p:cNvSpPr txBox="1"/>
          <p:nvPr/>
        </p:nvSpPr>
        <p:spPr>
          <a:xfrm>
            <a:off x="-15757" y="4998329"/>
            <a:ext cx="6417953" cy="1200329"/>
          </a:xfrm>
          <a:prstGeom prst="rect">
            <a:avLst/>
          </a:prstGeom>
          <a:noFill/>
        </p:spPr>
        <p:txBody>
          <a:bodyPr wrap="square" rtlCol="0">
            <a:spAutoFit/>
          </a:bodyPr>
          <a:lstStyle/>
          <a:p>
            <a:r>
              <a:rPr lang="en-IE" sz="3600" b="1" dirty="0" smtClean="0">
                <a:solidFill>
                  <a:srgbClr val="FF0000"/>
                </a:solidFill>
              </a:rPr>
              <a:t>The Research Question dictates the methods to be used!</a:t>
            </a:r>
            <a:endParaRPr lang="en-IE" dirty="0">
              <a:solidFill>
                <a:srgbClr val="FF0000"/>
              </a:solidFill>
            </a:endParaRPr>
          </a:p>
        </p:txBody>
      </p:sp>
      <p:sp>
        <p:nvSpPr>
          <p:cNvPr id="4" name="Date Placeholder 3"/>
          <p:cNvSpPr>
            <a:spLocks noGrp="1"/>
          </p:cNvSpPr>
          <p:nvPr>
            <p:ph type="dt" sz="half" idx="10"/>
          </p:nvPr>
        </p:nvSpPr>
        <p:spPr/>
        <p:txBody>
          <a:bodyPr/>
          <a:lstStyle/>
          <a:p>
            <a:fld id="{DB2FB202-8BBA-423D-8BA6-718DFDA62CAA}" type="datetime1">
              <a:rPr lang="en-IE" smtClean="0"/>
              <a:t>03/11/2021</a:t>
            </a:fld>
            <a:endParaRPr lang="en-IE"/>
          </a:p>
        </p:txBody>
      </p:sp>
      <p:sp>
        <p:nvSpPr>
          <p:cNvPr id="15" name="Slide Number Placeholder 14"/>
          <p:cNvSpPr>
            <a:spLocks noGrp="1"/>
          </p:cNvSpPr>
          <p:nvPr>
            <p:ph type="sldNum" sz="quarter" idx="12"/>
          </p:nvPr>
        </p:nvSpPr>
        <p:spPr/>
        <p:txBody>
          <a:bodyPr/>
          <a:lstStyle/>
          <a:p>
            <a:fld id="{DFB6A8B2-8243-4265-9F93-7942A6B829B5}" type="slidenum">
              <a:rPr lang="en-IE" b="1" smtClean="0"/>
              <a:t>22</a:t>
            </a:fld>
            <a:endParaRPr lang="en-IE" b="1" dirty="0"/>
          </a:p>
        </p:txBody>
      </p:sp>
      <p:sp>
        <p:nvSpPr>
          <p:cNvPr id="16" name="TextBox 15"/>
          <p:cNvSpPr txBox="1"/>
          <p:nvPr/>
        </p:nvSpPr>
        <p:spPr>
          <a:xfrm>
            <a:off x="390556" y="2549582"/>
            <a:ext cx="2259884" cy="954107"/>
          </a:xfrm>
          <a:prstGeom prst="rect">
            <a:avLst/>
          </a:prstGeom>
          <a:noFill/>
          <a:ln w="25400" cmpd="sng">
            <a:solidFill>
              <a:schemeClr val="accent1"/>
            </a:solidFill>
          </a:ln>
        </p:spPr>
        <p:txBody>
          <a:bodyPr wrap="square" rtlCol="0">
            <a:spAutoFit/>
          </a:bodyPr>
          <a:lstStyle/>
          <a:p>
            <a:pPr algn="ctr"/>
            <a:r>
              <a:rPr lang="en-IE" sz="2800" b="1" dirty="0" smtClean="0"/>
              <a:t>Subject Area Analysis</a:t>
            </a:r>
          </a:p>
        </p:txBody>
      </p:sp>
      <p:sp>
        <p:nvSpPr>
          <p:cNvPr id="17" name="TextBox 16"/>
          <p:cNvSpPr txBox="1"/>
          <p:nvPr/>
        </p:nvSpPr>
        <p:spPr>
          <a:xfrm>
            <a:off x="6402196" y="5027054"/>
            <a:ext cx="5571315" cy="1200329"/>
          </a:xfrm>
          <a:prstGeom prst="rect">
            <a:avLst/>
          </a:prstGeom>
          <a:noFill/>
          <a:ln w="25400" cmpd="sng">
            <a:solidFill>
              <a:schemeClr val="accent1"/>
            </a:solidFill>
          </a:ln>
        </p:spPr>
        <p:txBody>
          <a:bodyPr wrap="square" rtlCol="0">
            <a:spAutoFit/>
          </a:bodyPr>
          <a:lstStyle/>
          <a:p>
            <a:pPr algn="ctr"/>
            <a:r>
              <a:rPr lang="en-IE" sz="2400" b="1" dirty="0" smtClean="0">
                <a:solidFill>
                  <a:srgbClr val="00B050"/>
                </a:solidFill>
              </a:rPr>
              <a:t>Check the literature to see how other researchers have answered similar questions</a:t>
            </a:r>
          </a:p>
        </p:txBody>
      </p:sp>
    </p:spTree>
    <p:extLst>
      <p:ext uri="{BB962C8B-B14F-4D97-AF65-F5344CB8AC3E}">
        <p14:creationId xmlns:p14="http://schemas.microsoft.com/office/powerpoint/2010/main" val="45570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innower-production.s3.amazonaws.com/papers/4770/v16/sources/c9f15d91-d0f6-450d-bb6c-a803ffdb0f9b-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7326" y="1837895"/>
            <a:ext cx="3320820" cy="41941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Research </a:t>
            </a:r>
            <a:r>
              <a:rPr lang="en-IE" sz="5400" dirty="0" smtClean="0">
                <a:solidFill>
                  <a:schemeClr val="bg1"/>
                </a:solidFill>
              </a:rPr>
              <a:t>Rigour</a:t>
            </a:r>
            <a:endParaRPr lang="en-IE" sz="5400" dirty="0">
              <a:solidFill>
                <a:schemeClr val="bg1"/>
              </a:solidFill>
            </a:endParaRPr>
          </a:p>
        </p:txBody>
      </p:sp>
      <p:sp>
        <p:nvSpPr>
          <p:cNvPr id="4" name="TextBox 3"/>
          <p:cNvSpPr txBox="1"/>
          <p:nvPr/>
        </p:nvSpPr>
        <p:spPr>
          <a:xfrm>
            <a:off x="117790" y="1015663"/>
            <a:ext cx="9010307" cy="5632311"/>
          </a:xfrm>
          <a:prstGeom prst="rect">
            <a:avLst/>
          </a:prstGeom>
          <a:noFill/>
        </p:spPr>
        <p:txBody>
          <a:bodyPr wrap="square" rtlCol="0">
            <a:spAutoFit/>
          </a:bodyPr>
          <a:lstStyle/>
          <a:p>
            <a:r>
              <a:rPr lang="en-IE" dirty="0" smtClean="0">
                <a:solidFill>
                  <a:srgbClr val="3C3C3C"/>
                </a:solidFill>
              </a:rPr>
              <a:t>“Rigorous </a:t>
            </a:r>
            <a:r>
              <a:rPr lang="en-IE" dirty="0">
                <a:solidFill>
                  <a:srgbClr val="3C3C3C"/>
                </a:solidFill>
              </a:rPr>
              <a:t>(“trustworthy”) research is research that applies the appropriate </a:t>
            </a:r>
            <a:r>
              <a:rPr lang="en-IE" dirty="0"/>
              <a:t>research tools</a:t>
            </a:r>
            <a:r>
              <a:rPr lang="en-IE" dirty="0">
                <a:solidFill>
                  <a:srgbClr val="3C3C3C"/>
                </a:solidFill>
              </a:rPr>
              <a:t> to meet the stated objectives of the investigation</a:t>
            </a:r>
            <a:r>
              <a:rPr lang="en-IE" dirty="0" smtClean="0">
                <a:solidFill>
                  <a:srgbClr val="3C3C3C"/>
                </a:solidFill>
              </a:rPr>
              <a:t>.”</a:t>
            </a:r>
            <a:r>
              <a:rPr lang="en-IE" dirty="0"/>
              <a:t> </a:t>
            </a:r>
            <a:r>
              <a:rPr lang="en-IE" dirty="0" smtClean="0"/>
              <a:t> http</a:t>
            </a:r>
            <a:r>
              <a:rPr lang="en-IE" dirty="0"/>
              <a:t>://journals.sagepub.com/doi/full/10.1177/2158244014548178</a:t>
            </a:r>
          </a:p>
          <a:p>
            <a:endParaRPr lang="en-IE" dirty="0" smtClean="0"/>
          </a:p>
          <a:p>
            <a:r>
              <a:rPr lang="en-IE" dirty="0" smtClean="0"/>
              <a:t>Research rigour concerns trustworthiness of the research. For us to trust research it should </a:t>
            </a:r>
          </a:p>
          <a:p>
            <a:endParaRPr lang="en-IE" dirty="0"/>
          </a:p>
          <a:p>
            <a:r>
              <a:rPr lang="en-IE" b="1" dirty="0" smtClean="0"/>
              <a:t>Have….  </a:t>
            </a:r>
          </a:p>
          <a:p>
            <a:r>
              <a:rPr lang="en-IE" dirty="0" smtClean="0"/>
              <a:t>Clarity in all aspects (Area(previous work, state of the art), Question, Method, Resources, potential contribution, limitations). The different aspects of the work should link up in a clear way (demonstrate this in the lines of the research workflow diagram)</a:t>
            </a:r>
          </a:p>
          <a:p>
            <a:endParaRPr lang="en-IE" dirty="0"/>
          </a:p>
          <a:p>
            <a:r>
              <a:rPr lang="en-IE" b="1" dirty="0" smtClean="0"/>
              <a:t>Be….</a:t>
            </a:r>
          </a:p>
          <a:p>
            <a:r>
              <a:rPr lang="en-IE" dirty="0" smtClean="0"/>
              <a:t>Valid- The ability of your method to answer your question with your constraints.</a:t>
            </a:r>
          </a:p>
          <a:p>
            <a:r>
              <a:rPr lang="en-IE" dirty="0" smtClean="0"/>
              <a:t>Verifiable- The work can be checked by you and others</a:t>
            </a:r>
          </a:p>
          <a:p>
            <a:r>
              <a:rPr lang="en-IE" dirty="0" smtClean="0"/>
              <a:t>Repeatable- leading to generalizability(if appropriate)</a:t>
            </a:r>
          </a:p>
          <a:p>
            <a:endParaRPr lang="en-IE" dirty="0"/>
          </a:p>
          <a:p>
            <a:r>
              <a:rPr lang="en-IE" dirty="0" smtClean="0"/>
              <a:t>Explicit and transparent</a:t>
            </a:r>
          </a:p>
          <a:p>
            <a:endParaRPr lang="en-IE" dirty="0"/>
          </a:p>
          <a:p>
            <a:r>
              <a:rPr lang="en-IE" b="1" dirty="0" smtClean="0"/>
              <a:t>Follow…. </a:t>
            </a:r>
            <a:endParaRPr lang="en-IE" b="1" dirty="0"/>
          </a:p>
          <a:p>
            <a:r>
              <a:rPr lang="en-IE" dirty="0" smtClean="0"/>
              <a:t>an appropriate research philosophy, approach and method</a:t>
            </a:r>
          </a:p>
        </p:txBody>
      </p:sp>
      <p:sp>
        <p:nvSpPr>
          <p:cNvPr id="6" name="Slide Number Placeholder 5"/>
          <p:cNvSpPr>
            <a:spLocks noGrp="1"/>
          </p:cNvSpPr>
          <p:nvPr>
            <p:ph type="sldNum" sz="quarter" idx="12"/>
          </p:nvPr>
        </p:nvSpPr>
        <p:spPr/>
        <p:txBody>
          <a:bodyPr/>
          <a:lstStyle/>
          <a:p>
            <a:fld id="{CD32888B-0AD7-41EB-A8D8-6AC932DD373A}" type="slidenum">
              <a:rPr lang="en-IE" smtClean="0"/>
              <a:t>23</a:t>
            </a:fld>
            <a:endParaRPr lang="en-IE" dirty="0"/>
          </a:p>
        </p:txBody>
      </p:sp>
    </p:spTree>
    <p:extLst>
      <p:ext uri="{BB962C8B-B14F-4D97-AF65-F5344CB8AC3E}">
        <p14:creationId xmlns:p14="http://schemas.microsoft.com/office/powerpoint/2010/main" val="3905691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Where is the Evidence?</a:t>
            </a:r>
            <a:endParaRPr lang="en-IE" sz="6000" dirty="0">
              <a:solidFill>
                <a:schemeClr val="bg1"/>
              </a:solidFill>
            </a:endParaRPr>
          </a:p>
        </p:txBody>
      </p:sp>
      <p:pic>
        <p:nvPicPr>
          <p:cNvPr id="4" name="Picture 3"/>
          <p:cNvPicPr>
            <a:picLocks noChangeAspect="1"/>
          </p:cNvPicPr>
          <p:nvPr/>
        </p:nvPicPr>
        <p:blipFill>
          <a:blip r:embed="rId2"/>
          <a:stretch>
            <a:fillRect/>
          </a:stretch>
        </p:blipFill>
        <p:spPr>
          <a:xfrm>
            <a:off x="3766346" y="1548385"/>
            <a:ext cx="4162425" cy="3981450"/>
          </a:xfrm>
          <a:prstGeom prst="rect">
            <a:avLst/>
          </a:prstGeom>
        </p:spPr>
      </p:pic>
      <p:sp>
        <p:nvSpPr>
          <p:cNvPr id="5" name="Rectangle 4"/>
          <p:cNvSpPr/>
          <p:nvPr/>
        </p:nvSpPr>
        <p:spPr>
          <a:xfrm>
            <a:off x="1042219" y="5719349"/>
            <a:ext cx="11245468" cy="369332"/>
          </a:xfrm>
          <a:prstGeom prst="rect">
            <a:avLst/>
          </a:prstGeom>
        </p:spPr>
        <p:txBody>
          <a:bodyPr wrap="square">
            <a:spAutoFit/>
          </a:bodyPr>
          <a:lstStyle/>
          <a:p>
            <a:r>
              <a:rPr lang="en-IE" dirty="0"/>
              <a:t>http://evidencebasedliving.human.cornell.edu/2011/12/14/more-evidence-supporting-the-systematic-review/</a:t>
            </a:r>
          </a:p>
        </p:txBody>
      </p:sp>
      <p:sp>
        <p:nvSpPr>
          <p:cNvPr id="6" name="Date Placeholder 5"/>
          <p:cNvSpPr>
            <a:spLocks noGrp="1"/>
          </p:cNvSpPr>
          <p:nvPr>
            <p:ph type="dt" sz="half" idx="10"/>
          </p:nvPr>
        </p:nvSpPr>
        <p:spPr/>
        <p:txBody>
          <a:bodyPr/>
          <a:lstStyle/>
          <a:p>
            <a:fld id="{07F55281-3BC1-426C-83B8-AFA794AC545C}" type="datetime1">
              <a:rPr lang="en-IE" smtClean="0"/>
              <a:t>03/11/2021</a:t>
            </a:fld>
            <a:endParaRPr lang="en-IE"/>
          </a:p>
        </p:txBody>
      </p:sp>
      <p:sp>
        <p:nvSpPr>
          <p:cNvPr id="7" name="Slide Number Placeholder 6"/>
          <p:cNvSpPr>
            <a:spLocks noGrp="1"/>
          </p:cNvSpPr>
          <p:nvPr>
            <p:ph type="sldNum" sz="quarter" idx="12"/>
          </p:nvPr>
        </p:nvSpPr>
        <p:spPr/>
        <p:txBody>
          <a:bodyPr/>
          <a:lstStyle/>
          <a:p>
            <a:fld id="{206644BE-952D-4372-B451-CC80966617A7}" type="slidenum">
              <a:rPr lang="en-IE" smtClean="0"/>
              <a:t>24</a:t>
            </a:fld>
            <a:endParaRPr lang="en-IE"/>
          </a:p>
        </p:txBody>
      </p:sp>
    </p:spTree>
    <p:extLst>
      <p:ext uri="{BB962C8B-B14F-4D97-AF65-F5344CB8AC3E}">
        <p14:creationId xmlns:p14="http://schemas.microsoft.com/office/powerpoint/2010/main" val="3752182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a:t>
            </a:r>
            <a:r>
              <a:rPr lang="en-IE" sz="4800" dirty="0" smtClean="0">
                <a:solidFill>
                  <a:schemeClr val="bg1"/>
                </a:solidFill>
              </a:rPr>
              <a:t> Critiquing papers and dissertations</a:t>
            </a:r>
            <a:endParaRPr lang="en-IE" sz="48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25</a:t>
            </a:fld>
            <a:endParaRPr lang="en-IE"/>
          </a:p>
        </p:txBody>
      </p:sp>
      <p:sp>
        <p:nvSpPr>
          <p:cNvPr id="8" name="TextBox 7"/>
          <p:cNvSpPr txBox="1"/>
          <p:nvPr/>
        </p:nvSpPr>
        <p:spPr>
          <a:xfrm>
            <a:off x="381000" y="2116686"/>
            <a:ext cx="11429999" cy="1354217"/>
          </a:xfrm>
          <a:prstGeom prst="rect">
            <a:avLst/>
          </a:prstGeom>
          <a:noFill/>
        </p:spPr>
        <p:txBody>
          <a:bodyPr wrap="square" rtlCol="0">
            <a:spAutoFit/>
          </a:bodyPr>
          <a:lstStyle/>
          <a:p>
            <a:pPr marL="514350" indent="-514350">
              <a:buFont typeface="+mj-lt"/>
              <a:buAutoNum type="arabicPeriod"/>
            </a:pPr>
            <a:r>
              <a:rPr lang="en-IE" sz="3200" dirty="0" smtClean="0"/>
              <a:t>Critiquing preparation and criteria</a:t>
            </a:r>
            <a:endParaRPr lang="en-IE" sz="3200" dirty="0"/>
          </a:p>
          <a:p>
            <a:pPr algn="ctr"/>
            <a:endParaRPr lang="en-IE" sz="3200" b="1" dirty="0" smtClean="0"/>
          </a:p>
          <a:p>
            <a:endParaRPr lang="en-IE" dirty="0"/>
          </a:p>
        </p:txBody>
      </p:sp>
    </p:spTree>
    <p:extLst>
      <p:ext uri="{BB962C8B-B14F-4D97-AF65-F5344CB8AC3E}">
        <p14:creationId xmlns:p14="http://schemas.microsoft.com/office/powerpoint/2010/main" val="1669256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smtClean="0">
                <a:solidFill>
                  <a:schemeClr val="bg1"/>
                </a:solidFill>
              </a:rPr>
              <a:t>CS7CS6 – Taking Notes on Papers/Dissertations</a:t>
            </a:r>
            <a:endParaRPr lang="en-IE" sz="48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26</a:t>
            </a:fld>
            <a:endParaRPr lang="en-IE"/>
          </a:p>
        </p:txBody>
      </p:sp>
      <p:sp>
        <p:nvSpPr>
          <p:cNvPr id="2" name="TextBox 1"/>
          <p:cNvSpPr txBox="1"/>
          <p:nvPr/>
        </p:nvSpPr>
        <p:spPr>
          <a:xfrm>
            <a:off x="151038" y="1015663"/>
            <a:ext cx="11898003" cy="5909310"/>
          </a:xfrm>
          <a:prstGeom prst="rect">
            <a:avLst/>
          </a:prstGeom>
          <a:noFill/>
        </p:spPr>
        <p:txBody>
          <a:bodyPr wrap="square" rtlCol="0">
            <a:spAutoFit/>
          </a:bodyPr>
          <a:lstStyle/>
          <a:p>
            <a:r>
              <a:rPr lang="en-IE" b="1" dirty="0" smtClean="0">
                <a:solidFill>
                  <a:srgbClr val="FF0000"/>
                </a:solidFill>
              </a:rPr>
              <a:t>Read purposefully ……. Have an agenda when you are reading.</a:t>
            </a:r>
          </a:p>
          <a:p>
            <a:r>
              <a:rPr lang="en-IE" dirty="0" smtClean="0"/>
              <a:t>Create an entry in your reference manager, place the paper in an appropriate group. This will provide the opportunity for you to record, the title, authors, full citation, keywords, full text of the paper, year</a:t>
            </a:r>
          </a:p>
          <a:p>
            <a:pPr marL="285750" indent="-285750">
              <a:buFont typeface="Arial" panose="020B0604020202020204" pitchFamily="34" charset="0"/>
              <a:buChar char="•"/>
            </a:pPr>
            <a:r>
              <a:rPr lang="en-IE" dirty="0"/>
              <a:t>The topic of the </a:t>
            </a:r>
            <a:r>
              <a:rPr lang="en-IE" dirty="0" smtClean="0"/>
              <a:t>paper</a:t>
            </a:r>
          </a:p>
          <a:p>
            <a:pPr marL="285750" indent="-285750">
              <a:buFont typeface="Arial" panose="020B0604020202020204" pitchFamily="34" charset="0"/>
              <a:buChar char="•"/>
            </a:pPr>
            <a:r>
              <a:rPr lang="en-IE" dirty="0"/>
              <a:t>Concepts and </a:t>
            </a:r>
            <a:r>
              <a:rPr lang="en-IE" dirty="0" smtClean="0"/>
              <a:t>definitions</a:t>
            </a:r>
          </a:p>
          <a:p>
            <a:pPr marL="285750" indent="-285750">
              <a:buFont typeface="Arial" panose="020B0604020202020204" pitchFamily="34" charset="0"/>
              <a:buChar char="•"/>
            </a:pPr>
            <a:r>
              <a:rPr lang="en-IE" dirty="0" smtClean="0"/>
              <a:t>The aim</a:t>
            </a:r>
          </a:p>
          <a:p>
            <a:pPr marL="285750" indent="-285750">
              <a:buFont typeface="Arial" panose="020B0604020202020204" pitchFamily="34" charset="0"/>
              <a:buChar char="•"/>
            </a:pPr>
            <a:r>
              <a:rPr lang="en-IE" dirty="0" smtClean="0"/>
              <a:t>The objectives</a:t>
            </a:r>
          </a:p>
          <a:p>
            <a:pPr marL="285750" indent="-285750">
              <a:buFont typeface="Arial" panose="020B0604020202020204" pitchFamily="34" charset="0"/>
              <a:buChar char="•"/>
            </a:pPr>
            <a:r>
              <a:rPr lang="en-IE" dirty="0"/>
              <a:t>The scope of the </a:t>
            </a:r>
            <a:r>
              <a:rPr lang="en-IE" dirty="0" smtClean="0"/>
              <a:t>work</a:t>
            </a:r>
          </a:p>
          <a:p>
            <a:pPr marL="285750" indent="-285750">
              <a:buFont typeface="Arial" panose="020B0604020202020204" pitchFamily="34" charset="0"/>
              <a:buChar char="•"/>
            </a:pPr>
            <a:r>
              <a:rPr lang="en-IE" dirty="0"/>
              <a:t>Try to identify any assumptions made by the </a:t>
            </a:r>
            <a:r>
              <a:rPr lang="en-IE" dirty="0" smtClean="0"/>
              <a:t>authors</a:t>
            </a:r>
          </a:p>
          <a:p>
            <a:pPr marL="285750" indent="-285750">
              <a:buFont typeface="Arial" panose="020B0604020202020204" pitchFamily="34" charset="0"/>
              <a:buChar char="•"/>
            </a:pPr>
            <a:r>
              <a:rPr lang="en-IE" dirty="0" smtClean="0"/>
              <a:t>Try to identify any biases – e.g. funding, data set used</a:t>
            </a:r>
          </a:p>
          <a:p>
            <a:pPr marL="285750" indent="-285750">
              <a:buFont typeface="Arial" panose="020B0604020202020204" pitchFamily="34" charset="0"/>
              <a:buChar char="•"/>
            </a:pPr>
            <a:r>
              <a:rPr lang="en-IE" dirty="0" smtClean="0"/>
              <a:t>Are limitations to the work presented?</a:t>
            </a:r>
          </a:p>
          <a:p>
            <a:pPr marL="285750" indent="-285750">
              <a:buFont typeface="Arial" panose="020B0604020202020204" pitchFamily="34" charset="0"/>
              <a:buChar char="•"/>
            </a:pPr>
            <a:r>
              <a:rPr lang="en-IE" dirty="0" smtClean="0"/>
              <a:t>Have they used particular data sets in their work?</a:t>
            </a:r>
          </a:p>
          <a:p>
            <a:pPr marL="285750" indent="-285750">
              <a:buFont typeface="Arial" panose="020B0604020202020204" pitchFamily="34" charset="0"/>
              <a:buChar char="•"/>
            </a:pPr>
            <a:r>
              <a:rPr lang="en-IE" dirty="0" smtClean="0"/>
              <a:t>What </a:t>
            </a:r>
            <a:r>
              <a:rPr lang="en-IE" dirty="0"/>
              <a:t>references have they based their work </a:t>
            </a:r>
            <a:r>
              <a:rPr lang="en-IE" dirty="0" smtClean="0"/>
              <a:t>on?</a:t>
            </a:r>
          </a:p>
          <a:p>
            <a:pPr marL="285750" indent="-285750">
              <a:buFont typeface="Arial" panose="020B0604020202020204" pitchFamily="34" charset="0"/>
              <a:buChar char="•"/>
            </a:pPr>
            <a:r>
              <a:rPr lang="en-IE" dirty="0" smtClean="0"/>
              <a:t>What </a:t>
            </a:r>
            <a:r>
              <a:rPr lang="en-IE" dirty="0"/>
              <a:t>is the most important thing you learnt from the </a:t>
            </a:r>
            <a:r>
              <a:rPr lang="en-IE" dirty="0" smtClean="0"/>
              <a:t>paper</a:t>
            </a:r>
          </a:p>
          <a:p>
            <a:pPr marL="285750" indent="-285750">
              <a:buFont typeface="Arial" panose="020B0604020202020204" pitchFamily="34" charset="0"/>
              <a:buChar char="•"/>
            </a:pPr>
            <a:r>
              <a:rPr lang="en-IE" dirty="0" smtClean="0"/>
              <a:t>Where does it fit into your research project?</a:t>
            </a:r>
          </a:p>
          <a:p>
            <a:pPr marL="285750" indent="-285750">
              <a:buFont typeface="Arial" panose="020B0604020202020204" pitchFamily="34" charset="0"/>
              <a:buChar char="•"/>
            </a:pPr>
            <a:r>
              <a:rPr lang="en-IE" dirty="0" smtClean="0"/>
              <a:t>Is it relevant/important/significant for your field of work?</a:t>
            </a:r>
          </a:p>
          <a:p>
            <a:pPr marL="285750" indent="-285750">
              <a:buFont typeface="Arial" panose="020B0604020202020204" pitchFamily="34" charset="0"/>
              <a:buChar char="•"/>
            </a:pPr>
            <a:r>
              <a:rPr lang="en-IE" dirty="0" smtClean="0"/>
              <a:t>How many citations does the work have?</a:t>
            </a:r>
            <a:endParaRPr lang="en-IE" dirty="0"/>
          </a:p>
          <a:p>
            <a:r>
              <a:rPr lang="en-IE" dirty="0" smtClean="0"/>
              <a:t>These notes may prove very useful when you some to deciding what papers to refer to in your proposal/dissertation/assignment.</a:t>
            </a:r>
          </a:p>
          <a:p>
            <a:r>
              <a:rPr lang="en-IE" dirty="0" smtClean="0"/>
              <a:t>Create a legend with symbols to mark the papers- e.g. a star for references to follow up on, a circle to mark important sections etc.</a:t>
            </a:r>
          </a:p>
        </p:txBody>
      </p:sp>
    </p:spTree>
    <p:extLst>
      <p:ext uri="{BB962C8B-B14F-4D97-AF65-F5344CB8AC3E}">
        <p14:creationId xmlns:p14="http://schemas.microsoft.com/office/powerpoint/2010/main" val="318480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923330"/>
          </a:xfrm>
          <a:prstGeom prst="rect">
            <a:avLst/>
          </a:prstGeom>
          <a:solidFill>
            <a:schemeClr val="accent1">
              <a:lumMod val="75000"/>
            </a:schemeClr>
          </a:solidFill>
        </p:spPr>
        <p:txBody>
          <a:bodyPr wrap="square" rtlCol="0">
            <a:spAutoFit/>
          </a:bodyPr>
          <a:lstStyle/>
          <a:p>
            <a:r>
              <a:rPr lang="en-IE" sz="5400" dirty="0" smtClean="0">
                <a:solidFill>
                  <a:schemeClr val="bg1"/>
                </a:solidFill>
              </a:rPr>
              <a:t>CS7CS6 – Critiquing Papers/Dissertations</a:t>
            </a:r>
            <a:endParaRPr lang="en-IE" sz="54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27</a:t>
            </a:fld>
            <a:endParaRPr lang="en-IE"/>
          </a:p>
        </p:txBody>
      </p:sp>
      <p:sp>
        <p:nvSpPr>
          <p:cNvPr id="2" name="TextBox 1"/>
          <p:cNvSpPr txBox="1"/>
          <p:nvPr/>
        </p:nvSpPr>
        <p:spPr>
          <a:xfrm>
            <a:off x="146957" y="1015663"/>
            <a:ext cx="11879036" cy="5840060"/>
          </a:xfrm>
          <a:prstGeom prst="rect">
            <a:avLst/>
          </a:prstGeom>
          <a:noFill/>
        </p:spPr>
        <p:txBody>
          <a:bodyPr wrap="square" rtlCol="0">
            <a:spAutoFit/>
          </a:bodyPr>
          <a:lstStyle/>
          <a:p>
            <a:r>
              <a:rPr lang="en-IE" dirty="0" smtClean="0"/>
              <a:t>A </a:t>
            </a:r>
            <a:r>
              <a:rPr lang="en-IE" dirty="0"/>
              <a:t>critique of a paper is </a:t>
            </a:r>
            <a:r>
              <a:rPr lang="en-IE" b="1" dirty="0" smtClean="0"/>
              <a:t>NOT</a:t>
            </a:r>
            <a:r>
              <a:rPr lang="en-IE" dirty="0" smtClean="0"/>
              <a:t> </a:t>
            </a:r>
            <a:r>
              <a:rPr lang="en-IE" dirty="0"/>
              <a:t>a summary</a:t>
            </a:r>
          </a:p>
          <a:p>
            <a:endParaRPr lang="en-IE" dirty="0" smtClean="0"/>
          </a:p>
          <a:p>
            <a:r>
              <a:rPr lang="en-IE" dirty="0"/>
              <a:t>A summary describes the paper </a:t>
            </a:r>
            <a:r>
              <a:rPr lang="en-IE" dirty="0" smtClean="0"/>
              <a:t>whereas a critique provides a </a:t>
            </a:r>
            <a:r>
              <a:rPr lang="en-IE" b="1" dirty="0" smtClean="0"/>
              <a:t>reflection from a variety of viewpoints</a:t>
            </a:r>
            <a:r>
              <a:rPr lang="en-IE" dirty="0" smtClean="0"/>
              <a:t>. The reflection concerns  </a:t>
            </a:r>
            <a:r>
              <a:rPr lang="en-IE" dirty="0"/>
              <a:t>analyses, </a:t>
            </a:r>
            <a:r>
              <a:rPr lang="en-IE" dirty="0" smtClean="0"/>
              <a:t>interpretation, evaluation of the what</a:t>
            </a:r>
            <a:r>
              <a:rPr lang="en-IE" dirty="0"/>
              <a:t>, </a:t>
            </a:r>
            <a:r>
              <a:rPr lang="en-IE" dirty="0" smtClean="0"/>
              <a:t>why and  how of the paper.</a:t>
            </a:r>
          </a:p>
          <a:p>
            <a:endParaRPr lang="en-IE" dirty="0"/>
          </a:p>
          <a:p>
            <a:r>
              <a:rPr lang="en-IE" dirty="0"/>
              <a:t>When critiquing try not to follow the way the paper is organised as this will probably lead to a summary. Organise your writing according to your reflections on the </a:t>
            </a:r>
            <a:r>
              <a:rPr lang="en-IE" dirty="0" smtClean="0"/>
              <a:t>paper. So, have an initial idea of what you want to reflect on before you read.</a:t>
            </a:r>
            <a:endParaRPr lang="en-IE" dirty="0"/>
          </a:p>
          <a:p>
            <a:endParaRPr lang="en-IE" dirty="0"/>
          </a:p>
          <a:p>
            <a:r>
              <a:rPr lang="en-IE" dirty="0"/>
              <a:t>Your </a:t>
            </a:r>
            <a:r>
              <a:rPr lang="en-IE" dirty="0" smtClean="0"/>
              <a:t>reflections </a:t>
            </a:r>
            <a:r>
              <a:rPr lang="en-IE" dirty="0"/>
              <a:t>can be positive and/or </a:t>
            </a:r>
            <a:r>
              <a:rPr lang="en-IE" dirty="0" smtClean="0"/>
              <a:t>negative. A </a:t>
            </a:r>
            <a:r>
              <a:rPr lang="en-IE" dirty="0"/>
              <a:t>good critique includes your </a:t>
            </a:r>
            <a:r>
              <a:rPr lang="en-IE" dirty="0" smtClean="0"/>
              <a:t>reflections </a:t>
            </a:r>
            <a:r>
              <a:rPr lang="en-IE" dirty="0"/>
              <a:t>and backs up your impressions with evidence from the </a:t>
            </a:r>
            <a:r>
              <a:rPr lang="en-IE" dirty="0" smtClean="0"/>
              <a:t>paper. </a:t>
            </a:r>
          </a:p>
          <a:p>
            <a:endParaRPr lang="en-IE" dirty="0"/>
          </a:p>
          <a:p>
            <a:r>
              <a:rPr lang="en-IE" dirty="0" smtClean="0"/>
              <a:t>To critique the paper you may need to read it a number of times so that you have a full understanding of it, can reflect on it, consider </a:t>
            </a:r>
            <a:r>
              <a:rPr lang="en-IE" dirty="0"/>
              <a:t>how it relates to the topic you are </a:t>
            </a:r>
            <a:r>
              <a:rPr lang="en-IE" dirty="0" smtClean="0"/>
              <a:t>studying and other papers you have read and </a:t>
            </a:r>
            <a:r>
              <a:rPr lang="en-IE" dirty="0"/>
              <a:t>to identify </a:t>
            </a:r>
            <a:r>
              <a:rPr lang="en-IE" dirty="0" smtClean="0"/>
              <a:t>its </a:t>
            </a:r>
            <a:r>
              <a:rPr lang="en-IE" dirty="0"/>
              <a:t>strengths and </a:t>
            </a:r>
            <a:r>
              <a:rPr lang="en-IE" dirty="0" smtClean="0"/>
              <a:t>weaknesses.</a:t>
            </a:r>
          </a:p>
          <a:p>
            <a:endParaRPr lang="en-IE" dirty="0" smtClean="0"/>
          </a:p>
          <a:p>
            <a:r>
              <a:rPr lang="en-IE" dirty="0"/>
              <a:t>When reflecting on the papers, it can be useful to create a table to capture your thoughts. This can be a useful way of grouping papers and of comparing them which you may need to do in your </a:t>
            </a:r>
            <a:r>
              <a:rPr lang="en-IE" dirty="0" smtClean="0"/>
              <a:t>proposal/dissertation</a:t>
            </a:r>
          </a:p>
          <a:p>
            <a:r>
              <a:rPr lang="en-IE" dirty="0" smtClean="0"/>
              <a:t>To guide your discussion, writing, presentation</a:t>
            </a:r>
          </a:p>
          <a:p>
            <a:endParaRPr lang="en-IE" dirty="0" smtClean="0"/>
          </a:p>
          <a:p>
            <a:r>
              <a:rPr lang="en-IE" sz="1050" dirty="0"/>
              <a:t>http://</a:t>
            </a:r>
            <a:r>
              <a:rPr lang="en-IE" sz="1050" dirty="0" smtClean="0"/>
              <a:t>www.uis.edu/ctl/wp-content/uploads/sites/76/2013/03/Howtocritiqueajournalarticle.pdf</a:t>
            </a:r>
            <a:endParaRPr lang="en-IE" sz="1050" dirty="0"/>
          </a:p>
          <a:p>
            <a:r>
              <a:rPr lang="en-IE" sz="1050" dirty="0" smtClean="0">
                <a:hlinkClick r:id="rId2"/>
              </a:rPr>
              <a:t>https</a:t>
            </a:r>
            <a:r>
              <a:rPr lang="en-IE" sz="1050" dirty="0">
                <a:hlinkClick r:id="rId2"/>
              </a:rPr>
              <a:t>://www.citewrite.qut.edu.au/write/critique.jsp</a:t>
            </a:r>
            <a:endParaRPr lang="en-IE" sz="1050" dirty="0"/>
          </a:p>
          <a:p>
            <a:r>
              <a:rPr lang="en-IE" sz="1050" dirty="0"/>
              <a:t>https://</a:t>
            </a:r>
            <a:r>
              <a:rPr lang="en-IE" sz="1050" dirty="0" smtClean="0"/>
              <a:t>www.wikihow.com/Critique-an-Article</a:t>
            </a:r>
            <a:endParaRPr lang="en-IE" dirty="0"/>
          </a:p>
        </p:txBody>
      </p:sp>
    </p:spTree>
    <p:extLst>
      <p:ext uri="{BB962C8B-B14F-4D97-AF65-F5344CB8AC3E}">
        <p14:creationId xmlns:p14="http://schemas.microsoft.com/office/powerpoint/2010/main" val="3152180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a:t>
            </a:r>
            <a:r>
              <a:rPr lang="en-IE" sz="5400" dirty="0" smtClean="0">
                <a:solidFill>
                  <a:schemeClr val="bg1"/>
                </a:solidFill>
              </a:rPr>
              <a:t>S7CS6 – Reflecting on the Dissertation</a:t>
            </a:r>
            <a:endParaRPr lang="en-IE" sz="54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28</a:t>
            </a:fld>
            <a:endParaRPr lang="en-IE"/>
          </a:p>
        </p:txBody>
      </p:sp>
      <p:sp>
        <p:nvSpPr>
          <p:cNvPr id="2" name="TextBox 1"/>
          <p:cNvSpPr txBox="1"/>
          <p:nvPr/>
        </p:nvSpPr>
        <p:spPr>
          <a:xfrm>
            <a:off x="2862943" y="1596531"/>
            <a:ext cx="4517572" cy="4832092"/>
          </a:xfrm>
          <a:prstGeom prst="rect">
            <a:avLst/>
          </a:prstGeom>
          <a:noFill/>
        </p:spPr>
        <p:txBody>
          <a:bodyPr wrap="square" rtlCol="0">
            <a:spAutoFit/>
          </a:bodyPr>
          <a:lstStyle/>
          <a:p>
            <a:pPr algn="ctr"/>
            <a:r>
              <a:rPr lang="en-IE" sz="4400" dirty="0" smtClean="0"/>
              <a:t>Source</a:t>
            </a:r>
          </a:p>
          <a:p>
            <a:pPr algn="ctr"/>
            <a:r>
              <a:rPr lang="en-IE" sz="4400" dirty="0" smtClean="0"/>
              <a:t>Rigour</a:t>
            </a:r>
          </a:p>
          <a:p>
            <a:pPr algn="ctr"/>
            <a:r>
              <a:rPr lang="en-IE" sz="4400" dirty="0" smtClean="0"/>
              <a:t>Style</a:t>
            </a:r>
          </a:p>
          <a:p>
            <a:pPr algn="ctr"/>
            <a:r>
              <a:rPr lang="en-IE" sz="4400" dirty="0" smtClean="0"/>
              <a:t>Data Management</a:t>
            </a:r>
          </a:p>
          <a:p>
            <a:pPr algn="ctr"/>
            <a:r>
              <a:rPr lang="en-IE" sz="4400" dirty="0" smtClean="0"/>
              <a:t>Findings and Conclusions</a:t>
            </a:r>
          </a:p>
          <a:p>
            <a:pPr algn="ctr"/>
            <a:r>
              <a:rPr lang="en-IE" sz="4400" dirty="0" smtClean="0"/>
              <a:t>References</a:t>
            </a:r>
          </a:p>
        </p:txBody>
      </p:sp>
    </p:spTree>
    <p:extLst>
      <p:ext uri="{BB962C8B-B14F-4D97-AF65-F5344CB8AC3E}">
        <p14:creationId xmlns:p14="http://schemas.microsoft.com/office/powerpoint/2010/main" val="432055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smtClean="0">
                <a:solidFill>
                  <a:schemeClr val="bg1"/>
                </a:solidFill>
              </a:rPr>
              <a:t>CS7CS6 – Reflecting on the Paper/dissertation</a:t>
            </a:r>
            <a:endParaRPr lang="en-IE" sz="60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29</a:t>
            </a:fld>
            <a:endParaRPr lang="en-IE"/>
          </a:p>
        </p:txBody>
      </p:sp>
      <p:sp>
        <p:nvSpPr>
          <p:cNvPr id="2" name="TextBox 1"/>
          <p:cNvSpPr txBox="1"/>
          <p:nvPr/>
        </p:nvSpPr>
        <p:spPr>
          <a:xfrm>
            <a:off x="258535" y="1113634"/>
            <a:ext cx="11674929" cy="5632311"/>
          </a:xfrm>
          <a:prstGeom prst="rect">
            <a:avLst/>
          </a:prstGeom>
          <a:noFill/>
        </p:spPr>
        <p:txBody>
          <a:bodyPr wrap="square" rtlCol="0">
            <a:spAutoFit/>
          </a:bodyPr>
          <a:lstStyle/>
          <a:p>
            <a:r>
              <a:rPr lang="en-IE" dirty="0" smtClean="0"/>
              <a:t>Consider the paper from the point of view of its </a:t>
            </a:r>
            <a:r>
              <a:rPr lang="en-IE" b="1" dirty="0" smtClean="0"/>
              <a:t>source</a:t>
            </a:r>
          </a:p>
          <a:p>
            <a:endParaRPr lang="en-IE" dirty="0" smtClean="0"/>
          </a:p>
          <a:p>
            <a:pPr marL="285750" indent="-285750">
              <a:buFont typeface="Arial" panose="020B0604020202020204" pitchFamily="34" charset="0"/>
              <a:buChar char="•"/>
            </a:pPr>
            <a:r>
              <a:rPr lang="en-IE" dirty="0" smtClean="0"/>
              <a:t>Peer reviewed paper</a:t>
            </a:r>
          </a:p>
          <a:p>
            <a:pPr marL="285750" indent="-285750">
              <a:buFont typeface="Arial" panose="020B0604020202020204" pitchFamily="34" charset="0"/>
              <a:buChar char="•"/>
            </a:pPr>
            <a:r>
              <a:rPr lang="en-IE" dirty="0" smtClean="0"/>
              <a:t>Non-peer reviewed</a:t>
            </a:r>
          </a:p>
          <a:p>
            <a:pPr marL="285750" indent="-285750">
              <a:buFont typeface="Arial" panose="020B0604020202020204" pitchFamily="34" charset="0"/>
              <a:buChar char="•"/>
            </a:pPr>
            <a:r>
              <a:rPr lang="en-IE" dirty="0" smtClean="0"/>
              <a:t>Website</a:t>
            </a:r>
          </a:p>
          <a:p>
            <a:pPr marL="285750" indent="-285750">
              <a:buFont typeface="Arial" panose="020B0604020202020204" pitchFamily="34" charset="0"/>
              <a:buChar char="•"/>
            </a:pPr>
            <a:r>
              <a:rPr lang="en-IE" dirty="0" smtClean="0"/>
              <a:t>Conference paper</a:t>
            </a:r>
          </a:p>
          <a:p>
            <a:pPr marL="285750" indent="-285750">
              <a:buFont typeface="Arial" panose="020B0604020202020204" pitchFamily="34" charset="0"/>
              <a:buChar char="•"/>
            </a:pPr>
            <a:r>
              <a:rPr lang="en-IE" dirty="0" smtClean="0"/>
              <a:t>Policy paper</a:t>
            </a:r>
          </a:p>
          <a:p>
            <a:pPr marL="285750" indent="-285750">
              <a:buFont typeface="Arial" panose="020B0604020202020204" pitchFamily="34" charset="0"/>
              <a:buChar char="•"/>
            </a:pPr>
            <a:r>
              <a:rPr lang="en-IE" dirty="0" smtClean="0"/>
              <a:t>Professional body documents</a:t>
            </a:r>
          </a:p>
          <a:p>
            <a:pPr marL="285750" indent="-285750">
              <a:buFont typeface="Arial" panose="020B0604020202020204" pitchFamily="34" charset="0"/>
              <a:buChar char="•"/>
            </a:pPr>
            <a:r>
              <a:rPr lang="en-IE" dirty="0" smtClean="0"/>
              <a:t>Standards authorities</a:t>
            </a:r>
          </a:p>
          <a:p>
            <a:pPr marL="285750" indent="-285750">
              <a:buFont typeface="Arial" panose="020B0604020202020204" pitchFamily="34" charset="0"/>
              <a:buChar char="•"/>
            </a:pPr>
            <a:r>
              <a:rPr lang="en-IE" dirty="0" smtClean="0"/>
              <a:t>Governmental documents</a:t>
            </a:r>
          </a:p>
          <a:p>
            <a:pPr marL="285750" indent="-285750">
              <a:buFont typeface="Arial" panose="020B0604020202020204" pitchFamily="34" charset="0"/>
              <a:buChar char="•"/>
            </a:pPr>
            <a:r>
              <a:rPr lang="en-IE" dirty="0" smtClean="0"/>
              <a:t>Academic report – for what level/what course</a:t>
            </a:r>
          </a:p>
          <a:p>
            <a:pPr marL="285750" indent="-285750">
              <a:buFont typeface="Arial" panose="020B0604020202020204" pitchFamily="34" charset="0"/>
              <a:buChar char="•"/>
            </a:pPr>
            <a:r>
              <a:rPr lang="en-IE" dirty="0" smtClean="0"/>
              <a:t>State agencies</a:t>
            </a:r>
          </a:p>
          <a:p>
            <a:pPr marL="285750" indent="-285750">
              <a:buFont typeface="Arial" panose="020B0604020202020204" pitchFamily="34" charset="0"/>
              <a:buChar char="•"/>
            </a:pPr>
            <a:r>
              <a:rPr lang="en-IE" dirty="0" smtClean="0"/>
              <a:t>Commercial groups</a:t>
            </a:r>
          </a:p>
          <a:p>
            <a:pPr marL="285750" indent="-285750">
              <a:buFont typeface="Arial" panose="020B0604020202020204" pitchFamily="34" charset="0"/>
              <a:buChar char="•"/>
            </a:pPr>
            <a:r>
              <a:rPr lang="en-IE" dirty="0" smtClean="0"/>
              <a:t>Lobbying/pressure groups</a:t>
            </a:r>
          </a:p>
          <a:p>
            <a:pPr marL="285750" indent="-285750">
              <a:buFont typeface="Arial" panose="020B0604020202020204" pitchFamily="34" charset="0"/>
              <a:buChar char="•"/>
            </a:pPr>
            <a:r>
              <a:rPr lang="en-IE" dirty="0" smtClean="0"/>
              <a:t>Year of publication</a:t>
            </a:r>
          </a:p>
          <a:p>
            <a:pPr marL="285750" indent="-285750">
              <a:buFont typeface="Arial" panose="020B0604020202020204" pitchFamily="34" charset="0"/>
              <a:buChar char="•"/>
            </a:pPr>
            <a:r>
              <a:rPr lang="en-IE" dirty="0" smtClean="0"/>
              <a:t>Authors/collaborators and their affiliations, stakeholder mix</a:t>
            </a:r>
          </a:p>
          <a:p>
            <a:pPr marL="285750" indent="-285750">
              <a:buFont typeface="Arial" panose="020B0604020202020204" pitchFamily="34" charset="0"/>
              <a:buChar char="•"/>
            </a:pPr>
            <a:r>
              <a:rPr lang="en-IE" dirty="0" smtClean="0"/>
              <a:t>Funding agencies.</a:t>
            </a:r>
          </a:p>
          <a:p>
            <a:pPr marL="285750" indent="-285750">
              <a:buFont typeface="Arial" panose="020B0604020202020204" pitchFamily="34" charset="0"/>
              <a:buChar char="•"/>
            </a:pPr>
            <a:r>
              <a:rPr lang="en-IE" dirty="0" smtClean="0"/>
              <a:t>Is the source a national/regional/international</a:t>
            </a:r>
          </a:p>
          <a:p>
            <a:endParaRPr lang="en-IE" dirty="0"/>
          </a:p>
          <a:p>
            <a:r>
              <a:rPr lang="en-IE" b="1" dirty="0" smtClean="0"/>
              <a:t>What is your evaluation of the source?</a:t>
            </a:r>
            <a:endParaRPr lang="en-IE" b="1" dirty="0"/>
          </a:p>
        </p:txBody>
      </p:sp>
    </p:spTree>
    <p:extLst>
      <p:ext uri="{BB962C8B-B14F-4D97-AF65-F5344CB8AC3E}">
        <p14:creationId xmlns:p14="http://schemas.microsoft.com/office/powerpoint/2010/main" val="928293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635" y="86829"/>
            <a:ext cx="10515600" cy="1325563"/>
          </a:xfrm>
        </p:spPr>
        <p:txBody>
          <a:bodyPr/>
          <a:lstStyle/>
          <a:p>
            <a:r>
              <a:rPr lang="en-IE" dirty="0" smtClean="0"/>
              <a:t>Excerpt From the assignment sheet</a:t>
            </a:r>
            <a:endParaRPr lang="en-IE" dirty="0"/>
          </a:p>
        </p:txBody>
      </p:sp>
      <p:sp>
        <p:nvSpPr>
          <p:cNvPr id="3" name="Content Placeholder 2"/>
          <p:cNvSpPr>
            <a:spLocks noGrp="1"/>
          </p:cNvSpPr>
          <p:nvPr>
            <p:ph idx="1"/>
          </p:nvPr>
        </p:nvSpPr>
        <p:spPr>
          <a:xfrm>
            <a:off x="500933" y="5080882"/>
            <a:ext cx="10515600" cy="1517499"/>
          </a:xfrm>
        </p:spPr>
        <p:txBody>
          <a:bodyPr>
            <a:normAutofit/>
          </a:bodyPr>
          <a:lstStyle/>
          <a:p>
            <a:pPr marL="0" indent="0">
              <a:buNone/>
            </a:pPr>
            <a:endParaRPr lang="en-IE" dirty="0"/>
          </a:p>
          <a:p>
            <a:endParaRPr lang="en-IE" dirty="0"/>
          </a:p>
          <a:p>
            <a:pPr marL="0" indent="0">
              <a:buNone/>
            </a:pPr>
            <a:r>
              <a:rPr lang="en-IE" dirty="0" smtClean="0"/>
              <a:t>Examples </a:t>
            </a:r>
            <a:r>
              <a:rPr lang="en-IE" dirty="0" smtClean="0"/>
              <a:t>of </a:t>
            </a:r>
            <a:r>
              <a:rPr lang="en-IE" dirty="0" smtClean="0"/>
              <a:t>research plans are available </a:t>
            </a:r>
            <a:r>
              <a:rPr lang="en-IE" dirty="0" smtClean="0"/>
              <a:t>on Blackboard.</a:t>
            </a:r>
          </a:p>
          <a:p>
            <a:pPr marL="0" indent="0">
              <a:buNone/>
            </a:pPr>
            <a:endParaRPr lang="en-IE" dirty="0"/>
          </a:p>
          <a:p>
            <a:endParaRPr lang="en-IE" dirty="0"/>
          </a:p>
        </p:txBody>
      </p:sp>
      <p:sp>
        <p:nvSpPr>
          <p:cNvPr id="5" name="Rectangle 4"/>
          <p:cNvSpPr/>
          <p:nvPr/>
        </p:nvSpPr>
        <p:spPr>
          <a:xfrm>
            <a:off x="500933" y="1138928"/>
            <a:ext cx="11060264" cy="4524315"/>
          </a:xfrm>
          <a:prstGeom prst="rect">
            <a:avLst/>
          </a:prstGeom>
        </p:spPr>
        <p:txBody>
          <a:bodyPr wrap="square">
            <a:spAutoFit/>
          </a:bodyPr>
          <a:lstStyle/>
          <a:p>
            <a:r>
              <a:rPr lang="en-IE" sz="1600" dirty="0" smtClean="0"/>
              <a:t>Individually </a:t>
            </a:r>
            <a:r>
              <a:rPr lang="en-IE" sz="1600" dirty="0"/>
              <a:t>submit the </a:t>
            </a:r>
            <a:r>
              <a:rPr lang="en-IE" sz="1600" dirty="0" smtClean="0"/>
              <a:t>following</a:t>
            </a:r>
          </a:p>
          <a:p>
            <a:endParaRPr lang="en-IE" sz="1600" dirty="0"/>
          </a:p>
          <a:p>
            <a:pPr marL="342900" indent="-342900">
              <a:buAutoNum type="alphaLcPeriod"/>
            </a:pPr>
            <a:r>
              <a:rPr lang="en-IE" sz="1600" dirty="0" smtClean="0"/>
              <a:t>Reflection </a:t>
            </a:r>
            <a:r>
              <a:rPr lang="en-IE" sz="1600" dirty="0"/>
              <a:t>on the process and outputs of the team work. (approx. 250 words</a:t>
            </a:r>
            <a:r>
              <a:rPr lang="en-IE" sz="1600" dirty="0" smtClean="0"/>
              <a:t>)</a:t>
            </a:r>
          </a:p>
          <a:p>
            <a:endParaRPr lang="en-IE" sz="1600" dirty="0"/>
          </a:p>
          <a:p>
            <a:r>
              <a:rPr lang="en-IE" sz="1600" dirty="0"/>
              <a:t>b. Critique of the research described in the dissertation assigned to your group. Based on lecture notes, learning</a:t>
            </a:r>
          </a:p>
          <a:p>
            <a:r>
              <a:rPr lang="en-IE" sz="1600" dirty="0"/>
              <a:t>from the group assignment processes and marking scheme for your dissertation, each student should determine</a:t>
            </a:r>
          </a:p>
          <a:p>
            <a:r>
              <a:rPr lang="en-IE" sz="1600" dirty="0"/>
              <a:t>the categories for critique. (max 500 words</a:t>
            </a:r>
            <a:r>
              <a:rPr lang="en-IE" sz="1600" dirty="0" smtClean="0"/>
              <a:t>)</a:t>
            </a:r>
          </a:p>
          <a:p>
            <a:endParaRPr lang="en-IE" sz="1600" dirty="0"/>
          </a:p>
          <a:p>
            <a:r>
              <a:rPr lang="en-IE" sz="1600" dirty="0"/>
              <a:t>c. Reflection on the process and outputs of the individual work. (</a:t>
            </a:r>
            <a:r>
              <a:rPr lang="en-IE" sz="1600" dirty="0" err="1"/>
              <a:t>approx</a:t>
            </a:r>
            <a:r>
              <a:rPr lang="en-IE" sz="1600" dirty="0"/>
              <a:t> 250 words</a:t>
            </a:r>
            <a:r>
              <a:rPr lang="en-IE" sz="1600" dirty="0" smtClean="0"/>
              <a:t>)</a:t>
            </a:r>
          </a:p>
          <a:p>
            <a:endParaRPr lang="en-IE" sz="1600" dirty="0"/>
          </a:p>
          <a:p>
            <a:r>
              <a:rPr lang="en-IE" sz="1600" dirty="0"/>
              <a:t>8. For your individual MSc research project, submit a research plan captured in a set of 6 slides providing the </a:t>
            </a:r>
            <a:r>
              <a:rPr lang="en-IE" sz="1600" dirty="0" smtClean="0"/>
              <a:t>following information</a:t>
            </a:r>
          </a:p>
          <a:p>
            <a:endParaRPr lang="en-IE" sz="1600" dirty="0"/>
          </a:p>
          <a:p>
            <a:r>
              <a:rPr lang="en-IE" sz="1600" dirty="0" err="1"/>
              <a:t>i</a:t>
            </a:r>
            <a:r>
              <a:rPr lang="en-IE" sz="1600" dirty="0"/>
              <a:t>. research canvas (as per template given in class)</a:t>
            </a:r>
          </a:p>
          <a:p>
            <a:r>
              <a:rPr lang="en-IE" sz="1600" dirty="0"/>
              <a:t>ii. motivation statement (approx. 150 words)</a:t>
            </a:r>
          </a:p>
          <a:p>
            <a:r>
              <a:rPr lang="en-IE" sz="1600" dirty="0"/>
              <a:t>iii. list of at least 7 references which support your research idea, method and motivation</a:t>
            </a:r>
          </a:p>
          <a:p>
            <a:r>
              <a:rPr lang="en-IE" sz="1600" dirty="0"/>
              <a:t>iv. research project Gantt chart</a:t>
            </a:r>
          </a:p>
          <a:p>
            <a:r>
              <a:rPr lang="en-IE" sz="1600" dirty="0"/>
              <a:t>v. an explanation of whether or not you require to get ethical approval for your research.</a:t>
            </a:r>
          </a:p>
          <a:p>
            <a:r>
              <a:rPr lang="en-IE" sz="1600" dirty="0"/>
              <a:t>vi. list technical and research skills you have or hope to develop to carry out your research project.</a:t>
            </a:r>
          </a:p>
        </p:txBody>
      </p:sp>
    </p:spTree>
    <p:extLst>
      <p:ext uri="{BB962C8B-B14F-4D97-AF65-F5344CB8AC3E}">
        <p14:creationId xmlns:p14="http://schemas.microsoft.com/office/powerpoint/2010/main" val="291491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a:solidFill>
                  <a:schemeClr val="bg1"/>
                </a:solidFill>
              </a:rPr>
              <a:t>CS7CS6 – Reflecting on the Paper/dissertation</a:t>
            </a:r>
            <a:endParaRPr lang="en-IE" sz="60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30</a:t>
            </a:fld>
            <a:endParaRPr lang="en-IE"/>
          </a:p>
        </p:txBody>
      </p:sp>
      <p:sp>
        <p:nvSpPr>
          <p:cNvPr id="2" name="TextBox 1"/>
          <p:cNvSpPr txBox="1"/>
          <p:nvPr/>
        </p:nvSpPr>
        <p:spPr>
          <a:xfrm>
            <a:off x="258535" y="1015663"/>
            <a:ext cx="11674929" cy="5632311"/>
          </a:xfrm>
          <a:prstGeom prst="rect">
            <a:avLst/>
          </a:prstGeom>
          <a:noFill/>
        </p:spPr>
        <p:txBody>
          <a:bodyPr wrap="square" rtlCol="0">
            <a:spAutoFit/>
          </a:bodyPr>
          <a:lstStyle/>
          <a:p>
            <a:endParaRPr lang="en-IE" dirty="0" smtClean="0"/>
          </a:p>
          <a:p>
            <a:r>
              <a:rPr lang="en-IE" dirty="0"/>
              <a:t>Consider the paper from the point of view of its </a:t>
            </a:r>
            <a:r>
              <a:rPr lang="en-IE" b="1" dirty="0" smtClean="0"/>
              <a:t>Rigour</a:t>
            </a:r>
            <a:endParaRPr lang="en-IE" b="1" dirty="0"/>
          </a:p>
          <a:p>
            <a:endParaRPr lang="en-IE" dirty="0" smtClean="0"/>
          </a:p>
          <a:p>
            <a:r>
              <a:rPr lang="en-IE" dirty="0" smtClean="0"/>
              <a:t>Is the research presented a valid piece of work? i.e. Is </a:t>
            </a:r>
            <a:r>
              <a:rPr lang="en-IE" dirty="0"/>
              <a:t>the </a:t>
            </a:r>
            <a:r>
              <a:rPr lang="en-IE" dirty="0" smtClean="0"/>
              <a:t>research </a:t>
            </a:r>
            <a:r>
              <a:rPr lang="en-IE" dirty="0"/>
              <a:t>design </a:t>
            </a:r>
            <a:r>
              <a:rPr lang="en-IE" dirty="0" smtClean="0"/>
              <a:t>appropriate </a:t>
            </a:r>
            <a:r>
              <a:rPr lang="en-IE" dirty="0"/>
              <a:t>for the </a:t>
            </a:r>
            <a:r>
              <a:rPr lang="en-IE" dirty="0" smtClean="0"/>
              <a:t>aims of the work? </a:t>
            </a:r>
          </a:p>
          <a:p>
            <a:endParaRPr lang="en-IE" dirty="0"/>
          </a:p>
          <a:p>
            <a:r>
              <a:rPr lang="en-IE" dirty="0" smtClean="0"/>
              <a:t>Is enough information, clarity, transparency given so that the work could be repeated by others?</a:t>
            </a:r>
          </a:p>
          <a:p>
            <a:endParaRPr lang="en-IE" dirty="0" smtClean="0"/>
          </a:p>
          <a:p>
            <a:r>
              <a:rPr lang="en-IE" dirty="0" smtClean="0"/>
              <a:t>Is the work carried out in a reliable way? Do spot checks on the calculations.</a:t>
            </a:r>
          </a:p>
          <a:p>
            <a:endParaRPr lang="en-IE" dirty="0"/>
          </a:p>
          <a:p>
            <a:r>
              <a:rPr lang="en-IE" dirty="0"/>
              <a:t>Trace the logic of the argument presented and determine if the evidence leads to the conclusions drawn. </a:t>
            </a:r>
            <a:r>
              <a:rPr lang="en-IE" dirty="0" smtClean="0"/>
              <a:t>Pay attention to sentences that indicate that conclusions are being drawn- e.g</a:t>
            </a:r>
            <a:r>
              <a:rPr lang="en-IE" dirty="0"/>
              <a:t>. therefore, it follows that</a:t>
            </a:r>
            <a:r>
              <a:rPr lang="en-IE" dirty="0" smtClean="0"/>
              <a:t>…</a:t>
            </a:r>
          </a:p>
          <a:p>
            <a:endParaRPr lang="en-IE" dirty="0"/>
          </a:p>
          <a:p>
            <a:r>
              <a:rPr lang="en-IE" dirty="0"/>
              <a:t>Cross check with other </a:t>
            </a:r>
            <a:r>
              <a:rPr lang="en-IE" dirty="0" smtClean="0"/>
              <a:t>papers of a similar type. </a:t>
            </a:r>
            <a:r>
              <a:rPr lang="en-IE" dirty="0"/>
              <a:t>Does it vary from the other literature in the area? Try to see why</a:t>
            </a:r>
            <a:r>
              <a:rPr lang="en-IE" dirty="0" smtClean="0"/>
              <a:t>?</a:t>
            </a:r>
          </a:p>
          <a:p>
            <a:endParaRPr lang="en-IE" dirty="0" smtClean="0"/>
          </a:p>
          <a:p>
            <a:r>
              <a:rPr lang="en-IE" dirty="0" smtClean="0"/>
              <a:t>Is there evidence to support claims?</a:t>
            </a:r>
          </a:p>
          <a:p>
            <a:endParaRPr lang="en-IE" dirty="0" smtClean="0"/>
          </a:p>
          <a:p>
            <a:r>
              <a:rPr lang="en-IE" dirty="0" smtClean="0"/>
              <a:t>Are the limitations and assumptions expressed?</a:t>
            </a:r>
          </a:p>
          <a:p>
            <a:endParaRPr lang="en-IE" dirty="0"/>
          </a:p>
          <a:p>
            <a:r>
              <a:rPr lang="en-IE" b="1" dirty="0"/>
              <a:t>What is your evaluation of the </a:t>
            </a:r>
            <a:r>
              <a:rPr lang="en-IE" b="1" dirty="0" smtClean="0"/>
              <a:t>rigour?</a:t>
            </a:r>
            <a:endParaRPr lang="en-IE" dirty="0" smtClean="0"/>
          </a:p>
          <a:p>
            <a:endParaRPr lang="en-IE" dirty="0"/>
          </a:p>
        </p:txBody>
      </p:sp>
    </p:spTree>
    <p:extLst>
      <p:ext uri="{BB962C8B-B14F-4D97-AF65-F5344CB8AC3E}">
        <p14:creationId xmlns:p14="http://schemas.microsoft.com/office/powerpoint/2010/main" val="3217415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Oak Trees take time to Grow </a:t>
            </a:r>
            <a:endParaRPr lang="en-IE" sz="6000" dirty="0">
              <a:solidFill>
                <a:schemeClr val="bg1"/>
              </a:solidFill>
            </a:endParaRPr>
          </a:p>
        </p:txBody>
      </p:sp>
      <p:sp>
        <p:nvSpPr>
          <p:cNvPr id="3" name="TextBox 2"/>
          <p:cNvSpPr txBox="1"/>
          <p:nvPr/>
        </p:nvSpPr>
        <p:spPr>
          <a:xfrm>
            <a:off x="422788" y="2674374"/>
            <a:ext cx="7128387" cy="1261884"/>
          </a:xfrm>
          <a:prstGeom prst="rect">
            <a:avLst/>
          </a:prstGeom>
          <a:noFill/>
        </p:spPr>
        <p:txBody>
          <a:bodyPr wrap="square" rtlCol="0">
            <a:spAutoFit/>
          </a:bodyPr>
          <a:lstStyle/>
          <a:p>
            <a:pPr algn="ctr"/>
            <a:r>
              <a:rPr lang="en-IE" sz="4000" dirty="0">
                <a:solidFill>
                  <a:srgbClr val="00B050"/>
                </a:solidFill>
              </a:rPr>
              <a:t>Knowing where to plant acorns?</a:t>
            </a:r>
          </a:p>
          <a:p>
            <a:r>
              <a:rPr lang="en-IE" dirty="0" smtClean="0">
                <a:solidFill>
                  <a:srgbClr val="000000"/>
                </a:solidFill>
                <a:latin typeface="Times New Roman" panose="02020603050405020304" pitchFamily="18" charset="0"/>
              </a:rPr>
              <a:t>   </a:t>
            </a:r>
            <a:r>
              <a:rPr lang="en-IE" dirty="0" err="1" smtClean="0">
                <a:solidFill>
                  <a:srgbClr val="000000"/>
                </a:solidFill>
                <a:latin typeface="Times New Roman" panose="02020603050405020304" pitchFamily="18" charset="0"/>
              </a:rPr>
              <a:t>Dr</a:t>
            </a:r>
            <a:r>
              <a:rPr lang="en-IE" dirty="0" err="1">
                <a:solidFill>
                  <a:srgbClr val="000000"/>
                </a:solidFill>
                <a:latin typeface="Times New Roman" panose="02020603050405020304" pitchFamily="18" charset="0"/>
              </a:rPr>
              <a:t>.</a:t>
            </a:r>
            <a:r>
              <a:rPr lang="en-IE" dirty="0">
                <a:solidFill>
                  <a:srgbClr val="000000"/>
                </a:solidFill>
                <a:latin typeface="Times New Roman" panose="02020603050405020304" pitchFamily="18" charset="0"/>
              </a:rPr>
              <a:t> Richard W. Hamming</a:t>
            </a:r>
            <a:endParaRPr lang="en-IE" dirty="0"/>
          </a:p>
          <a:p>
            <a:r>
              <a:rPr lang="en-IE" dirty="0" smtClean="0">
                <a:hlinkClick r:id="rId2"/>
              </a:rPr>
              <a:t>    http</a:t>
            </a:r>
            <a:r>
              <a:rPr lang="en-IE" dirty="0">
                <a:hlinkClick r:id="rId2"/>
              </a:rPr>
              <a:t>://www.cs.virginia.edu/~</a:t>
            </a:r>
            <a:r>
              <a:rPr lang="en-IE" dirty="0" smtClean="0">
                <a:hlinkClick r:id="rId2"/>
              </a:rPr>
              <a:t>robins/YouAndYourResearch.html</a:t>
            </a:r>
            <a:endParaRPr lang="en-IE" dirty="0" smtClean="0"/>
          </a:p>
        </p:txBody>
      </p:sp>
      <p:pic>
        <p:nvPicPr>
          <p:cNvPr id="1026" name="Picture 2" descr="https://treecouncil.ie/wp-content/uploads/2014/05/sessileoa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175" y="1449996"/>
            <a:ext cx="4068170" cy="49021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12090" y="6352143"/>
            <a:ext cx="4126514" cy="369332"/>
          </a:xfrm>
          <a:prstGeom prst="rect">
            <a:avLst/>
          </a:prstGeom>
        </p:spPr>
        <p:txBody>
          <a:bodyPr wrap="none">
            <a:spAutoFit/>
          </a:bodyPr>
          <a:lstStyle/>
          <a:p>
            <a:r>
              <a:rPr lang="en-IE" dirty="0"/>
              <a:t>https://treecouncil.ie/project/oak-sessile/</a:t>
            </a:r>
          </a:p>
        </p:txBody>
      </p:sp>
      <p:sp>
        <p:nvSpPr>
          <p:cNvPr id="5" name="Date Placeholder 4"/>
          <p:cNvSpPr>
            <a:spLocks noGrp="1"/>
          </p:cNvSpPr>
          <p:nvPr>
            <p:ph type="dt" sz="half" idx="10"/>
          </p:nvPr>
        </p:nvSpPr>
        <p:spPr/>
        <p:txBody>
          <a:bodyPr/>
          <a:lstStyle/>
          <a:p>
            <a:fld id="{6B9B8FEE-D581-47FF-B04F-AAF9546C745E}" type="datetime1">
              <a:rPr lang="en-IE" smtClean="0"/>
              <a:t>03/11/2021</a:t>
            </a:fld>
            <a:endParaRPr lang="en-IE"/>
          </a:p>
        </p:txBody>
      </p:sp>
      <p:sp>
        <p:nvSpPr>
          <p:cNvPr id="6" name="Slide Number Placeholder 5"/>
          <p:cNvSpPr>
            <a:spLocks noGrp="1"/>
          </p:cNvSpPr>
          <p:nvPr>
            <p:ph type="sldNum" sz="quarter" idx="12"/>
          </p:nvPr>
        </p:nvSpPr>
        <p:spPr/>
        <p:txBody>
          <a:bodyPr/>
          <a:lstStyle/>
          <a:p>
            <a:fld id="{206644BE-952D-4372-B451-CC80966617A7}" type="slidenum">
              <a:rPr lang="en-IE" smtClean="0"/>
              <a:t>31</a:t>
            </a:fld>
            <a:endParaRPr lang="en-IE"/>
          </a:p>
        </p:txBody>
      </p:sp>
    </p:spTree>
    <p:extLst>
      <p:ext uri="{BB962C8B-B14F-4D97-AF65-F5344CB8AC3E}">
        <p14:creationId xmlns:p14="http://schemas.microsoft.com/office/powerpoint/2010/main" val="598723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a:t>
            </a:r>
            <a:r>
              <a:rPr lang="en-IE" sz="6000" dirty="0">
                <a:solidFill>
                  <a:schemeClr val="bg1"/>
                </a:solidFill>
              </a:rPr>
              <a:t>Reflecting on the Paper</a:t>
            </a:r>
          </a:p>
        </p:txBody>
      </p:sp>
      <p:sp>
        <p:nvSpPr>
          <p:cNvPr id="5" name="Slide Number Placeholder 4"/>
          <p:cNvSpPr>
            <a:spLocks noGrp="1"/>
          </p:cNvSpPr>
          <p:nvPr>
            <p:ph type="sldNum" sz="quarter" idx="12"/>
          </p:nvPr>
        </p:nvSpPr>
        <p:spPr/>
        <p:txBody>
          <a:bodyPr/>
          <a:lstStyle/>
          <a:p>
            <a:fld id="{206644BE-952D-4372-B451-CC80966617A7}" type="slidenum">
              <a:rPr lang="en-IE" smtClean="0"/>
              <a:t>32</a:t>
            </a:fld>
            <a:endParaRPr lang="en-IE"/>
          </a:p>
        </p:txBody>
      </p:sp>
      <p:sp>
        <p:nvSpPr>
          <p:cNvPr id="2" name="TextBox 1"/>
          <p:cNvSpPr txBox="1"/>
          <p:nvPr/>
        </p:nvSpPr>
        <p:spPr>
          <a:xfrm>
            <a:off x="258535" y="1015663"/>
            <a:ext cx="11674929" cy="5078313"/>
          </a:xfrm>
          <a:prstGeom prst="rect">
            <a:avLst/>
          </a:prstGeom>
          <a:noFill/>
        </p:spPr>
        <p:txBody>
          <a:bodyPr wrap="square" rtlCol="0">
            <a:spAutoFit/>
          </a:bodyPr>
          <a:lstStyle/>
          <a:p>
            <a:endParaRPr lang="en-IE" dirty="0"/>
          </a:p>
          <a:p>
            <a:r>
              <a:rPr lang="en-IE" dirty="0"/>
              <a:t>Consider the paper from the point of view of its </a:t>
            </a:r>
            <a:r>
              <a:rPr lang="en-IE" b="1" dirty="0" smtClean="0"/>
              <a:t>Style</a:t>
            </a:r>
          </a:p>
          <a:p>
            <a:endParaRPr lang="en-IE" dirty="0" smtClean="0"/>
          </a:p>
          <a:p>
            <a:pPr marL="285750" indent="-285750">
              <a:buFont typeface="Arial" panose="020B0604020202020204" pitchFamily="34" charset="0"/>
              <a:buChar char="•"/>
            </a:pPr>
            <a:r>
              <a:rPr lang="en-IE" dirty="0"/>
              <a:t>Is the work </a:t>
            </a:r>
            <a:r>
              <a:rPr lang="en-IE" dirty="0" smtClean="0"/>
              <a:t>engaging</a:t>
            </a:r>
            <a:endParaRPr lang="en-IE" dirty="0"/>
          </a:p>
          <a:p>
            <a:pPr marL="285750" indent="-285750">
              <a:buFont typeface="Arial" panose="020B0604020202020204" pitchFamily="34" charset="0"/>
              <a:buChar char="•"/>
            </a:pPr>
            <a:r>
              <a:rPr lang="en-IE" dirty="0"/>
              <a:t>How well is it </a:t>
            </a:r>
            <a:r>
              <a:rPr lang="en-IE" dirty="0" smtClean="0"/>
              <a:t>written</a:t>
            </a:r>
          </a:p>
          <a:p>
            <a:pPr marL="285750" indent="-285750">
              <a:buFont typeface="Arial" panose="020B0604020202020204" pitchFamily="34" charset="0"/>
              <a:buChar char="•"/>
            </a:pPr>
            <a:r>
              <a:rPr lang="en-IE" dirty="0" smtClean="0"/>
              <a:t>Have both the subject of interest and the method been introduced clearly?</a:t>
            </a:r>
          </a:p>
          <a:p>
            <a:pPr marL="285750" indent="-285750">
              <a:buFont typeface="Arial" panose="020B0604020202020204" pitchFamily="34" charset="0"/>
              <a:buChar char="•"/>
            </a:pPr>
            <a:r>
              <a:rPr lang="en-IE" dirty="0" smtClean="0"/>
              <a:t>How is it organised- do the titles of sections match the content of the sections, Is there repetition?</a:t>
            </a:r>
          </a:p>
          <a:p>
            <a:pPr marL="285750" indent="-285750">
              <a:buFont typeface="Arial" panose="020B0604020202020204" pitchFamily="34" charset="0"/>
              <a:buChar char="•"/>
            </a:pPr>
            <a:r>
              <a:rPr lang="en-IE" dirty="0"/>
              <a:t>Are all stages of the method </a:t>
            </a:r>
            <a:r>
              <a:rPr lang="en-IE" dirty="0" smtClean="0"/>
              <a:t>explained clearly</a:t>
            </a:r>
          </a:p>
          <a:p>
            <a:pPr marL="285750" indent="-285750">
              <a:buFont typeface="Arial" panose="020B0604020202020204" pitchFamily="34" charset="0"/>
              <a:buChar char="•"/>
            </a:pPr>
            <a:r>
              <a:rPr lang="en-IE" dirty="0"/>
              <a:t>Is the text appropriate for the intended audience</a:t>
            </a:r>
          </a:p>
          <a:p>
            <a:pPr marL="285750" indent="-285750">
              <a:buFont typeface="Arial" panose="020B0604020202020204" pitchFamily="34" charset="0"/>
              <a:buChar char="•"/>
            </a:pPr>
            <a:r>
              <a:rPr lang="en-IE" dirty="0"/>
              <a:t>Have the important terms been defined </a:t>
            </a:r>
            <a:r>
              <a:rPr lang="en-IE" dirty="0" smtClean="0"/>
              <a:t>clearly</a:t>
            </a:r>
          </a:p>
          <a:p>
            <a:pPr marL="285750" indent="-285750">
              <a:buFont typeface="Arial" panose="020B0604020202020204" pitchFamily="34" charset="0"/>
              <a:buChar char="•"/>
            </a:pPr>
            <a:r>
              <a:rPr lang="en-IE" dirty="0"/>
              <a:t>Is the title of the article </a:t>
            </a:r>
            <a:r>
              <a:rPr lang="en-IE" dirty="0" smtClean="0"/>
              <a:t>appropriate, clear and relevant?</a:t>
            </a:r>
            <a:endParaRPr lang="en-IE" dirty="0"/>
          </a:p>
          <a:p>
            <a:pPr marL="285750" indent="-285750">
              <a:buFont typeface="Arial" panose="020B0604020202020204" pitchFamily="34" charset="0"/>
              <a:buChar char="•"/>
            </a:pPr>
            <a:r>
              <a:rPr lang="en-IE" dirty="0" smtClean="0"/>
              <a:t>Does </a:t>
            </a:r>
            <a:r>
              <a:rPr lang="en-IE" dirty="0"/>
              <a:t>the abstract </a:t>
            </a:r>
            <a:r>
              <a:rPr lang="en-IE" dirty="0" smtClean="0"/>
              <a:t>describe what the rest of the paper is about. </a:t>
            </a:r>
            <a:endParaRPr lang="en-IE" dirty="0"/>
          </a:p>
          <a:p>
            <a:pPr marL="285750" indent="-285750">
              <a:buFont typeface="Arial" panose="020B0604020202020204" pitchFamily="34" charset="0"/>
              <a:buChar char="•"/>
            </a:pPr>
            <a:r>
              <a:rPr lang="en-IE" dirty="0" smtClean="0"/>
              <a:t>Is there any ambiguity in the paper e.g. in terms used.</a:t>
            </a:r>
          </a:p>
          <a:p>
            <a:pPr marL="285750" indent="-285750">
              <a:buFont typeface="Arial" panose="020B0604020202020204" pitchFamily="34" charset="0"/>
              <a:buChar char="•"/>
            </a:pPr>
            <a:r>
              <a:rPr lang="en-IE" dirty="0" smtClean="0"/>
              <a:t>Have the findings been presented clearly?</a:t>
            </a:r>
          </a:p>
          <a:p>
            <a:pPr marL="285750" indent="-285750">
              <a:buFont typeface="Arial" panose="020B0604020202020204" pitchFamily="34" charset="0"/>
              <a:buChar char="•"/>
            </a:pPr>
            <a:r>
              <a:rPr lang="en-IE" dirty="0" smtClean="0"/>
              <a:t>Are all diagrams, tables, figures clear and referred to from the text.</a:t>
            </a:r>
          </a:p>
          <a:p>
            <a:pPr marL="285750" indent="-285750">
              <a:buFont typeface="Arial" panose="020B0604020202020204" pitchFamily="34" charset="0"/>
              <a:buChar char="•"/>
            </a:pPr>
            <a:endParaRPr lang="en-IE" dirty="0"/>
          </a:p>
          <a:p>
            <a:r>
              <a:rPr lang="en-IE" b="1" dirty="0"/>
              <a:t>What is your evaluation of the </a:t>
            </a:r>
            <a:r>
              <a:rPr lang="en-IE" b="1" dirty="0" smtClean="0"/>
              <a:t>style?</a:t>
            </a:r>
            <a:endParaRPr lang="en-IE" b="1" dirty="0"/>
          </a:p>
          <a:p>
            <a:pPr marL="285750" indent="-285750">
              <a:buFont typeface="Arial" panose="020B0604020202020204" pitchFamily="34" charset="0"/>
              <a:buChar char="•"/>
            </a:pPr>
            <a:endParaRPr lang="en-IE" dirty="0"/>
          </a:p>
        </p:txBody>
      </p:sp>
    </p:spTree>
    <p:extLst>
      <p:ext uri="{BB962C8B-B14F-4D97-AF65-F5344CB8AC3E}">
        <p14:creationId xmlns:p14="http://schemas.microsoft.com/office/powerpoint/2010/main" val="2865877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06644BE-952D-4372-B451-CC80966617A7}" type="slidenum">
              <a:rPr lang="en-IE" smtClean="0"/>
              <a:t>33</a:t>
            </a:fld>
            <a:endParaRPr lang="en-IE"/>
          </a:p>
        </p:txBody>
      </p:sp>
      <p:sp>
        <p:nvSpPr>
          <p:cNvPr id="2" name="TextBox 1"/>
          <p:cNvSpPr txBox="1"/>
          <p:nvPr/>
        </p:nvSpPr>
        <p:spPr>
          <a:xfrm>
            <a:off x="315685" y="1660641"/>
            <a:ext cx="11674929" cy="4801314"/>
          </a:xfrm>
          <a:prstGeom prst="rect">
            <a:avLst/>
          </a:prstGeom>
          <a:noFill/>
        </p:spPr>
        <p:txBody>
          <a:bodyPr wrap="square" rtlCol="0">
            <a:spAutoFit/>
          </a:bodyPr>
          <a:lstStyle/>
          <a:p>
            <a:endParaRPr lang="en-IE" dirty="0"/>
          </a:p>
          <a:p>
            <a:r>
              <a:rPr lang="en-IE" dirty="0"/>
              <a:t>Consider the paper from the point of view of its </a:t>
            </a:r>
            <a:r>
              <a:rPr lang="en-IE" b="1" dirty="0" smtClean="0"/>
              <a:t>Data management</a:t>
            </a:r>
          </a:p>
          <a:p>
            <a:endParaRPr lang="en-IE" b="1" dirty="0" smtClean="0"/>
          </a:p>
          <a:p>
            <a:r>
              <a:rPr lang="en-IE" dirty="0" smtClean="0"/>
              <a:t>The data for a research project could be a dataset and/or it could be data collected from participants in a study. Consider both types of data.</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Is the </a:t>
            </a:r>
            <a:r>
              <a:rPr lang="en-IE" dirty="0"/>
              <a:t>data </a:t>
            </a:r>
            <a:r>
              <a:rPr lang="en-IE" dirty="0" smtClean="0"/>
              <a:t>collected by the researcher– </a:t>
            </a:r>
            <a:r>
              <a:rPr lang="en-IE" dirty="0"/>
              <a:t>how is it collected (survey, experiment, interview, case study, focus group</a:t>
            </a:r>
            <a:r>
              <a:rPr lang="en-IE" dirty="0" smtClean="0"/>
              <a:t>).</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Is the data collection method valid, i.e. is it correct/useful for the intended use of the data, has ethics been mentioned?</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If the data is not collected by the researcher, Where </a:t>
            </a:r>
            <a:r>
              <a:rPr lang="en-IE" dirty="0"/>
              <a:t>did the data come </a:t>
            </a:r>
            <a:r>
              <a:rPr lang="en-IE" dirty="0" smtClean="0"/>
              <a:t>from?</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Is the data used/managed correctly? </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Is the data presented clearly and in a useful way?</a:t>
            </a:r>
            <a:endParaRPr lang="en-IE" dirty="0"/>
          </a:p>
          <a:p>
            <a:endParaRPr lang="en-IE" dirty="0"/>
          </a:p>
          <a:p>
            <a:r>
              <a:rPr lang="en-IE" b="1" dirty="0"/>
              <a:t>What is your evaluation of the </a:t>
            </a:r>
            <a:r>
              <a:rPr lang="en-IE" b="1" dirty="0" smtClean="0"/>
              <a:t>data management?</a:t>
            </a:r>
            <a:endParaRPr lang="en-IE" b="1" dirty="0"/>
          </a:p>
        </p:txBody>
      </p:sp>
      <p:sp>
        <p:nvSpPr>
          <p:cNvPr id="6" name="TextBox 5"/>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a:solidFill>
                  <a:schemeClr val="bg1"/>
                </a:solidFill>
              </a:rPr>
              <a:t>CS7CS6 – Reflecting on the Paper/dissertation</a:t>
            </a:r>
            <a:endParaRPr lang="en-IE" sz="6000" dirty="0">
              <a:solidFill>
                <a:schemeClr val="bg1"/>
              </a:solidFill>
            </a:endParaRPr>
          </a:p>
        </p:txBody>
      </p:sp>
    </p:spTree>
    <p:extLst>
      <p:ext uri="{BB962C8B-B14F-4D97-AF65-F5344CB8AC3E}">
        <p14:creationId xmlns:p14="http://schemas.microsoft.com/office/powerpoint/2010/main" val="1386037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06644BE-952D-4372-B451-CC80966617A7}" type="slidenum">
              <a:rPr lang="en-IE" smtClean="0"/>
              <a:t>34</a:t>
            </a:fld>
            <a:endParaRPr lang="en-IE"/>
          </a:p>
        </p:txBody>
      </p:sp>
      <p:sp>
        <p:nvSpPr>
          <p:cNvPr id="2" name="TextBox 1"/>
          <p:cNvSpPr txBox="1"/>
          <p:nvPr/>
        </p:nvSpPr>
        <p:spPr>
          <a:xfrm>
            <a:off x="258535" y="1423849"/>
            <a:ext cx="11674929" cy="5355312"/>
          </a:xfrm>
          <a:prstGeom prst="rect">
            <a:avLst/>
          </a:prstGeom>
          <a:noFill/>
        </p:spPr>
        <p:txBody>
          <a:bodyPr wrap="square" rtlCol="0">
            <a:spAutoFit/>
          </a:bodyPr>
          <a:lstStyle/>
          <a:p>
            <a:endParaRPr lang="en-IE" dirty="0"/>
          </a:p>
          <a:p>
            <a:r>
              <a:rPr lang="en-IE" dirty="0"/>
              <a:t>Consider the paper from the point of view of its </a:t>
            </a:r>
            <a:r>
              <a:rPr lang="en-IE" b="1" dirty="0" smtClean="0"/>
              <a:t>Findings and conclusions</a:t>
            </a:r>
          </a:p>
          <a:p>
            <a:endParaRPr lang="en-IE" dirty="0" smtClean="0"/>
          </a:p>
          <a:p>
            <a:pPr marL="285750" indent="-285750">
              <a:buFont typeface="Arial" panose="020B0604020202020204" pitchFamily="34" charset="0"/>
              <a:buChar char="•"/>
            </a:pPr>
            <a:r>
              <a:rPr lang="en-IE" dirty="0"/>
              <a:t>Identify the </a:t>
            </a:r>
            <a:r>
              <a:rPr lang="en-IE" dirty="0" smtClean="0"/>
              <a:t>findings(from literature, surveys, experimentation), limitations and any future work. </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Follow the research design and see if the conclusions drawn from the findings are appropriate.</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Use any </a:t>
            </a:r>
            <a:r>
              <a:rPr lang="en-IE" dirty="0"/>
              <a:t>assumptions </a:t>
            </a:r>
            <a:r>
              <a:rPr lang="en-IE" dirty="0" smtClean="0"/>
              <a:t>you noted earlier and see do they have an effect on the findings and conclusions.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Does the conclusions section link to the findings from the literature and the findings from the data?  Are new ideas brought into the conclusions.</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What is the significance of the findings to the field of work?</a:t>
            </a:r>
          </a:p>
          <a:p>
            <a:endParaRPr lang="en-IE" dirty="0" smtClean="0"/>
          </a:p>
          <a:p>
            <a:pPr marL="285750" indent="-285750">
              <a:buFont typeface="Arial" panose="020B0604020202020204" pitchFamily="34" charset="0"/>
              <a:buChar char="•"/>
            </a:pPr>
            <a:r>
              <a:rPr lang="en-IE" dirty="0" smtClean="0"/>
              <a:t>How can these findings and conclusions be of use to you?</a:t>
            </a:r>
          </a:p>
          <a:p>
            <a:pPr marL="285750" indent="-285750">
              <a:buFont typeface="Arial" panose="020B0604020202020204" pitchFamily="34" charset="0"/>
              <a:buChar char="•"/>
            </a:pPr>
            <a:endParaRPr lang="en-IE" dirty="0"/>
          </a:p>
          <a:p>
            <a:r>
              <a:rPr lang="en-IE" b="1" dirty="0"/>
              <a:t>What is your evaluation of the </a:t>
            </a:r>
            <a:r>
              <a:rPr lang="en-IE" b="1" dirty="0" smtClean="0"/>
              <a:t>findings and conclusions?</a:t>
            </a:r>
            <a:endParaRPr lang="en-IE" dirty="0"/>
          </a:p>
          <a:p>
            <a:endParaRPr lang="en-IE" dirty="0"/>
          </a:p>
          <a:p>
            <a:endParaRPr lang="en-IE" dirty="0"/>
          </a:p>
        </p:txBody>
      </p:sp>
      <p:sp>
        <p:nvSpPr>
          <p:cNvPr id="6" name="TextBox 5"/>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a:solidFill>
                  <a:schemeClr val="bg1"/>
                </a:solidFill>
              </a:rPr>
              <a:t>CS7CS6 – Reflecting on the Paper/dissertation</a:t>
            </a:r>
            <a:endParaRPr lang="en-IE" sz="6000" dirty="0">
              <a:solidFill>
                <a:schemeClr val="bg1"/>
              </a:solidFill>
            </a:endParaRPr>
          </a:p>
        </p:txBody>
      </p:sp>
    </p:spTree>
    <p:extLst>
      <p:ext uri="{BB962C8B-B14F-4D97-AF65-F5344CB8AC3E}">
        <p14:creationId xmlns:p14="http://schemas.microsoft.com/office/powerpoint/2010/main" val="2775103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734" y="1240402"/>
            <a:ext cx="11632757" cy="5115947"/>
          </a:xfrm>
        </p:spPr>
        <p:txBody>
          <a:bodyPr>
            <a:normAutofit/>
          </a:bodyPr>
          <a:lstStyle/>
          <a:p>
            <a:endParaRPr lang="en-IE" dirty="0" smtClean="0"/>
          </a:p>
          <a:p>
            <a:endParaRPr lang="en-IE" dirty="0"/>
          </a:p>
          <a:p>
            <a:r>
              <a:rPr lang="en-IE" dirty="0" smtClean="0"/>
              <a:t>Consider the 2 marking schemes on the following slides.</a:t>
            </a:r>
          </a:p>
          <a:p>
            <a:pPr lvl="1"/>
            <a:r>
              <a:rPr lang="en-IE" dirty="0" smtClean="0"/>
              <a:t>What observations can you make about them?</a:t>
            </a:r>
          </a:p>
          <a:p>
            <a:pPr lvl="1"/>
            <a:endParaRPr lang="en-IE" dirty="0" smtClean="0"/>
          </a:p>
          <a:p>
            <a:pPr lvl="1"/>
            <a:r>
              <a:rPr lang="en-IE" dirty="0" smtClean="0"/>
              <a:t>How will your assignments and dissertation be assessed?</a:t>
            </a:r>
          </a:p>
          <a:p>
            <a:pPr lvl="1"/>
            <a:endParaRPr lang="en-IE" dirty="0" smtClean="0"/>
          </a:p>
          <a:p>
            <a:pPr lvl="1"/>
            <a:endParaRPr lang="en-IE" dirty="0" smtClean="0"/>
          </a:p>
          <a:p>
            <a:endParaRPr lang="en-IE" dirty="0" smtClean="0"/>
          </a:p>
          <a:p>
            <a:pPr marL="0" indent="0">
              <a:buNone/>
            </a:pPr>
            <a:endParaRPr lang="en-IE" dirty="0"/>
          </a:p>
        </p:txBody>
      </p:sp>
      <p:sp>
        <p:nvSpPr>
          <p:cNvPr id="4" name="TextBox 3"/>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smtClean="0">
                <a:solidFill>
                  <a:schemeClr val="bg1"/>
                </a:solidFill>
              </a:rPr>
              <a:t>CS7CS6 – Marking Schemes</a:t>
            </a:r>
            <a:endParaRPr lang="en-IE" sz="4800" dirty="0">
              <a:solidFill>
                <a:schemeClr val="bg1"/>
              </a:solidFill>
            </a:endParaRPr>
          </a:p>
        </p:txBody>
      </p:sp>
      <p:sp>
        <p:nvSpPr>
          <p:cNvPr id="6" name="Slide Number Placeholder 5"/>
          <p:cNvSpPr>
            <a:spLocks noGrp="1"/>
          </p:cNvSpPr>
          <p:nvPr>
            <p:ph type="sldNum" sz="quarter" idx="12"/>
          </p:nvPr>
        </p:nvSpPr>
        <p:spPr/>
        <p:txBody>
          <a:bodyPr/>
          <a:lstStyle/>
          <a:p>
            <a:fld id="{371855D6-E7D6-4289-AFE3-58C5DB4AD734}" type="slidenum">
              <a:rPr lang="en-IE" smtClean="0"/>
              <a:t>35</a:t>
            </a:fld>
            <a:endParaRPr lang="en-IE"/>
          </a:p>
        </p:txBody>
      </p:sp>
    </p:spTree>
    <p:extLst>
      <p:ext uri="{BB962C8B-B14F-4D97-AF65-F5344CB8AC3E}">
        <p14:creationId xmlns:p14="http://schemas.microsoft.com/office/powerpoint/2010/main" val="220729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5316" y="-103436"/>
            <a:ext cx="9358641" cy="6692965"/>
          </a:xfrm>
          <a:prstGeom prst="rect">
            <a:avLst/>
          </a:prstGeom>
        </p:spPr>
      </p:pic>
      <p:sp>
        <p:nvSpPr>
          <p:cNvPr id="3" name="Rectangle 2"/>
          <p:cNvSpPr/>
          <p:nvPr/>
        </p:nvSpPr>
        <p:spPr>
          <a:xfrm>
            <a:off x="247650" y="6550223"/>
            <a:ext cx="10259786" cy="307777"/>
          </a:xfrm>
          <a:prstGeom prst="rect">
            <a:avLst/>
          </a:prstGeom>
        </p:spPr>
        <p:txBody>
          <a:bodyPr wrap="square">
            <a:spAutoFit/>
          </a:bodyPr>
          <a:lstStyle/>
          <a:p>
            <a:r>
              <a:rPr lang="en-IE" sz="1400" dirty="0">
                <a:hlinkClick r:id="rId3"/>
              </a:rPr>
              <a:t>https://www.dcu.ie/sites/default/files/maths/SE4-project-marksheet-nov-2014.pdf</a:t>
            </a:r>
            <a:endParaRPr lang="en-IE" sz="1400" dirty="0"/>
          </a:p>
        </p:txBody>
      </p:sp>
    </p:spTree>
    <p:extLst>
      <p:ext uri="{BB962C8B-B14F-4D97-AF65-F5344CB8AC3E}">
        <p14:creationId xmlns:p14="http://schemas.microsoft.com/office/powerpoint/2010/main" val="1941135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7443" y="-21087"/>
            <a:ext cx="9970432" cy="6535720"/>
          </a:xfrm>
          <a:prstGeom prst="rect">
            <a:avLst/>
          </a:prstGeom>
        </p:spPr>
      </p:pic>
      <p:sp>
        <p:nvSpPr>
          <p:cNvPr id="3" name="Rectangle 2"/>
          <p:cNvSpPr/>
          <p:nvPr/>
        </p:nvSpPr>
        <p:spPr>
          <a:xfrm>
            <a:off x="1235527" y="6385140"/>
            <a:ext cx="10741479" cy="369332"/>
          </a:xfrm>
          <a:prstGeom prst="rect">
            <a:avLst/>
          </a:prstGeom>
        </p:spPr>
        <p:txBody>
          <a:bodyPr wrap="square">
            <a:spAutoFit/>
          </a:bodyPr>
          <a:lstStyle/>
          <a:p>
            <a:r>
              <a:rPr lang="en-IE" dirty="0">
                <a:hlinkClick r:id="rId3"/>
              </a:rPr>
              <a:t>http://www.dit.ie/media/teachertraining/case0052-project/Thesis%20Marking%20Scheme.pdf</a:t>
            </a:r>
            <a:endParaRPr lang="en-IE" dirty="0"/>
          </a:p>
        </p:txBody>
      </p:sp>
    </p:spTree>
    <p:extLst>
      <p:ext uri="{BB962C8B-B14F-4D97-AF65-F5344CB8AC3E}">
        <p14:creationId xmlns:p14="http://schemas.microsoft.com/office/powerpoint/2010/main" val="2559050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1654" y="64935"/>
            <a:ext cx="9860711" cy="6408120"/>
          </a:xfrm>
          <a:prstGeom prst="rect">
            <a:avLst/>
          </a:prstGeom>
        </p:spPr>
      </p:pic>
      <p:sp>
        <p:nvSpPr>
          <p:cNvPr id="3" name="Rectangle 2"/>
          <p:cNvSpPr/>
          <p:nvPr/>
        </p:nvSpPr>
        <p:spPr>
          <a:xfrm>
            <a:off x="1235527" y="6385140"/>
            <a:ext cx="10741479" cy="369332"/>
          </a:xfrm>
          <a:prstGeom prst="rect">
            <a:avLst/>
          </a:prstGeom>
        </p:spPr>
        <p:txBody>
          <a:bodyPr wrap="square">
            <a:spAutoFit/>
          </a:bodyPr>
          <a:lstStyle/>
          <a:p>
            <a:r>
              <a:rPr lang="en-IE" dirty="0">
                <a:hlinkClick r:id="rId3"/>
              </a:rPr>
              <a:t>http://www.dit.ie/media/teachertraining/case0052-project/Thesis%20Marking%20Scheme.pdf</a:t>
            </a:r>
            <a:endParaRPr lang="en-IE" dirty="0"/>
          </a:p>
        </p:txBody>
      </p:sp>
    </p:spTree>
    <p:extLst>
      <p:ext uri="{BB962C8B-B14F-4D97-AF65-F5344CB8AC3E}">
        <p14:creationId xmlns:p14="http://schemas.microsoft.com/office/powerpoint/2010/main" val="2721400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351584" y="2080798"/>
            <a:ext cx="3744416" cy="2952328"/>
          </a:xfrm>
        </p:spPr>
        <p:txBody>
          <a:bodyPr>
            <a:normAutofit/>
          </a:bodyPr>
          <a:lstStyle/>
          <a:p>
            <a:r>
              <a:rPr lang="en-IE" sz="4400" dirty="0">
                <a:solidFill>
                  <a:srgbClr val="00B050"/>
                </a:solidFill>
              </a:rPr>
              <a:t>That’s All Folks</a:t>
            </a:r>
            <a:br>
              <a:rPr lang="en-IE" sz="4400" dirty="0">
                <a:solidFill>
                  <a:srgbClr val="00B050"/>
                </a:solidFill>
              </a:rPr>
            </a:br>
            <a:r>
              <a:rPr lang="en-IE" sz="4400" dirty="0">
                <a:solidFill>
                  <a:srgbClr val="00B050"/>
                </a:solidFill>
              </a:rPr>
              <a:t>Thank You for Listening</a:t>
            </a:r>
          </a:p>
        </p:txBody>
      </p:sp>
      <p:pic>
        <p:nvPicPr>
          <p:cNvPr id="4" name="Picture 6" descr="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393" y="1925904"/>
            <a:ext cx="4598657" cy="381944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10004" y="3989373"/>
            <a:ext cx="1432290" cy="31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4032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8638" y="14991"/>
          <a:ext cx="12103456" cy="6704492"/>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3459969510"/>
                    </a:ext>
                  </a:extLst>
                </a:gridCol>
                <a:gridCol w="2460853">
                  <a:extLst>
                    <a:ext uri="{9D8B030D-6E8A-4147-A177-3AD203B41FA5}">
                      <a16:colId xmlns:a16="http://schemas.microsoft.com/office/drawing/2014/main" val="3838873854"/>
                    </a:ext>
                  </a:extLst>
                </a:gridCol>
                <a:gridCol w="2747642">
                  <a:extLst>
                    <a:ext uri="{9D8B030D-6E8A-4147-A177-3AD203B41FA5}">
                      <a16:colId xmlns:a16="http://schemas.microsoft.com/office/drawing/2014/main" val="2645063215"/>
                    </a:ext>
                  </a:extLst>
                </a:gridCol>
                <a:gridCol w="4215223">
                  <a:extLst>
                    <a:ext uri="{9D8B030D-6E8A-4147-A177-3AD203B41FA5}">
                      <a16:colId xmlns:a16="http://schemas.microsoft.com/office/drawing/2014/main" val="4238468920"/>
                    </a:ext>
                  </a:extLst>
                </a:gridCol>
              </a:tblGrid>
              <a:tr h="385660">
                <a:tc>
                  <a:txBody>
                    <a:bodyPr/>
                    <a:lstStyle/>
                    <a:p>
                      <a:r>
                        <a:rPr lang="en-IE" sz="1200" dirty="0" smtClean="0"/>
                        <a:t>Student Name: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798281">
                <a:tc gridSpan="4">
                  <a:txBody>
                    <a:bodyPr/>
                    <a:lstStyle/>
                    <a:p>
                      <a:pPr marL="342900" indent="-342900">
                        <a:buAutoNum type="arabicPeriod"/>
                      </a:pPr>
                      <a:r>
                        <a:rPr lang="en-IE" sz="1800" b="1" dirty="0" smtClean="0"/>
                        <a:t>Research Question/Aim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79440894"/>
                  </a:ext>
                </a:extLst>
              </a:tr>
              <a:tr h="2515386">
                <a:tc gridSpan="2">
                  <a:txBody>
                    <a:bodyPr/>
                    <a:lstStyle/>
                    <a:p>
                      <a:r>
                        <a:rPr lang="en-IE" sz="1800" b="1" dirty="0" smtClean="0"/>
                        <a:t>2. Research</a:t>
                      </a:r>
                      <a:r>
                        <a:rPr lang="en-IE" sz="1800" b="1" baseline="0" dirty="0" smtClean="0"/>
                        <a:t> Objectives</a:t>
                      </a:r>
                      <a:endParaRPr lang="en-IE"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800" b="1" dirty="0" smtClean="0"/>
                        <a:t>3. Approach/Method</a:t>
                      </a:r>
                      <a:r>
                        <a:rPr lang="en-IE" sz="1800" b="1" baseline="0" dirty="0" smtClean="0"/>
                        <a:t> to achieve objectives</a:t>
                      </a:r>
                      <a:endParaRPr lang="en-IE"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1727258">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800" b="1" dirty="0" smtClean="0"/>
                        <a:t>4. Evaluation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smtClean="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277907">
                <a:tc gridSpan="4">
                  <a:txBody>
                    <a:bodyPr/>
                    <a:lstStyle/>
                    <a:p>
                      <a:r>
                        <a:rPr lang="en-IE" sz="1800" b="1" baseline="0" dirty="0" smtClean="0"/>
                        <a:t>5. Contribution of your research project.</a:t>
                      </a:r>
                      <a:endParaRPr lang="en-IE" sz="1800" b="1" dirty="0" smtClean="0"/>
                    </a:p>
                    <a:p>
                      <a:endParaRPr lang="en-IE" sz="1200" b="1" dirty="0" smtClean="0"/>
                    </a:p>
                    <a:p>
                      <a:endParaRPr lang="en-IE"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
        <p:nvSpPr>
          <p:cNvPr id="3" name="TextBox 2"/>
          <p:cNvSpPr txBox="1"/>
          <p:nvPr/>
        </p:nvSpPr>
        <p:spPr>
          <a:xfrm>
            <a:off x="1059466" y="1851477"/>
            <a:ext cx="10567966" cy="1862048"/>
          </a:xfrm>
          <a:prstGeom prst="rect">
            <a:avLst/>
          </a:prstGeom>
          <a:noFill/>
        </p:spPr>
        <p:txBody>
          <a:bodyPr wrap="square" rtlCol="0">
            <a:spAutoFit/>
          </a:bodyPr>
          <a:lstStyle/>
          <a:p>
            <a:r>
              <a:rPr lang="en-IE" sz="11500" dirty="0" smtClean="0">
                <a:solidFill>
                  <a:srgbClr val="FF0000"/>
                </a:solidFill>
              </a:rPr>
              <a:t>Research Canvas</a:t>
            </a:r>
            <a:endParaRPr lang="en-IE" sz="11500" dirty="0">
              <a:solidFill>
                <a:srgbClr val="FF0000"/>
              </a:solidFill>
            </a:endParaRPr>
          </a:p>
        </p:txBody>
      </p:sp>
    </p:spTree>
    <p:extLst>
      <p:ext uri="{BB962C8B-B14F-4D97-AF65-F5344CB8AC3E}">
        <p14:creationId xmlns:p14="http://schemas.microsoft.com/office/powerpoint/2010/main" val="284238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714" y="5384799"/>
            <a:ext cx="11482340" cy="886313"/>
          </a:xfrm>
        </p:spPr>
        <p:txBody>
          <a:bodyPr>
            <a:normAutofit/>
          </a:bodyPr>
          <a:lstStyle/>
          <a:p>
            <a:r>
              <a:rPr lang="en-IE" sz="2000" dirty="0">
                <a:hlinkClick r:id="rId2"/>
              </a:rPr>
              <a:t>https://www.tcd.ie/calendar/graduate-studies-higher-degrees/section-I.pdf</a:t>
            </a:r>
            <a:endParaRPr lang="en-IE" sz="2000" dirty="0"/>
          </a:p>
        </p:txBody>
      </p:sp>
      <p:pic>
        <p:nvPicPr>
          <p:cNvPr id="4" name="Picture 3"/>
          <p:cNvPicPr>
            <a:picLocks noChangeAspect="1"/>
          </p:cNvPicPr>
          <p:nvPr/>
        </p:nvPicPr>
        <p:blipFill>
          <a:blip r:embed="rId3"/>
          <a:stretch>
            <a:fillRect/>
          </a:stretch>
        </p:blipFill>
        <p:spPr>
          <a:xfrm>
            <a:off x="305776" y="949357"/>
            <a:ext cx="11578079" cy="3974334"/>
          </a:xfrm>
          <a:prstGeom prst="rect">
            <a:avLst/>
          </a:prstGeom>
        </p:spPr>
      </p:pic>
    </p:spTree>
    <p:extLst>
      <p:ext uri="{BB962C8B-B14F-4D97-AF65-F5344CB8AC3E}">
        <p14:creationId xmlns:p14="http://schemas.microsoft.com/office/powerpoint/2010/main" val="234771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8352" y="506972"/>
            <a:ext cx="11470963" cy="5620289"/>
          </a:xfrm>
          <a:prstGeom prst="rect">
            <a:avLst/>
          </a:prstGeom>
        </p:spPr>
      </p:pic>
    </p:spTree>
    <p:extLst>
      <p:ext uri="{BB962C8B-B14F-4D97-AF65-F5344CB8AC3E}">
        <p14:creationId xmlns:p14="http://schemas.microsoft.com/office/powerpoint/2010/main" val="1540640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74708" y="346447"/>
            <a:ext cx="10012122" cy="6182376"/>
          </a:xfrm>
          <a:prstGeom prst="rect">
            <a:avLst/>
          </a:prstGeom>
        </p:spPr>
      </p:pic>
    </p:spTree>
    <p:extLst>
      <p:ext uri="{BB962C8B-B14F-4D97-AF65-F5344CB8AC3E}">
        <p14:creationId xmlns:p14="http://schemas.microsoft.com/office/powerpoint/2010/main" val="249312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21" y="365125"/>
            <a:ext cx="11772900" cy="1325563"/>
          </a:xfrm>
        </p:spPr>
        <p:txBody>
          <a:bodyPr>
            <a:normAutofit/>
          </a:bodyPr>
          <a:lstStyle/>
          <a:p>
            <a:r>
              <a:rPr lang="en-IE" dirty="0" smtClean="0"/>
              <a:t>In addition to the Research Canvas include the following 5 items </a:t>
            </a:r>
            <a:r>
              <a:rPr lang="en-IE" dirty="0"/>
              <a:t>in </a:t>
            </a:r>
            <a:r>
              <a:rPr lang="en-IE" dirty="0" smtClean="0"/>
              <a:t>your </a:t>
            </a:r>
            <a:r>
              <a:rPr lang="en-IE" dirty="0"/>
              <a:t>research </a:t>
            </a:r>
            <a:r>
              <a:rPr lang="en-IE" dirty="0" smtClean="0"/>
              <a:t>plan</a:t>
            </a:r>
            <a:endParaRPr lang="en-IE" dirty="0"/>
          </a:p>
        </p:txBody>
      </p:sp>
      <p:graphicFrame>
        <p:nvGraphicFramePr>
          <p:cNvPr id="3" name="Table 2"/>
          <p:cNvGraphicFramePr>
            <a:graphicFrameLocks noGrp="1"/>
          </p:cNvGraphicFramePr>
          <p:nvPr>
            <p:extLst/>
          </p:nvPr>
        </p:nvGraphicFramePr>
        <p:xfrm>
          <a:off x="192411" y="2045634"/>
          <a:ext cx="11676859" cy="3440983"/>
        </p:xfrm>
        <a:graphic>
          <a:graphicData uri="http://schemas.openxmlformats.org/drawingml/2006/table">
            <a:tbl>
              <a:tblPr firstRow="1" bandRow="1">
                <a:tableStyleId>{5C22544A-7EE6-4342-B048-85BDC9FD1C3A}</a:tableStyleId>
              </a:tblPr>
              <a:tblGrid>
                <a:gridCol w="2595613">
                  <a:extLst>
                    <a:ext uri="{9D8B030D-6E8A-4147-A177-3AD203B41FA5}">
                      <a16:colId xmlns:a16="http://schemas.microsoft.com/office/drawing/2014/main" val="2087713119"/>
                    </a:ext>
                  </a:extLst>
                </a:gridCol>
                <a:gridCol w="9081246">
                  <a:extLst>
                    <a:ext uri="{9D8B030D-6E8A-4147-A177-3AD203B41FA5}">
                      <a16:colId xmlns:a16="http://schemas.microsoft.com/office/drawing/2014/main" val="761899221"/>
                    </a:ext>
                  </a:extLst>
                </a:gridCol>
              </a:tblGrid>
              <a:tr h="374207">
                <a:tc>
                  <a:txBody>
                    <a:bodyPr/>
                    <a:lstStyle/>
                    <a:p>
                      <a:r>
                        <a:rPr lang="en-IE" dirty="0" smtClean="0"/>
                        <a:t>Item</a:t>
                      </a:r>
                      <a:endParaRPr lang="en-IE" dirty="0"/>
                    </a:p>
                  </a:txBody>
                  <a:tcPr/>
                </a:tc>
                <a:tc>
                  <a:txBody>
                    <a:bodyPr/>
                    <a:lstStyle/>
                    <a:p>
                      <a:r>
                        <a:rPr lang="en-IE" dirty="0" smtClean="0"/>
                        <a:t>Description</a:t>
                      </a:r>
                      <a:endParaRPr lang="en-IE" dirty="0"/>
                    </a:p>
                  </a:txBody>
                  <a:tcPr/>
                </a:tc>
                <a:extLst>
                  <a:ext uri="{0D108BD9-81ED-4DB2-BD59-A6C34878D82A}">
                    <a16:rowId xmlns:a16="http://schemas.microsoft.com/office/drawing/2014/main" val="2517459138"/>
                  </a:ext>
                </a:extLst>
              </a:tr>
              <a:tr h="379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1. Motivation Statement</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Text that describes why you are</a:t>
                      </a:r>
                      <a:r>
                        <a:rPr lang="en-IE" baseline="0" dirty="0" smtClean="0"/>
                        <a:t> motivated to answer your research question. </a:t>
                      </a:r>
                      <a:r>
                        <a:rPr lang="en-IE" dirty="0" smtClean="0"/>
                        <a:t>(approx. 150 words).</a:t>
                      </a:r>
                    </a:p>
                  </a:txBody>
                  <a:tcPr/>
                </a:tc>
                <a:extLst>
                  <a:ext uri="{0D108BD9-81ED-4DB2-BD59-A6C34878D82A}">
                    <a16:rowId xmlns:a16="http://schemas.microsoft.com/office/drawing/2014/main" val="2669590284"/>
                  </a:ext>
                </a:extLst>
              </a:tr>
              <a:tr h="428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2. Gantt Chart</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The </a:t>
                      </a:r>
                      <a:r>
                        <a:rPr lang="en-IE" dirty="0" err="1" smtClean="0"/>
                        <a:t>gantt</a:t>
                      </a:r>
                      <a:r>
                        <a:rPr lang="en-IE" dirty="0" smtClean="0"/>
                        <a:t> chart should indicate when you are going to carry out</a:t>
                      </a:r>
                      <a:r>
                        <a:rPr lang="en-IE" baseline="0" dirty="0" smtClean="0"/>
                        <a:t> the various steps of your research.</a:t>
                      </a:r>
                      <a:endParaRPr lang="en-IE" dirty="0" smtClean="0"/>
                    </a:p>
                  </a:txBody>
                  <a:tcPr/>
                </a:tc>
                <a:extLst>
                  <a:ext uri="{0D108BD9-81ED-4DB2-BD59-A6C34878D82A}">
                    <a16:rowId xmlns:a16="http://schemas.microsoft.com/office/drawing/2014/main" val="2058156231"/>
                  </a:ext>
                </a:extLst>
              </a:tr>
              <a:tr h="454504">
                <a:tc>
                  <a:txBody>
                    <a:bodyPr/>
                    <a:lstStyle/>
                    <a:p>
                      <a:r>
                        <a:rPr lang="en-IE" dirty="0" smtClean="0"/>
                        <a:t>3. Skills list</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List </a:t>
                      </a:r>
                      <a:r>
                        <a:rPr lang="en-IE" b="1" dirty="0" smtClean="0"/>
                        <a:t>both</a:t>
                      </a:r>
                      <a:r>
                        <a:rPr lang="en-IE" baseline="0" dirty="0" smtClean="0"/>
                        <a:t> </a:t>
                      </a:r>
                      <a:r>
                        <a:rPr lang="en-IE" dirty="0" smtClean="0"/>
                        <a:t>the technical and research skills you intend to develop during your research. </a:t>
                      </a:r>
                    </a:p>
                  </a:txBody>
                  <a:tcPr/>
                </a:tc>
                <a:extLst>
                  <a:ext uri="{0D108BD9-81ED-4DB2-BD59-A6C34878D82A}">
                    <a16:rowId xmlns:a16="http://schemas.microsoft.com/office/drawing/2014/main" val="3112591871"/>
                  </a:ext>
                </a:extLst>
              </a:tr>
              <a:tr h="692032">
                <a:tc>
                  <a:txBody>
                    <a:bodyPr/>
                    <a:lstStyle/>
                    <a:p>
                      <a:r>
                        <a:rPr lang="en-IE" dirty="0" smtClean="0"/>
                        <a:t>4. Reference List</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At</a:t>
                      </a:r>
                      <a:r>
                        <a:rPr lang="en-IE" baseline="0" dirty="0" smtClean="0"/>
                        <a:t> least 7</a:t>
                      </a:r>
                      <a:r>
                        <a:rPr lang="en-IE" dirty="0" smtClean="0"/>
                        <a:t> selected References. Together, these 7 references should support your motivation, approach/method and evaluation.</a:t>
                      </a:r>
                      <a:r>
                        <a:rPr lang="en-IE" baseline="0" dirty="0" smtClean="0"/>
                        <a:t> Use your preferred referencing style.</a:t>
                      </a:r>
                      <a:endParaRPr lang="en-IE" dirty="0" smtClean="0"/>
                    </a:p>
                  </a:txBody>
                  <a:tcPr/>
                </a:tc>
                <a:extLst>
                  <a:ext uri="{0D108BD9-81ED-4DB2-BD59-A6C34878D82A}">
                    <a16:rowId xmlns:a16="http://schemas.microsoft.com/office/drawing/2014/main" val="2413604075"/>
                  </a:ext>
                </a:extLst>
              </a:tr>
              <a:tr h="620591">
                <a:tc>
                  <a:txBody>
                    <a:bodyPr/>
                    <a:lstStyle/>
                    <a:p>
                      <a:r>
                        <a:rPr lang="en-IE" dirty="0" smtClean="0"/>
                        <a:t>5. Ethics statement: </a:t>
                      </a:r>
                      <a:endParaRPr lang="en-IE" dirty="0"/>
                    </a:p>
                  </a:txBody>
                  <a:tcPr/>
                </a:tc>
                <a:tc>
                  <a:txBody>
                    <a:bodyPr/>
                    <a:lstStyle/>
                    <a:p>
                      <a:r>
                        <a:rPr lang="en-IE" dirty="0" smtClean="0"/>
                        <a:t>Indicate by saying yes or no if you need to make an ethics application. Provide a reason(s) for your decision.</a:t>
                      </a:r>
                      <a:endParaRPr lang="en-IE" dirty="0"/>
                    </a:p>
                  </a:txBody>
                  <a:tcPr/>
                </a:tc>
                <a:extLst>
                  <a:ext uri="{0D108BD9-81ED-4DB2-BD59-A6C34878D82A}">
                    <a16:rowId xmlns:a16="http://schemas.microsoft.com/office/drawing/2014/main" val="1627636848"/>
                  </a:ext>
                </a:extLst>
              </a:tr>
            </a:tbl>
          </a:graphicData>
        </a:graphic>
      </p:graphicFrame>
    </p:spTree>
    <p:extLst>
      <p:ext uri="{BB962C8B-B14F-4D97-AF65-F5344CB8AC3E}">
        <p14:creationId xmlns:p14="http://schemas.microsoft.com/office/powerpoint/2010/main" val="520186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a:t>
            </a:r>
            <a:r>
              <a:rPr lang="en-IE" sz="4000" dirty="0" smtClean="0">
                <a:solidFill>
                  <a:schemeClr val="bg1"/>
                </a:solidFill>
              </a:rPr>
              <a:t>Literature to Support the research Plan</a:t>
            </a:r>
            <a:endParaRPr lang="en-IE" sz="6000" dirty="0">
              <a:solidFill>
                <a:schemeClr val="bg1"/>
              </a:solidFill>
            </a:endParaRPr>
          </a:p>
        </p:txBody>
      </p:sp>
      <p:sp>
        <p:nvSpPr>
          <p:cNvPr id="5" name="Slide Number Placeholder 4"/>
          <p:cNvSpPr>
            <a:spLocks noGrp="1"/>
          </p:cNvSpPr>
          <p:nvPr>
            <p:ph type="sldNum" sz="quarter" idx="12"/>
          </p:nvPr>
        </p:nvSpPr>
        <p:spPr/>
        <p:txBody>
          <a:bodyPr/>
          <a:lstStyle/>
          <a:p>
            <a:fld id="{206644BE-952D-4372-B451-CC80966617A7}" type="slidenum">
              <a:rPr lang="en-IE" smtClean="0"/>
              <a:t>6</a:t>
            </a:fld>
            <a:endParaRPr lang="en-IE"/>
          </a:p>
        </p:txBody>
      </p:sp>
      <p:sp>
        <p:nvSpPr>
          <p:cNvPr id="2" name="TextBox 1"/>
          <p:cNvSpPr txBox="1"/>
          <p:nvPr/>
        </p:nvSpPr>
        <p:spPr>
          <a:xfrm>
            <a:off x="246289" y="1023614"/>
            <a:ext cx="11699422" cy="5293757"/>
          </a:xfrm>
          <a:prstGeom prst="rect">
            <a:avLst/>
          </a:prstGeom>
          <a:noFill/>
        </p:spPr>
        <p:txBody>
          <a:bodyPr wrap="square" rtlCol="0">
            <a:spAutoFit/>
          </a:bodyPr>
          <a:lstStyle/>
          <a:p>
            <a:r>
              <a:rPr lang="en-IE" dirty="0" smtClean="0"/>
              <a:t>Use literature to</a:t>
            </a:r>
          </a:p>
          <a:p>
            <a:endParaRPr lang="en-IE" dirty="0"/>
          </a:p>
          <a:p>
            <a:pPr marL="342900" indent="-342900">
              <a:buFont typeface="+mj-lt"/>
              <a:buAutoNum type="arabicPeriod"/>
            </a:pPr>
            <a:r>
              <a:rPr lang="en-IE" dirty="0" smtClean="0"/>
              <a:t>Support </a:t>
            </a:r>
            <a:r>
              <a:rPr lang="en-IE" b="1" dirty="0" smtClean="0"/>
              <a:t>your motivation </a:t>
            </a:r>
            <a:r>
              <a:rPr lang="en-IE" dirty="0" smtClean="0"/>
              <a:t>for answering the research question. Use data to support/give context to the motivation e.g. X amount of people in Ireland have a hearing difficulty, X amount of images are reported on in the health service each year, X </a:t>
            </a:r>
            <a:r>
              <a:rPr lang="en-IE" dirty="0"/>
              <a:t>amount of polls on politicians before elections have been unreliable….</a:t>
            </a:r>
          </a:p>
          <a:p>
            <a:pPr marL="342900" indent="-342900">
              <a:buFont typeface="+mj-lt"/>
              <a:buAutoNum type="arabicPeriod"/>
            </a:pPr>
            <a:endParaRPr lang="en-IE" dirty="0" smtClean="0"/>
          </a:p>
          <a:p>
            <a:pPr marL="342900" indent="-342900">
              <a:buFont typeface="+mj-lt"/>
              <a:buAutoNum type="arabicPeriod"/>
            </a:pPr>
            <a:r>
              <a:rPr lang="en-IE" dirty="0" smtClean="0"/>
              <a:t>Provide </a:t>
            </a:r>
            <a:r>
              <a:rPr lang="en-IE" b="1" dirty="0" smtClean="0"/>
              <a:t>definitions</a:t>
            </a:r>
            <a:r>
              <a:rPr lang="en-IE" dirty="0" smtClean="0"/>
              <a:t> of concepts, terms used in your question e.g. improve, quality, efficiency, medical images, social media, action games- Make sure that every term in your question is defined.</a:t>
            </a:r>
          </a:p>
          <a:p>
            <a:pPr marL="342900" indent="-342900">
              <a:buFont typeface="+mj-lt"/>
              <a:buAutoNum type="arabicPeriod"/>
            </a:pPr>
            <a:endParaRPr lang="en-IE" dirty="0" smtClean="0"/>
          </a:p>
          <a:p>
            <a:pPr marL="342900" indent="-342900">
              <a:buFont typeface="+mj-lt"/>
              <a:buAutoNum type="arabicPeriod"/>
            </a:pPr>
            <a:r>
              <a:rPr lang="en-IE" dirty="0" smtClean="0"/>
              <a:t>Back up The </a:t>
            </a:r>
            <a:r>
              <a:rPr lang="en-IE" b="1" dirty="0" smtClean="0"/>
              <a:t>method</a:t>
            </a:r>
            <a:r>
              <a:rPr lang="en-IE" dirty="0" smtClean="0"/>
              <a:t> you are choosing to answer your question e.g. examples of how others have answered question of your type in your domain.</a:t>
            </a:r>
          </a:p>
          <a:p>
            <a:pPr marL="342900" indent="-342900">
              <a:buFont typeface="+mj-lt"/>
              <a:buAutoNum type="arabicPeriod"/>
            </a:pPr>
            <a:endParaRPr lang="en-IE" dirty="0" smtClean="0"/>
          </a:p>
          <a:p>
            <a:pPr marL="342900" indent="-342900">
              <a:buFont typeface="+mj-lt"/>
              <a:buAutoNum type="arabicPeriod"/>
            </a:pPr>
            <a:r>
              <a:rPr lang="en-IE" dirty="0" smtClean="0"/>
              <a:t>Provide some </a:t>
            </a:r>
            <a:r>
              <a:rPr lang="en-IE" b="1" dirty="0" smtClean="0"/>
              <a:t>relevant</a:t>
            </a:r>
            <a:r>
              <a:rPr lang="en-IE" dirty="0" smtClean="0"/>
              <a:t> background material on the state of the art and historical context and how your questions fits into this context (be mindful about how concepts change over time)</a:t>
            </a:r>
          </a:p>
          <a:p>
            <a:pPr marL="342900" indent="-342900">
              <a:buFont typeface="+mj-lt"/>
              <a:buAutoNum type="arabicPeriod"/>
            </a:pPr>
            <a:endParaRPr lang="en-IE" dirty="0" smtClean="0"/>
          </a:p>
          <a:p>
            <a:pPr marL="342900" indent="-342900">
              <a:buFont typeface="+mj-lt"/>
              <a:buAutoNum type="arabicPeriod"/>
            </a:pPr>
            <a:r>
              <a:rPr lang="en-IE" dirty="0" smtClean="0"/>
              <a:t>Describe </a:t>
            </a:r>
            <a:r>
              <a:rPr lang="en-IE" b="1" dirty="0"/>
              <a:t>particular work </a:t>
            </a:r>
            <a:r>
              <a:rPr lang="en-IE" dirty="0"/>
              <a:t>that you are building </a:t>
            </a:r>
            <a:r>
              <a:rPr lang="en-IE" dirty="0" smtClean="0"/>
              <a:t>on, if relevant e.g. previous project, specific experiment, specific paper.</a:t>
            </a:r>
            <a:endParaRPr lang="en-IE" dirty="0"/>
          </a:p>
          <a:p>
            <a:endParaRPr lang="en-IE" dirty="0" smtClean="0"/>
          </a:p>
          <a:p>
            <a:r>
              <a:rPr lang="en-IE" sz="1600" dirty="0" smtClean="0"/>
              <a:t>Choose the papers carefully to fit in with what you propose to do</a:t>
            </a:r>
            <a:r>
              <a:rPr lang="en-IE" sz="1600" dirty="0"/>
              <a:t>. </a:t>
            </a:r>
            <a:r>
              <a:rPr lang="en-IE" sz="1600" dirty="0" smtClean="0"/>
              <a:t> Think </a:t>
            </a:r>
            <a:r>
              <a:rPr lang="en-IE" sz="1600" dirty="0"/>
              <a:t>of your references as a collective and have a good balance in the </a:t>
            </a:r>
            <a:r>
              <a:rPr lang="en-IE" sz="1600" dirty="0" smtClean="0"/>
              <a:t>collective (sources, purpose for inclusion, stakeholder perspectives, contemporary/historical)</a:t>
            </a:r>
          </a:p>
        </p:txBody>
      </p:sp>
    </p:spTree>
    <p:extLst>
      <p:ext uri="{BB962C8B-B14F-4D97-AF65-F5344CB8AC3E}">
        <p14:creationId xmlns:p14="http://schemas.microsoft.com/office/powerpoint/2010/main" val="2970751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25745971"/>
              </p:ext>
            </p:extLst>
          </p:nvPr>
        </p:nvGraphicFramePr>
        <p:xfrm>
          <a:off x="0" y="205822"/>
          <a:ext cx="12103456" cy="650150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3459969510"/>
                    </a:ext>
                  </a:extLst>
                </a:gridCol>
                <a:gridCol w="2460853">
                  <a:extLst>
                    <a:ext uri="{9D8B030D-6E8A-4147-A177-3AD203B41FA5}">
                      <a16:colId xmlns:a16="http://schemas.microsoft.com/office/drawing/2014/main" val="3838873854"/>
                    </a:ext>
                  </a:extLst>
                </a:gridCol>
                <a:gridCol w="2747642">
                  <a:extLst>
                    <a:ext uri="{9D8B030D-6E8A-4147-A177-3AD203B41FA5}">
                      <a16:colId xmlns:a16="http://schemas.microsoft.com/office/drawing/2014/main" val="2645063215"/>
                    </a:ext>
                  </a:extLst>
                </a:gridCol>
                <a:gridCol w="4215223">
                  <a:extLst>
                    <a:ext uri="{9D8B030D-6E8A-4147-A177-3AD203B41FA5}">
                      <a16:colId xmlns:a16="http://schemas.microsoft.com/office/drawing/2014/main" val="4238468920"/>
                    </a:ext>
                  </a:extLst>
                </a:gridCol>
              </a:tblGrid>
              <a:tr h="385660">
                <a:tc>
                  <a:txBody>
                    <a:bodyPr/>
                    <a:lstStyle/>
                    <a:p>
                      <a:r>
                        <a:rPr lang="en-IE" sz="1200" dirty="0" smtClean="0"/>
                        <a:t>Student Name: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562735">
                <a:tc gridSpan="4">
                  <a:txBody>
                    <a:bodyPr/>
                    <a:lstStyle/>
                    <a:p>
                      <a:r>
                        <a:rPr lang="en-IE" sz="1600" b="1" dirty="0" smtClean="0"/>
                        <a:t>1. Research </a:t>
                      </a:r>
                      <a:r>
                        <a:rPr lang="en-IE" sz="1600" b="1" dirty="0" smtClean="0"/>
                        <a:t>Question/AIM:</a:t>
                      </a:r>
                      <a:r>
                        <a:rPr lang="en-IE" sz="1600" b="1" baseline="0" dirty="0" smtClean="0"/>
                        <a:t> </a:t>
                      </a:r>
                      <a:r>
                        <a:rPr lang="en-IE" sz="1600" dirty="0" smtClean="0"/>
                        <a:t>To develop a system to monitor</a:t>
                      </a:r>
                      <a:r>
                        <a:rPr lang="en-IE" sz="1600" baseline="0" dirty="0" smtClean="0"/>
                        <a:t> home heating that improves data quality and </a:t>
                      </a:r>
                      <a:r>
                        <a:rPr lang="en-IE" sz="1600" baseline="0" dirty="0" smtClean="0"/>
                        <a:t>usefulness</a:t>
                      </a:r>
                      <a:endParaRPr lang="en-I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79440894"/>
                  </a:ext>
                </a:extLst>
              </a:tr>
              <a:tr h="2465614">
                <a:tc gridSpan="2">
                  <a:txBody>
                    <a:bodyPr/>
                    <a:lstStyle/>
                    <a:p>
                      <a:r>
                        <a:rPr lang="en-IE" sz="1600" b="1" dirty="0" smtClean="0"/>
                        <a:t>2. Research</a:t>
                      </a:r>
                      <a:r>
                        <a:rPr lang="en-IE" sz="1600" b="1" baseline="0" dirty="0" smtClean="0"/>
                        <a:t> Objectives</a:t>
                      </a:r>
                    </a:p>
                    <a:p>
                      <a:endParaRPr lang="en-IE" sz="1400" b="1" baseline="0" dirty="0" smtClean="0"/>
                    </a:p>
                    <a:p>
                      <a:pPr marL="228600" indent="-228600">
                        <a:buFont typeface="+mj-lt"/>
                        <a:buAutoNum type="arabicPeriod"/>
                      </a:pPr>
                      <a:r>
                        <a:rPr lang="en-IE" sz="1400" baseline="0" dirty="0" smtClean="0"/>
                        <a:t>Understand current home heating monitoring systems.</a:t>
                      </a:r>
                    </a:p>
                    <a:p>
                      <a:pPr marL="228600" indent="-228600">
                        <a:buFont typeface="+mj-lt"/>
                        <a:buAutoNum type="arabicPeriod"/>
                      </a:pPr>
                      <a:r>
                        <a:rPr lang="en-IE" sz="1400" baseline="0" dirty="0" smtClean="0"/>
                        <a:t>Discover what functionality users want in a</a:t>
                      </a:r>
                      <a:r>
                        <a:rPr lang="en-IE" sz="1400" b="1" baseline="0" dirty="0" smtClean="0"/>
                        <a:t> </a:t>
                      </a:r>
                      <a:r>
                        <a:rPr lang="en-IE" sz="1400" b="0" baseline="0" dirty="0" smtClean="0"/>
                        <a:t>home heating monitoring systems</a:t>
                      </a:r>
                    </a:p>
                    <a:p>
                      <a:pPr marL="228600" indent="-228600">
                        <a:buFont typeface="+mj-lt"/>
                        <a:buAutoNum type="arabicPeriod"/>
                      </a:pPr>
                      <a:r>
                        <a:rPr lang="en-IE" sz="1400" b="0" baseline="0" dirty="0" smtClean="0"/>
                        <a:t>Establish the current data quality and usefulness measurements for the best</a:t>
                      </a:r>
                      <a:r>
                        <a:rPr lang="en-IE" sz="1400" b="1" baseline="0" dirty="0" smtClean="0"/>
                        <a:t> </a:t>
                      </a:r>
                      <a:r>
                        <a:rPr lang="en-IE" sz="1400" b="0" baseline="0" dirty="0" smtClean="0"/>
                        <a:t>home heating monitoring systems</a:t>
                      </a:r>
                    </a:p>
                    <a:p>
                      <a:pPr marL="228600" indent="-228600">
                        <a:buFont typeface="+mj-lt"/>
                        <a:buAutoNum type="arabicPeriod"/>
                      </a:pPr>
                      <a:r>
                        <a:rPr lang="en-IE" sz="1400" b="0" baseline="0" dirty="0" smtClean="0"/>
                        <a:t>Create a new system</a:t>
                      </a:r>
                    </a:p>
                    <a:p>
                      <a:pPr marL="228600" indent="-228600">
                        <a:buFont typeface="+mj-lt"/>
                        <a:buAutoNum type="arabicPeriod"/>
                      </a:pPr>
                      <a:endParaRPr lang="en-IE" sz="1200"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IE" sz="1200"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IE" sz="1200" b="0" baseline="0" dirty="0" smtClean="0"/>
                    </a:p>
                    <a:p>
                      <a:endParaRPr lang="en-IE" sz="1200" baseline="0" dirty="0" smtClean="0"/>
                    </a:p>
                    <a:p>
                      <a:endParaRPr lang="en-IE" sz="1200" baseline="0" dirty="0" smtClean="0"/>
                    </a:p>
                    <a:p>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400" b="1" dirty="0" smtClean="0"/>
                        <a:t>3</a:t>
                      </a:r>
                      <a:r>
                        <a:rPr lang="en-IE" sz="1600" b="1" dirty="0" smtClean="0"/>
                        <a:t>. Approach/Method</a:t>
                      </a:r>
                      <a:r>
                        <a:rPr lang="en-IE" sz="1600" b="1" baseline="0" dirty="0" smtClean="0"/>
                        <a:t> to achieve objectives</a:t>
                      </a:r>
                    </a:p>
                    <a:p>
                      <a:pPr marL="228600" indent="-228600">
                        <a:buFont typeface="+mj-lt"/>
                        <a:buAutoNum type="arabicPeriod"/>
                      </a:pPr>
                      <a:r>
                        <a:rPr lang="en-IE" sz="1400" b="0" baseline="0" dirty="0" smtClean="0"/>
                        <a:t>Literature review to find </a:t>
                      </a:r>
                    </a:p>
                    <a:p>
                      <a:pPr marL="685800" lvl="1" indent="-228600">
                        <a:buFont typeface="+mj-lt"/>
                        <a:buAutoNum type="alphaLcParenR"/>
                      </a:pPr>
                      <a:r>
                        <a:rPr lang="en-IE" sz="1400" b="0" baseline="0" dirty="0" smtClean="0"/>
                        <a:t>Current designs of home heating monitoring systems</a:t>
                      </a:r>
                    </a:p>
                    <a:p>
                      <a:pPr marL="685800" marR="0" lvl="1"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IE" sz="1400" b="0" baseline="0" dirty="0" smtClean="0"/>
                        <a:t>Definitions of data quality and usefulness for home heating monitoring systems</a:t>
                      </a:r>
                    </a:p>
                    <a:p>
                      <a:pPr marL="685800" marR="0" lvl="1"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IE" sz="1400" b="0" baseline="0" dirty="0" smtClean="0"/>
                        <a:t>Measurements of data quality for home heating monitoring systems</a:t>
                      </a:r>
                    </a:p>
                    <a:p>
                      <a:pPr marL="685800" marR="0" lvl="1"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IE" sz="1400" b="0" baseline="0" dirty="0" smtClean="0"/>
                        <a:t>User satisfaction surveys for home heating monitoring systems</a:t>
                      </a:r>
                    </a:p>
                    <a:p>
                      <a:pPr marL="685800" lvl="1" indent="-228600">
                        <a:buFont typeface="+mj-lt"/>
                        <a:buAutoNum type="alphaLcParenR"/>
                      </a:pPr>
                      <a:r>
                        <a:rPr lang="en-IE" sz="1400" b="0" baseline="0" dirty="0" smtClean="0"/>
                        <a:t>User requirements gathering techniques</a:t>
                      </a:r>
                    </a:p>
                    <a:p>
                      <a:pPr marL="685800" lvl="1" indent="-228600">
                        <a:buFont typeface="+mj-lt"/>
                        <a:buAutoNum type="alphaLcParenR"/>
                      </a:pPr>
                      <a:r>
                        <a:rPr lang="en-IE" sz="1400" b="0" baseline="0" dirty="0" smtClean="0"/>
                        <a:t>Technology reviews e.g. sensors, software development.</a:t>
                      </a:r>
                    </a:p>
                    <a:p>
                      <a:pPr marL="228600" lvl="0" indent="-228600">
                        <a:buFont typeface="+mj-lt"/>
                        <a:buAutoNum type="arabicPeriod"/>
                      </a:pPr>
                      <a:r>
                        <a:rPr lang="en-IE" sz="1400" b="0" baseline="0" dirty="0" smtClean="0"/>
                        <a:t>Engage with users, using techniques chosen from literature, to discover user requirements</a:t>
                      </a:r>
                    </a:p>
                    <a:p>
                      <a:pPr marL="228600" lvl="0" indent="-228600">
                        <a:buFont typeface="+mj-lt"/>
                        <a:buAutoNum type="arabicPeriod"/>
                      </a:pPr>
                      <a:r>
                        <a:rPr lang="en-IE" sz="1400" b="0" baseline="0" dirty="0" smtClean="0"/>
                        <a:t>Design a system based on findings from the literature and user engagement</a:t>
                      </a:r>
                    </a:p>
                    <a:p>
                      <a:pPr marL="228600" lvl="0" indent="-228600">
                        <a:buFont typeface="+mj-lt"/>
                        <a:buAutoNum type="arabicPeriod"/>
                      </a:pPr>
                      <a:r>
                        <a:rPr lang="en-IE" sz="1400" b="0" baseline="0" dirty="0" smtClean="0"/>
                        <a:t>Build a system using technology based on literature review and available resources.</a:t>
                      </a:r>
                    </a:p>
                    <a:p>
                      <a:pPr marL="228600" lvl="0" indent="-228600">
                        <a:buFont typeface="+mj-lt"/>
                        <a:buAutoNum type="arabicPeriod"/>
                      </a:pPr>
                      <a:r>
                        <a:rPr lang="en-IE" sz="1400" b="0" baseline="0" dirty="0" smtClean="0"/>
                        <a:t>Design a System usability survey based on literature findings.</a:t>
                      </a:r>
                    </a:p>
                    <a:p>
                      <a:endParaRPr lang="en-IE" sz="12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1349118">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b="1" dirty="0" smtClean="0"/>
                        <a:t>4. </a:t>
                      </a:r>
                      <a:r>
                        <a:rPr lang="en-IE" sz="1600" b="1" dirty="0" smtClean="0"/>
                        <a:t>Evaluation</a:t>
                      </a:r>
                    </a:p>
                    <a:p>
                      <a:pPr marL="0" marR="0" indent="0" algn="l" defTabSz="914400" rtl="0" eaLnBrk="1" fontAlgn="auto" latinLnBrk="0" hangingPunct="1">
                        <a:lnSpc>
                          <a:spcPct val="100000"/>
                        </a:lnSpc>
                        <a:spcBef>
                          <a:spcPts val="0"/>
                        </a:spcBef>
                        <a:spcAft>
                          <a:spcPts val="0"/>
                        </a:spcAft>
                        <a:buClrTx/>
                        <a:buSzTx/>
                        <a:buFontTx/>
                        <a:buNone/>
                        <a:tabLst/>
                        <a:defRPr/>
                      </a:pPr>
                      <a:r>
                        <a:rPr lang="en-IE" sz="1600" b="0" dirty="0" smtClean="0"/>
                        <a:t>Let</a:t>
                      </a:r>
                      <a:r>
                        <a:rPr lang="en-IE" sz="1600" b="0" baseline="0" dirty="0" smtClean="0"/>
                        <a:t> the users use the system for a set time</a:t>
                      </a:r>
                      <a:endParaRPr lang="en-IE" sz="1600" b="0" dirty="0" smtClean="0"/>
                    </a:p>
                    <a:p>
                      <a:r>
                        <a:rPr lang="en-IE" sz="1600" baseline="0" dirty="0" smtClean="0"/>
                        <a:t>Compare the quality of the data collected with the quality of the data already available from other systems.</a:t>
                      </a:r>
                    </a:p>
                    <a:p>
                      <a:r>
                        <a:rPr lang="en-IE" sz="1600" baseline="0" dirty="0" smtClean="0"/>
                        <a:t>Compare the usefulness of your system with other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smtClean="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277907">
                <a:tc gridSpan="4">
                  <a:txBody>
                    <a:bodyPr/>
                    <a:lstStyle/>
                    <a:p>
                      <a:r>
                        <a:rPr lang="en-IE" sz="1600" b="1" baseline="0" dirty="0" smtClean="0"/>
                        <a:t>5. </a:t>
                      </a:r>
                      <a:r>
                        <a:rPr lang="en-IE" sz="1600" b="1" baseline="0" dirty="0" smtClean="0"/>
                        <a:t>Contribution</a:t>
                      </a:r>
                      <a:endParaRPr lang="en-IE" sz="1600" b="1" dirty="0" smtClean="0"/>
                    </a:p>
                    <a:p>
                      <a:r>
                        <a:rPr lang="en-IE" sz="1600" b="0" dirty="0" smtClean="0"/>
                        <a:t>Comparison</a:t>
                      </a:r>
                      <a:r>
                        <a:rPr lang="en-IE" sz="1600" b="0" baseline="0" dirty="0" smtClean="0"/>
                        <a:t> tables for data quality and usefulness</a:t>
                      </a:r>
                      <a:endParaRPr lang="en-IE" sz="16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Tree>
    <p:extLst>
      <p:ext uri="{BB962C8B-B14F-4D97-AF65-F5344CB8AC3E}">
        <p14:creationId xmlns:p14="http://schemas.microsoft.com/office/powerpoint/2010/main" val="549898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22689965"/>
              </p:ext>
            </p:extLst>
          </p:nvPr>
        </p:nvGraphicFramePr>
        <p:xfrm>
          <a:off x="0" y="205822"/>
          <a:ext cx="12103456" cy="668438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3459969510"/>
                    </a:ext>
                  </a:extLst>
                </a:gridCol>
                <a:gridCol w="2460853">
                  <a:extLst>
                    <a:ext uri="{9D8B030D-6E8A-4147-A177-3AD203B41FA5}">
                      <a16:colId xmlns:a16="http://schemas.microsoft.com/office/drawing/2014/main" val="3838873854"/>
                    </a:ext>
                  </a:extLst>
                </a:gridCol>
                <a:gridCol w="2747642">
                  <a:extLst>
                    <a:ext uri="{9D8B030D-6E8A-4147-A177-3AD203B41FA5}">
                      <a16:colId xmlns:a16="http://schemas.microsoft.com/office/drawing/2014/main" val="2645063215"/>
                    </a:ext>
                  </a:extLst>
                </a:gridCol>
                <a:gridCol w="4215223">
                  <a:extLst>
                    <a:ext uri="{9D8B030D-6E8A-4147-A177-3AD203B41FA5}">
                      <a16:colId xmlns:a16="http://schemas.microsoft.com/office/drawing/2014/main" val="4238468920"/>
                    </a:ext>
                  </a:extLst>
                </a:gridCol>
              </a:tblGrid>
              <a:tr h="385660">
                <a:tc>
                  <a:txBody>
                    <a:bodyPr/>
                    <a:lstStyle/>
                    <a:p>
                      <a:r>
                        <a:rPr lang="en-IE" sz="1200" dirty="0" smtClean="0"/>
                        <a:t>Student Name: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562735">
                <a:tc gridSpan="4">
                  <a:txBody>
                    <a:bodyPr/>
                    <a:lstStyle/>
                    <a:p>
                      <a:r>
                        <a:rPr lang="en-IE" sz="1600" b="1" dirty="0" smtClean="0"/>
                        <a:t>1. Research </a:t>
                      </a:r>
                      <a:r>
                        <a:rPr lang="en-IE" sz="1600" b="1" dirty="0" smtClean="0"/>
                        <a:t>Question/AIM:</a:t>
                      </a:r>
                      <a:r>
                        <a:rPr lang="en-IE" sz="1600" b="1" baseline="0" dirty="0" smtClean="0"/>
                        <a:t> </a:t>
                      </a:r>
                      <a:r>
                        <a:rPr lang="en-IE" sz="1600" b="0" baseline="0" dirty="0" smtClean="0"/>
                        <a:t>What are the challenges </a:t>
                      </a:r>
                      <a:r>
                        <a:rPr lang="en-IE" sz="1600" dirty="0" smtClean="0"/>
                        <a:t>of</a:t>
                      </a:r>
                      <a:r>
                        <a:rPr lang="en-IE" sz="1600" baseline="0" dirty="0" smtClean="0"/>
                        <a:t> developing</a:t>
                      </a:r>
                      <a:r>
                        <a:rPr lang="en-IE" sz="1600" dirty="0" smtClean="0"/>
                        <a:t> home </a:t>
                      </a:r>
                      <a:r>
                        <a:rPr lang="en-IE" sz="1600" dirty="0" smtClean="0"/>
                        <a:t>heating monitoring</a:t>
                      </a:r>
                      <a:r>
                        <a:rPr lang="en-IE" sz="1600" baseline="0" dirty="0" smtClean="0"/>
                        <a:t> systems?</a:t>
                      </a:r>
                      <a:endParaRPr lang="en-I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79440894"/>
                  </a:ext>
                </a:extLst>
              </a:tr>
              <a:tr h="2465614">
                <a:tc gridSpan="2">
                  <a:txBody>
                    <a:bodyPr/>
                    <a:lstStyle/>
                    <a:p>
                      <a:r>
                        <a:rPr lang="en-IE" sz="1600" b="1" dirty="0" smtClean="0"/>
                        <a:t>2. Research</a:t>
                      </a:r>
                      <a:r>
                        <a:rPr lang="en-IE" sz="1600" b="1" baseline="0" dirty="0" smtClean="0"/>
                        <a:t> Objectives</a:t>
                      </a:r>
                    </a:p>
                    <a:p>
                      <a:endParaRPr lang="en-IE" sz="1400" b="1" baseline="0" dirty="0" smtClean="0"/>
                    </a:p>
                    <a:p>
                      <a:pPr marL="228600" indent="-228600">
                        <a:buFont typeface="+mj-lt"/>
                        <a:buAutoNum type="arabicPeriod"/>
                      </a:pPr>
                      <a:r>
                        <a:rPr lang="en-IE" sz="1600" baseline="0" dirty="0" smtClean="0"/>
                        <a:t>Understand current home heating monitoring systems.</a:t>
                      </a:r>
                    </a:p>
                    <a:p>
                      <a:pPr marL="228600" indent="-228600">
                        <a:buFont typeface="+mj-lt"/>
                        <a:buAutoNum type="arabicPeriod"/>
                      </a:pPr>
                      <a:r>
                        <a:rPr lang="en-IE" sz="1600" baseline="0" dirty="0" smtClean="0"/>
                        <a:t>Focus on a particular stakeholder.</a:t>
                      </a:r>
                      <a:endParaRPr lang="en-IE" sz="1600" b="0" baseline="0" dirty="0" smtClean="0"/>
                    </a:p>
                    <a:p>
                      <a:pPr marL="228600" indent="-228600">
                        <a:buFont typeface="+mj-lt"/>
                        <a:buAutoNum type="arabicPeriod"/>
                      </a:pPr>
                      <a:r>
                        <a:rPr lang="en-IE" sz="1600" b="0" baseline="0" dirty="0" smtClean="0"/>
                        <a:t>Establish the current challenges users have with home heating monitoring systems</a:t>
                      </a:r>
                    </a:p>
                    <a:p>
                      <a:pPr marL="228600" indent="-228600">
                        <a:buFont typeface="+mj-lt"/>
                        <a:buAutoNum type="arabicPeriod"/>
                      </a:pPr>
                      <a:r>
                        <a:rPr lang="en-IE" sz="1600" b="0" baseline="0" dirty="0" smtClean="0"/>
                        <a:t>Create a new system to highlight solutions to the challenges</a:t>
                      </a:r>
                    </a:p>
                    <a:p>
                      <a:pPr marL="228600" indent="-228600">
                        <a:buFont typeface="+mj-lt"/>
                        <a:buAutoNum type="arabicPeriod"/>
                      </a:pPr>
                      <a:endParaRPr lang="en-IE" sz="1200"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IE" sz="1200"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IE" sz="1200" b="0" baseline="0" dirty="0" smtClean="0"/>
                    </a:p>
                    <a:p>
                      <a:endParaRPr lang="en-IE" sz="1200" baseline="0" dirty="0" smtClean="0"/>
                    </a:p>
                    <a:p>
                      <a:endParaRPr lang="en-IE" sz="1200" baseline="0" dirty="0" smtClean="0"/>
                    </a:p>
                    <a:p>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400" b="1" dirty="0" smtClean="0"/>
                        <a:t>3</a:t>
                      </a:r>
                      <a:r>
                        <a:rPr lang="en-IE" sz="1600" b="1" dirty="0" smtClean="0"/>
                        <a:t>. Approach/Method</a:t>
                      </a:r>
                      <a:r>
                        <a:rPr lang="en-IE" sz="1600" b="1" baseline="0" dirty="0" smtClean="0"/>
                        <a:t> to achieve objectives</a:t>
                      </a:r>
                    </a:p>
                    <a:p>
                      <a:pPr marL="228600" indent="-228600">
                        <a:buFont typeface="+mj-lt"/>
                        <a:buAutoNum type="arabicPeriod"/>
                      </a:pPr>
                      <a:r>
                        <a:rPr lang="en-IE" sz="1600" b="0" baseline="0" dirty="0" smtClean="0"/>
                        <a:t>Literature review to find </a:t>
                      </a:r>
                    </a:p>
                    <a:p>
                      <a:pPr marL="685800" lvl="1" indent="-228600">
                        <a:buFont typeface="+mj-lt"/>
                        <a:buAutoNum type="alphaLcParenR"/>
                      </a:pPr>
                      <a:r>
                        <a:rPr lang="en-IE" sz="1600" b="0" baseline="0" dirty="0" smtClean="0"/>
                        <a:t>Current designs of home heating monitoring systems</a:t>
                      </a:r>
                    </a:p>
                    <a:p>
                      <a:pPr marL="685800" marR="0" lvl="1"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IE" sz="1600" b="0" baseline="0" dirty="0" smtClean="0"/>
                        <a:t>Current challenges for all stakeholders</a:t>
                      </a:r>
                    </a:p>
                    <a:p>
                      <a:pPr marL="685800" marR="0" lvl="1"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IE" sz="1600" b="0" baseline="0" dirty="0" smtClean="0"/>
                        <a:t>User satisfaction surveys for home heating monitoring systems</a:t>
                      </a:r>
                    </a:p>
                    <a:p>
                      <a:pPr marL="685800" lvl="1" indent="-228600">
                        <a:buFont typeface="+mj-lt"/>
                        <a:buAutoNum type="alphaLcParenR"/>
                      </a:pPr>
                      <a:r>
                        <a:rPr lang="en-IE" sz="1600" b="0" baseline="0" dirty="0" smtClean="0"/>
                        <a:t>Technology reviews e.g. sensors, software development.</a:t>
                      </a:r>
                    </a:p>
                    <a:p>
                      <a:pPr marL="228600" lvl="0" indent="-228600">
                        <a:buFont typeface="+mj-lt"/>
                        <a:buAutoNum type="arabicPeriod"/>
                      </a:pPr>
                      <a:r>
                        <a:rPr lang="en-IE" sz="1600" b="0" baseline="0" dirty="0" smtClean="0"/>
                        <a:t>Choose a stakeholder perspective</a:t>
                      </a:r>
                    </a:p>
                    <a:p>
                      <a:pPr marL="228600" lvl="0" indent="-228600">
                        <a:buFont typeface="+mj-lt"/>
                        <a:buAutoNum type="arabicPeriod"/>
                      </a:pPr>
                      <a:r>
                        <a:rPr lang="en-IE" sz="1600" b="0" baseline="0" dirty="0" smtClean="0"/>
                        <a:t>Engage with stakeholders to understand their challenges.</a:t>
                      </a:r>
                    </a:p>
                    <a:p>
                      <a:pPr marL="228600" lvl="0" indent="-228600">
                        <a:buFont typeface="+mj-lt"/>
                        <a:buAutoNum type="arabicPeriod"/>
                      </a:pPr>
                      <a:r>
                        <a:rPr lang="en-IE" sz="1600" b="0" baseline="0" dirty="0" smtClean="0"/>
                        <a:t>Design a system based on findings from the literature and stakeholder engagement</a:t>
                      </a:r>
                    </a:p>
                    <a:p>
                      <a:pPr marL="228600" lvl="0" indent="-228600">
                        <a:buFont typeface="+mj-lt"/>
                        <a:buAutoNum type="arabicPeriod"/>
                      </a:pPr>
                      <a:r>
                        <a:rPr lang="en-IE" sz="1600" b="0" baseline="0" dirty="0" smtClean="0"/>
                        <a:t>Build a targeted prototype to address the challenges using technology based on literature review and available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1349118">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b="1" dirty="0" smtClean="0"/>
                        <a:t>4. </a:t>
                      </a:r>
                      <a:r>
                        <a:rPr lang="en-IE" sz="1600" b="1" dirty="0" smtClean="0"/>
                        <a:t>Evaluation</a:t>
                      </a:r>
                    </a:p>
                    <a:p>
                      <a:pPr marL="0" marR="0" indent="0" algn="l" defTabSz="914400" rtl="0" eaLnBrk="1" fontAlgn="auto" latinLnBrk="0" hangingPunct="1">
                        <a:lnSpc>
                          <a:spcPct val="100000"/>
                        </a:lnSpc>
                        <a:spcBef>
                          <a:spcPts val="0"/>
                        </a:spcBef>
                        <a:spcAft>
                          <a:spcPts val="0"/>
                        </a:spcAft>
                        <a:buClrTx/>
                        <a:buSzTx/>
                        <a:buFontTx/>
                        <a:buNone/>
                        <a:tabLst/>
                        <a:defRPr/>
                      </a:pPr>
                      <a:r>
                        <a:rPr lang="en-IE" sz="1600" b="0" dirty="0" smtClean="0"/>
                        <a:t>Demonstrate the targeted prototype</a:t>
                      </a:r>
                      <a:r>
                        <a:rPr lang="en-IE" sz="1600" b="0" baseline="0" dirty="0" smtClean="0"/>
                        <a:t> to the stakeholder</a:t>
                      </a:r>
                      <a:endParaRPr lang="en-IE" sz="1600" baseline="0" dirty="0" smtClean="0"/>
                    </a:p>
                    <a:p>
                      <a:r>
                        <a:rPr lang="en-IE" sz="1600" baseline="0" dirty="0" smtClean="0"/>
                        <a:t>Survey the stakeholder to collect their views the new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smtClean="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277907">
                <a:tc gridSpan="4">
                  <a:txBody>
                    <a:bodyPr/>
                    <a:lstStyle/>
                    <a:p>
                      <a:r>
                        <a:rPr lang="en-IE" sz="1600" b="1" baseline="0" dirty="0" smtClean="0"/>
                        <a:t>5. </a:t>
                      </a:r>
                      <a:r>
                        <a:rPr lang="en-IE" sz="1600" b="1" baseline="0" dirty="0" smtClean="0"/>
                        <a:t>Contribution</a:t>
                      </a:r>
                      <a:endParaRPr lang="en-IE" sz="1600" b="1" dirty="0" smtClean="0"/>
                    </a:p>
                    <a:p>
                      <a:r>
                        <a:rPr lang="en-IE" sz="1600" b="0" dirty="0" smtClean="0"/>
                        <a:t>List of challenges of home heating systems from a particular</a:t>
                      </a:r>
                      <a:r>
                        <a:rPr lang="en-IE" sz="1600" b="0" baseline="0" dirty="0" smtClean="0"/>
                        <a:t> stakeholder perspective</a:t>
                      </a:r>
                    </a:p>
                    <a:p>
                      <a:r>
                        <a:rPr lang="en-IE" sz="1600" b="0" baseline="0" dirty="0" smtClean="0"/>
                        <a:t>Targeted, evaluated prototype to demonstrate potential solutions to these challenges</a:t>
                      </a:r>
                      <a:endParaRPr lang="en-IE" sz="16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Tree>
    <p:extLst>
      <p:ext uri="{BB962C8B-B14F-4D97-AF65-F5344CB8AC3E}">
        <p14:creationId xmlns:p14="http://schemas.microsoft.com/office/powerpoint/2010/main" val="2103915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E" dirty="0" smtClean="0">
                <a:solidFill>
                  <a:srgbClr val="FF0000"/>
                </a:solidFill>
              </a:rPr>
              <a:t>Research Objectives</a:t>
            </a:r>
            <a:endParaRPr lang="en-IE" dirty="0">
              <a:solidFill>
                <a:srgbClr val="FF0000"/>
              </a:solidFill>
            </a:endParaRPr>
          </a:p>
        </p:txBody>
      </p:sp>
      <p:sp>
        <p:nvSpPr>
          <p:cNvPr id="3" name="Content Placeholder 2"/>
          <p:cNvSpPr>
            <a:spLocks noGrp="1"/>
          </p:cNvSpPr>
          <p:nvPr>
            <p:ph idx="1"/>
          </p:nvPr>
        </p:nvSpPr>
        <p:spPr>
          <a:xfrm>
            <a:off x="838200" y="1044086"/>
            <a:ext cx="10515600" cy="3434129"/>
          </a:xfrm>
        </p:spPr>
        <p:txBody>
          <a:bodyPr>
            <a:normAutofit/>
          </a:bodyPr>
          <a:lstStyle/>
          <a:p>
            <a:pPr marL="0" indent="0">
              <a:buNone/>
            </a:pPr>
            <a:r>
              <a:rPr lang="en-IE" dirty="0" smtClean="0"/>
              <a:t>Research Objectives are statements </a:t>
            </a:r>
            <a:r>
              <a:rPr lang="en-IE" dirty="0"/>
              <a:t>of what you want to achieve.</a:t>
            </a:r>
          </a:p>
          <a:p>
            <a:pPr marL="0" indent="0">
              <a:buNone/>
            </a:pPr>
            <a:r>
              <a:rPr lang="en-IE" dirty="0"/>
              <a:t> </a:t>
            </a:r>
            <a:endParaRPr lang="en-IE" dirty="0" smtClean="0"/>
          </a:p>
          <a:p>
            <a:pPr marL="0" indent="0">
              <a:buNone/>
            </a:pPr>
            <a:r>
              <a:rPr lang="en-IE" dirty="0" smtClean="0"/>
              <a:t>Action Verbs are used to specify Research objectives e.g. Understand, Determine, Verify,  Describe, Compare, Analyse.</a:t>
            </a:r>
          </a:p>
          <a:p>
            <a:pPr marL="0" indent="0">
              <a:buNone/>
            </a:pPr>
            <a:endParaRPr lang="en-IE" dirty="0"/>
          </a:p>
          <a:p>
            <a:pPr marL="0" indent="0">
              <a:buNone/>
            </a:pPr>
            <a:r>
              <a:rPr lang="en-IE" dirty="0" smtClean="0"/>
              <a:t>They are not moving targets- They should be derived from the Research Aim/Question.</a:t>
            </a:r>
          </a:p>
          <a:p>
            <a:pPr marL="0" indent="0">
              <a:buNone/>
            </a:pPr>
            <a:endParaRPr lang="en-IE" dirty="0" smtClean="0"/>
          </a:p>
          <a:p>
            <a:pPr marL="0" indent="0">
              <a:buNone/>
            </a:pPr>
            <a:endParaRPr lang="en-IE" dirty="0" smtClean="0"/>
          </a:p>
        </p:txBody>
      </p:sp>
      <p:sp>
        <p:nvSpPr>
          <p:cNvPr id="4" name="Content Placeholder 2"/>
          <p:cNvSpPr txBox="1">
            <a:spLocks/>
          </p:cNvSpPr>
          <p:nvPr/>
        </p:nvSpPr>
        <p:spPr>
          <a:xfrm>
            <a:off x="777388" y="5522301"/>
            <a:ext cx="10515600" cy="8120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E" dirty="0" smtClean="0"/>
              <a:t>What you will do to achieve the objectives e.g. literature review, interview, survey, measure, compare, build, design….</a:t>
            </a:r>
          </a:p>
          <a:p>
            <a:pPr marL="0" indent="0">
              <a:buFont typeface="Arial" panose="020B0604020202020204" pitchFamily="34" charset="0"/>
              <a:buNone/>
            </a:pPr>
            <a:endParaRPr lang="en-IE" dirty="0" smtClean="0"/>
          </a:p>
          <a:p>
            <a:pPr marL="0" indent="0">
              <a:buFont typeface="Arial" panose="020B0604020202020204" pitchFamily="34" charset="0"/>
              <a:buNone/>
            </a:pPr>
            <a:endParaRPr lang="en-IE" dirty="0" smtClean="0"/>
          </a:p>
        </p:txBody>
      </p:sp>
      <p:sp>
        <p:nvSpPr>
          <p:cNvPr id="6" name="Rectangle 5"/>
          <p:cNvSpPr/>
          <p:nvPr/>
        </p:nvSpPr>
        <p:spPr>
          <a:xfrm>
            <a:off x="777388" y="4563546"/>
            <a:ext cx="9600064" cy="769441"/>
          </a:xfrm>
          <a:prstGeom prst="rect">
            <a:avLst/>
          </a:prstGeom>
        </p:spPr>
        <p:txBody>
          <a:bodyPr wrap="none">
            <a:spAutoFit/>
          </a:bodyPr>
          <a:lstStyle/>
          <a:p>
            <a:r>
              <a:rPr lang="en-IE" sz="4400" dirty="0" smtClean="0">
                <a:solidFill>
                  <a:srgbClr val="FF0000"/>
                </a:solidFill>
                <a:latin typeface="+mj-lt"/>
              </a:rPr>
              <a:t>Approach/Method </a:t>
            </a:r>
            <a:r>
              <a:rPr lang="en-IE" sz="4400" dirty="0">
                <a:solidFill>
                  <a:srgbClr val="FF0000"/>
                </a:solidFill>
                <a:latin typeface="+mj-lt"/>
              </a:rPr>
              <a:t>to achieve objectives</a:t>
            </a:r>
          </a:p>
        </p:txBody>
      </p:sp>
    </p:spTree>
    <p:extLst>
      <p:ext uri="{BB962C8B-B14F-4D97-AF65-F5344CB8AC3E}">
        <p14:creationId xmlns:p14="http://schemas.microsoft.com/office/powerpoint/2010/main" val="2549854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1713</TotalTime>
  <Words>3767</Words>
  <Application>Microsoft Office PowerPoint</Application>
  <PresentationFormat>Widescreen</PresentationFormat>
  <Paragraphs>504</Paragraphs>
  <Slides>42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 Narrow</vt:lpstr>
      <vt:lpstr>Batang</vt:lpstr>
      <vt:lpstr>Calibri</vt:lpstr>
      <vt:lpstr>Calibri Light</vt:lpstr>
      <vt:lpstr>Guardian Egyptian Web</vt:lpstr>
      <vt:lpstr>Minion Pro</vt:lpstr>
      <vt:lpstr>Symbol</vt:lpstr>
      <vt:lpstr>Times New Roman</vt:lpstr>
      <vt:lpstr>ヒラギノ角ゴ Pro W3</vt:lpstr>
      <vt:lpstr>Office Theme</vt:lpstr>
      <vt:lpstr>PowerPoint Presentation</vt:lpstr>
      <vt:lpstr>CS7CS6: Research and Innovation Methods </vt:lpstr>
      <vt:lpstr>Excerpt From the assignment sheet</vt:lpstr>
      <vt:lpstr>PowerPoint Presentation</vt:lpstr>
      <vt:lpstr>In addition to the Research Canvas include the following 5 items in your research plan</vt:lpstr>
      <vt:lpstr>PowerPoint Presentation</vt:lpstr>
      <vt:lpstr>PowerPoint Presentation</vt:lpstr>
      <vt:lpstr>PowerPoint Presentation</vt:lpstr>
      <vt:lpstr>Research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That’s All Folks Thank You for Listening</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gstephen</dc:creator>
  <cp:lastModifiedBy>Gaye Stephens</cp:lastModifiedBy>
  <cp:revision>43</cp:revision>
  <dcterms:created xsi:type="dcterms:W3CDTF">2019-09-11T09:37:00Z</dcterms:created>
  <dcterms:modified xsi:type="dcterms:W3CDTF">2021-11-03T11:52:38Z</dcterms:modified>
</cp:coreProperties>
</file>