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0" r:id="rId5"/>
    <p:sldId id="261" r:id="rId6"/>
    <p:sldId id="271" r:id="rId7"/>
    <p:sldId id="272" r:id="rId8"/>
    <p:sldId id="262" r:id="rId9"/>
    <p:sldId id="276" r:id="rId10"/>
    <p:sldId id="277" r:id="rId11"/>
    <p:sldId id="278" r:id="rId12"/>
    <p:sldId id="273" r:id="rId13"/>
    <p:sldId id="274" r:id="rId14"/>
    <p:sldId id="280" r:id="rId15"/>
    <p:sldId id="281" r:id="rId16"/>
    <p:sldId id="282"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62" autoAdjust="0"/>
    <p:restoredTop sz="94660"/>
  </p:normalViewPr>
  <p:slideViewPr>
    <p:cSldViewPr snapToGrid="0">
      <p:cViewPr varScale="1">
        <p:scale>
          <a:sx n="122" d="100"/>
          <a:sy n="122" d="100"/>
        </p:scale>
        <p:origin x="102"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92968A-27DA-454B-8BD7-10D0BFEE5A33}" type="datetimeFigureOut">
              <a:rPr lang="en-IE" smtClean="0"/>
              <a:t>15/09/2022</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1B44D6-165E-41DE-8B5F-49AFC7C46D00}" type="slidenum">
              <a:rPr lang="en-IE" smtClean="0"/>
              <a:t>‹#›</a:t>
            </a:fld>
            <a:endParaRPr lang="en-IE"/>
          </a:p>
        </p:txBody>
      </p:sp>
    </p:spTree>
    <p:extLst>
      <p:ext uri="{BB962C8B-B14F-4D97-AF65-F5344CB8AC3E}">
        <p14:creationId xmlns:p14="http://schemas.microsoft.com/office/powerpoint/2010/main" val="2791510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49DD4D23-C98A-435E-AE88-9061F8349B02}" type="slidenum">
              <a:rPr lang="en-GB" smtClean="0"/>
              <a:pPr/>
              <a:t>1</a:t>
            </a:fld>
            <a:endParaRPr lang="en-GB" dirty="0"/>
          </a:p>
        </p:txBody>
      </p:sp>
    </p:spTree>
    <p:extLst>
      <p:ext uri="{BB962C8B-B14F-4D97-AF65-F5344CB8AC3E}">
        <p14:creationId xmlns:p14="http://schemas.microsoft.com/office/powerpoint/2010/main" val="387726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49DD4D23-C98A-435E-AE88-9061F8349B02}" type="slidenum">
              <a:rPr lang="en-GB" smtClean="0"/>
              <a:pPr/>
              <a:t>2</a:t>
            </a:fld>
            <a:endParaRPr lang="en-GB" dirty="0"/>
          </a:p>
        </p:txBody>
      </p:sp>
    </p:spTree>
    <p:extLst>
      <p:ext uri="{BB962C8B-B14F-4D97-AF65-F5344CB8AC3E}">
        <p14:creationId xmlns:p14="http://schemas.microsoft.com/office/powerpoint/2010/main" val="608314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49DD4D23-C98A-435E-AE88-9061F8349B02}" type="slidenum">
              <a:rPr lang="en-GB" smtClean="0"/>
              <a:pPr/>
              <a:t>3</a:t>
            </a:fld>
            <a:endParaRPr lang="en-GB" dirty="0"/>
          </a:p>
        </p:txBody>
      </p:sp>
    </p:spTree>
    <p:extLst>
      <p:ext uri="{BB962C8B-B14F-4D97-AF65-F5344CB8AC3E}">
        <p14:creationId xmlns:p14="http://schemas.microsoft.com/office/powerpoint/2010/main" val="719382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F70E3EEE-B3EE-124B-B796-B1AE4F6C1AEE}" type="slidenum">
              <a:rPr lang="en-US">
                <a:latin typeface="Arial" pitchFamily="-110" charset="0"/>
              </a:rPr>
              <a:pPr/>
              <a:t>11</a:t>
            </a:fld>
            <a:endParaRPr lang="en-US">
              <a:latin typeface="Arial" pitchFamily="-110" charset="0"/>
            </a:endParaRPr>
          </a:p>
        </p:txBody>
      </p:sp>
      <p:sp>
        <p:nvSpPr>
          <p:cNvPr id="57347" name="Rectangle 2"/>
          <p:cNvSpPr>
            <a:spLocks noGrp="1" noRot="1" noChangeAspect="1" noChangeArrowheads="1"/>
          </p:cNvSpPr>
          <p:nvPr>
            <p:ph type="sldImg"/>
          </p:nvPr>
        </p:nvSpPr>
        <p:spPr>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10" charset="0"/>
              <a:ea typeface="ＭＳ Ｐゴシック" pitchFamily="34" charset="-128"/>
              <a:cs typeface="ＭＳ Ｐゴシック" pitchFamily="34" charset="-128"/>
            </a:endParaRPr>
          </a:p>
        </p:txBody>
      </p:sp>
    </p:spTree>
    <p:extLst>
      <p:ext uri="{BB962C8B-B14F-4D97-AF65-F5344CB8AC3E}">
        <p14:creationId xmlns:p14="http://schemas.microsoft.com/office/powerpoint/2010/main" val="1491118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80B82625-E1F7-6D4A-9137-2C5C6E09C66D}" type="slidenum">
              <a:rPr lang="en-US">
                <a:latin typeface="Arial" pitchFamily="-110" charset="0"/>
              </a:rPr>
              <a:pPr/>
              <a:t>13</a:t>
            </a:fld>
            <a:endParaRPr lang="en-US">
              <a:latin typeface="Arial" pitchFamily="-110"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a:latin typeface="Times New Roman" pitchFamily="-110" charset="0"/>
              <a:ea typeface="ＭＳ Ｐゴシック" pitchFamily="34" charset="-128"/>
              <a:cs typeface="ＭＳ Ｐゴシック" pitchFamily="34" charset="-128"/>
            </a:endParaRPr>
          </a:p>
        </p:txBody>
      </p:sp>
    </p:spTree>
    <p:extLst>
      <p:ext uri="{BB962C8B-B14F-4D97-AF65-F5344CB8AC3E}">
        <p14:creationId xmlns:p14="http://schemas.microsoft.com/office/powerpoint/2010/main" val="3196598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8F0A3775-7C2D-4E2C-B56E-D43A57873327}" type="datetimeFigureOut">
              <a:rPr lang="en-IE" smtClean="0"/>
              <a:t>15/09/2022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A020DB6-C905-46BE-B021-0DE38ACA43A9}" type="slidenum">
              <a:rPr lang="en-IE" smtClean="0"/>
              <a:t>‹#›</a:t>
            </a:fld>
            <a:endParaRPr lang="en-IE"/>
          </a:p>
        </p:txBody>
      </p:sp>
    </p:spTree>
    <p:extLst>
      <p:ext uri="{BB962C8B-B14F-4D97-AF65-F5344CB8AC3E}">
        <p14:creationId xmlns:p14="http://schemas.microsoft.com/office/powerpoint/2010/main" val="2402430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8F0A3775-7C2D-4E2C-B56E-D43A57873327}" type="datetimeFigureOut">
              <a:rPr lang="en-IE" smtClean="0"/>
              <a:t>15/09/2022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A020DB6-C905-46BE-B021-0DE38ACA43A9}" type="slidenum">
              <a:rPr lang="en-IE" smtClean="0"/>
              <a:t>‹#›</a:t>
            </a:fld>
            <a:endParaRPr lang="en-IE"/>
          </a:p>
        </p:txBody>
      </p:sp>
    </p:spTree>
    <p:extLst>
      <p:ext uri="{BB962C8B-B14F-4D97-AF65-F5344CB8AC3E}">
        <p14:creationId xmlns:p14="http://schemas.microsoft.com/office/powerpoint/2010/main" val="287380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8F0A3775-7C2D-4E2C-B56E-D43A57873327}" type="datetimeFigureOut">
              <a:rPr lang="en-IE" smtClean="0"/>
              <a:t>15/09/2022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A020DB6-C905-46BE-B021-0DE38ACA43A9}" type="slidenum">
              <a:rPr lang="en-IE" smtClean="0"/>
              <a:t>‹#›</a:t>
            </a:fld>
            <a:endParaRPr lang="en-IE"/>
          </a:p>
        </p:txBody>
      </p:sp>
    </p:spTree>
    <p:extLst>
      <p:ext uri="{BB962C8B-B14F-4D97-AF65-F5344CB8AC3E}">
        <p14:creationId xmlns:p14="http://schemas.microsoft.com/office/powerpoint/2010/main" val="225707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mp; 2 Column Content 20p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1104901" y="1881076"/>
            <a:ext cx="10037232" cy="3643425"/>
          </a:xfrm>
        </p:spPr>
        <p:txBody>
          <a:bodyPr/>
          <a:lstStyle>
            <a:lvl1pPr marL="0" indent="0" rtl="0">
              <a:spcBef>
                <a:spcPts val="900"/>
              </a:spcBef>
              <a:buClr>
                <a:schemeClr val="tx2"/>
              </a:buClr>
              <a:buSzPts val="2000"/>
              <a:buFont typeface="Arial"/>
              <a:buNone/>
              <a:defRPr sz="2000" b="1"/>
            </a:lvl1pPr>
            <a:lvl2pPr marL="625475" indent="-233363" rtl="0">
              <a:buSzPts val="2000"/>
              <a:buFont typeface="Minion Pro"/>
              <a:buChar char="‒"/>
              <a:defRPr sz="2000"/>
            </a:lvl2pPr>
            <a:lvl3pPr marL="912813" indent="-222250" rtl="0">
              <a:buSzPts val="2000"/>
              <a:buFont typeface="Arial"/>
              <a:buChar char="»"/>
              <a:defRPr sz="2000"/>
            </a:lvl3pPr>
            <a:lvl4pPr marL="1128713" indent="-190500">
              <a:defRPr sz="2000"/>
            </a:lvl4pPr>
            <a:lvl5pPr marL="1439863" indent="-185738">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Rectangle 4"/>
          <p:cNvSpPr/>
          <p:nvPr userDrawn="1"/>
        </p:nvSpPr>
        <p:spPr>
          <a:xfrm>
            <a:off x="0" y="5819776"/>
            <a:ext cx="12192000" cy="1036637"/>
          </a:xfrm>
          <a:prstGeom prst="rect">
            <a:avLst/>
          </a:prstGeom>
          <a:solidFill>
            <a:srgbClr val="005EAE"/>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a:endParaRPr lang="en-GB" sz="1000">
              <a:solidFill>
                <a:prstClr val="white"/>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4900" y="6046349"/>
            <a:ext cx="2746965" cy="550631"/>
          </a:xfrm>
          <a:prstGeom prst="rect">
            <a:avLst/>
          </a:prstGeom>
        </p:spPr>
      </p:pic>
      <p:sp>
        <p:nvSpPr>
          <p:cNvPr id="9" name="Text Placeholder 5"/>
          <p:cNvSpPr>
            <a:spLocks noGrp="1"/>
          </p:cNvSpPr>
          <p:nvPr>
            <p:ph type="body" sz="quarter" idx="11"/>
          </p:nvPr>
        </p:nvSpPr>
        <p:spPr>
          <a:xfrm>
            <a:off x="1104900" y="914401"/>
            <a:ext cx="10001251" cy="276225"/>
          </a:xfrm>
        </p:spPr>
        <p:txBody>
          <a:bodyPr/>
          <a:lstStyle>
            <a:lvl1pPr>
              <a:defRPr sz="1400" b="0">
                <a:solidFill>
                  <a:srgbClr val="005EAE"/>
                </a:solidFill>
              </a:defRPr>
            </a:lvl1pPr>
          </a:lstStyle>
          <a:p>
            <a:pPr lvl="0"/>
            <a:r>
              <a:rPr lang="en-US"/>
              <a:t>Click to edit Master text styles</a:t>
            </a:r>
          </a:p>
        </p:txBody>
      </p:sp>
    </p:spTree>
    <p:extLst>
      <p:ext uri="{BB962C8B-B14F-4D97-AF65-F5344CB8AC3E}">
        <p14:creationId xmlns:p14="http://schemas.microsoft.com/office/powerpoint/2010/main" val="3180907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8F0A3775-7C2D-4E2C-B56E-D43A57873327}" type="datetimeFigureOut">
              <a:rPr lang="en-IE" smtClean="0"/>
              <a:t>15/09/2022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A020DB6-C905-46BE-B021-0DE38ACA43A9}" type="slidenum">
              <a:rPr lang="en-IE" smtClean="0"/>
              <a:t>‹#›</a:t>
            </a:fld>
            <a:endParaRPr lang="en-IE"/>
          </a:p>
        </p:txBody>
      </p:sp>
    </p:spTree>
    <p:extLst>
      <p:ext uri="{BB962C8B-B14F-4D97-AF65-F5344CB8AC3E}">
        <p14:creationId xmlns:p14="http://schemas.microsoft.com/office/powerpoint/2010/main" val="2632463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0A3775-7C2D-4E2C-B56E-D43A57873327}" type="datetimeFigureOut">
              <a:rPr lang="en-IE" smtClean="0"/>
              <a:t>15/09/2022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A020DB6-C905-46BE-B021-0DE38ACA43A9}" type="slidenum">
              <a:rPr lang="en-IE" smtClean="0"/>
              <a:t>‹#›</a:t>
            </a:fld>
            <a:endParaRPr lang="en-IE"/>
          </a:p>
        </p:txBody>
      </p:sp>
    </p:spTree>
    <p:extLst>
      <p:ext uri="{BB962C8B-B14F-4D97-AF65-F5344CB8AC3E}">
        <p14:creationId xmlns:p14="http://schemas.microsoft.com/office/powerpoint/2010/main" val="771425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8F0A3775-7C2D-4E2C-B56E-D43A57873327}" type="datetimeFigureOut">
              <a:rPr lang="en-IE" smtClean="0"/>
              <a:t>15/09/2022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A020DB6-C905-46BE-B021-0DE38ACA43A9}" type="slidenum">
              <a:rPr lang="en-IE" smtClean="0"/>
              <a:t>‹#›</a:t>
            </a:fld>
            <a:endParaRPr lang="en-IE"/>
          </a:p>
        </p:txBody>
      </p:sp>
    </p:spTree>
    <p:extLst>
      <p:ext uri="{BB962C8B-B14F-4D97-AF65-F5344CB8AC3E}">
        <p14:creationId xmlns:p14="http://schemas.microsoft.com/office/powerpoint/2010/main" val="2186084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8F0A3775-7C2D-4E2C-B56E-D43A57873327}" type="datetimeFigureOut">
              <a:rPr lang="en-IE" smtClean="0"/>
              <a:t>15/09/2022</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4A020DB6-C905-46BE-B021-0DE38ACA43A9}" type="slidenum">
              <a:rPr lang="en-IE" smtClean="0"/>
              <a:t>‹#›</a:t>
            </a:fld>
            <a:endParaRPr lang="en-IE"/>
          </a:p>
        </p:txBody>
      </p:sp>
    </p:spTree>
    <p:extLst>
      <p:ext uri="{BB962C8B-B14F-4D97-AF65-F5344CB8AC3E}">
        <p14:creationId xmlns:p14="http://schemas.microsoft.com/office/powerpoint/2010/main" val="3750711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8F0A3775-7C2D-4E2C-B56E-D43A57873327}" type="datetimeFigureOut">
              <a:rPr lang="en-IE" smtClean="0"/>
              <a:t>15/09/2022</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4A020DB6-C905-46BE-B021-0DE38ACA43A9}" type="slidenum">
              <a:rPr lang="en-IE" smtClean="0"/>
              <a:t>‹#›</a:t>
            </a:fld>
            <a:endParaRPr lang="en-IE"/>
          </a:p>
        </p:txBody>
      </p:sp>
    </p:spTree>
    <p:extLst>
      <p:ext uri="{BB962C8B-B14F-4D97-AF65-F5344CB8AC3E}">
        <p14:creationId xmlns:p14="http://schemas.microsoft.com/office/powerpoint/2010/main" val="261827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0A3775-7C2D-4E2C-B56E-D43A57873327}" type="datetimeFigureOut">
              <a:rPr lang="en-IE" smtClean="0"/>
              <a:t>15/09/2022</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4A020DB6-C905-46BE-B021-0DE38ACA43A9}" type="slidenum">
              <a:rPr lang="en-IE" smtClean="0"/>
              <a:t>‹#›</a:t>
            </a:fld>
            <a:endParaRPr lang="en-IE"/>
          </a:p>
        </p:txBody>
      </p:sp>
    </p:spTree>
    <p:extLst>
      <p:ext uri="{BB962C8B-B14F-4D97-AF65-F5344CB8AC3E}">
        <p14:creationId xmlns:p14="http://schemas.microsoft.com/office/powerpoint/2010/main" val="2027376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0A3775-7C2D-4E2C-B56E-D43A57873327}" type="datetimeFigureOut">
              <a:rPr lang="en-IE" smtClean="0"/>
              <a:t>15/09/2022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A020DB6-C905-46BE-B021-0DE38ACA43A9}" type="slidenum">
              <a:rPr lang="en-IE" smtClean="0"/>
              <a:t>‹#›</a:t>
            </a:fld>
            <a:endParaRPr lang="en-IE"/>
          </a:p>
        </p:txBody>
      </p:sp>
    </p:spTree>
    <p:extLst>
      <p:ext uri="{BB962C8B-B14F-4D97-AF65-F5344CB8AC3E}">
        <p14:creationId xmlns:p14="http://schemas.microsoft.com/office/powerpoint/2010/main" val="2176524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0A3775-7C2D-4E2C-B56E-D43A57873327}" type="datetimeFigureOut">
              <a:rPr lang="en-IE" smtClean="0"/>
              <a:t>15/09/2022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A020DB6-C905-46BE-B021-0DE38ACA43A9}" type="slidenum">
              <a:rPr lang="en-IE" smtClean="0"/>
              <a:t>‹#›</a:t>
            </a:fld>
            <a:endParaRPr lang="en-IE"/>
          </a:p>
        </p:txBody>
      </p:sp>
    </p:spTree>
    <p:extLst>
      <p:ext uri="{BB962C8B-B14F-4D97-AF65-F5344CB8AC3E}">
        <p14:creationId xmlns:p14="http://schemas.microsoft.com/office/powerpoint/2010/main" val="2110217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0A3775-7C2D-4E2C-B56E-D43A57873327}" type="datetimeFigureOut">
              <a:rPr lang="en-IE" smtClean="0"/>
              <a:t>15/09/2022</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020DB6-C905-46BE-B021-0DE38ACA43A9}" type="slidenum">
              <a:rPr lang="en-IE" smtClean="0"/>
              <a:t>‹#›</a:t>
            </a:fld>
            <a:endParaRPr lang="en-IE"/>
          </a:p>
        </p:txBody>
      </p:sp>
    </p:spTree>
    <p:extLst>
      <p:ext uri="{BB962C8B-B14F-4D97-AF65-F5344CB8AC3E}">
        <p14:creationId xmlns:p14="http://schemas.microsoft.com/office/powerpoint/2010/main" val="1606362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tcd.ie/about/policies/"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www.tcd.ie/info_compliance/data-protectio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adelaide.edu.au/carst/about/research-development-framework/" TargetMode="External"/><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projects.scss.tcd.ie/registersupervision/" TargetMode="External"/><Relationship Id="rId2" Type="http://schemas.openxmlformats.org/officeDocument/2006/relationships/hyperlink" Target="https://projects.scss.tcd.ie/"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mailto:Gaye.stephens@tcd.ie"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hyperlink" Target="mailto:Dave.Lewis@tcd.i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mailto:Dave.lewis@tcd.ie" TargetMode="External"/><Relationship Id="rId2" Type="http://schemas.openxmlformats.org/officeDocument/2006/relationships/hyperlink" Target="mailto:gaye.stephens@tcd.ie" TargetMode="External"/><Relationship Id="rId1" Type="http://schemas.openxmlformats.org/officeDocument/2006/relationships/slideLayout" Target="../slideLayouts/slideLayout9.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clker.com/cliparts/7/4/e/a/14985537101004445094quercus-coccinea-acorn.hi.png" TargetMode="External"/><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43E7338-7342-4403-8E8F-882F3F0A9736}"/>
              </a:ext>
            </a:extLst>
          </p:cNvPr>
          <p:cNvSpPr/>
          <p:nvPr/>
        </p:nvSpPr>
        <p:spPr>
          <a:xfrm>
            <a:off x="1786647" y="532495"/>
            <a:ext cx="8618706" cy="473975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spcBef>
                <a:spcPts val="35"/>
              </a:spcBef>
            </a:pPr>
            <a:r>
              <a:rPr lang="en-IE" sz="2400" b="1" dirty="0">
                <a:latin typeface="Arial Narrow" panose="020B0606020202030204" pitchFamily="34" charset="0"/>
                <a:ea typeface="Batang" panose="020B0503020000020004" pitchFamily="18" charset="-127"/>
              </a:rPr>
              <a:t>Student Online Teaching Advice Notice</a:t>
            </a:r>
            <a:endParaRPr lang="en-GB" sz="2400" b="1" dirty="0">
              <a:latin typeface="Arial Narrow" panose="020B0606020202030204" pitchFamily="34" charset="0"/>
              <a:ea typeface="Batang" panose="020B0503020000020004" pitchFamily="18" charset="-127"/>
            </a:endParaRPr>
          </a:p>
          <a:p>
            <a:pPr>
              <a:spcBef>
                <a:spcPts val="300"/>
              </a:spcBef>
              <a:spcAft>
                <a:spcPts val="300"/>
              </a:spcAft>
            </a:pPr>
            <a:endParaRPr lang="en-GB" sz="1700" b="1" dirty="0">
              <a:latin typeface="Arial Narrow" panose="020B0606020202030204" pitchFamily="34" charset="0"/>
              <a:ea typeface="Batang" panose="020B0503020000020004" pitchFamily="18" charset="-127"/>
            </a:endParaRPr>
          </a:p>
          <a:p>
            <a:pPr algn="ctr">
              <a:spcBef>
                <a:spcPts val="300"/>
              </a:spcBef>
              <a:spcAft>
                <a:spcPts val="300"/>
              </a:spcAft>
            </a:pPr>
            <a:r>
              <a:rPr lang="en-GB" sz="1700" b="1" dirty="0">
                <a:latin typeface="Arial Narrow" panose="020B0606020202030204" pitchFamily="34" charset="0"/>
                <a:ea typeface="Batang" panose="020B0503020000020004" pitchFamily="18" charset="-127"/>
              </a:rPr>
              <a:t>The materials and content presented within this session are intended solely for use in a context of teaching and learning at Trinity.</a:t>
            </a:r>
            <a:endParaRPr lang="en-IE" sz="1700" b="1" dirty="0">
              <a:latin typeface="Arial Narrow" panose="020B0606020202030204" pitchFamily="34" charset="0"/>
              <a:ea typeface="Batang" panose="020B0503020000020004" pitchFamily="18" charset="-127"/>
            </a:endParaRPr>
          </a:p>
          <a:p>
            <a:pPr algn="ctr">
              <a:spcBef>
                <a:spcPts val="300"/>
              </a:spcBef>
              <a:spcAft>
                <a:spcPts val="300"/>
              </a:spcAft>
            </a:pPr>
            <a:r>
              <a:rPr lang="en-GB" sz="1700" b="1" dirty="0">
                <a:latin typeface="Arial Narrow" panose="020B0606020202030204" pitchFamily="34" charset="0"/>
                <a:ea typeface="Batang" panose="020B0503020000020004" pitchFamily="18" charset="-127"/>
              </a:rPr>
              <a:t>Any session recorded for subsequent review is made available solely for the purpose of enhancing student learning.</a:t>
            </a:r>
            <a:endParaRPr lang="en-IE" sz="1700" b="1" dirty="0">
              <a:latin typeface="Arial Narrow" panose="020B0606020202030204" pitchFamily="34" charset="0"/>
              <a:ea typeface="Batang" panose="020B0503020000020004" pitchFamily="18" charset="-127"/>
            </a:endParaRPr>
          </a:p>
          <a:p>
            <a:pPr algn="ctr">
              <a:spcBef>
                <a:spcPts val="300"/>
              </a:spcBef>
              <a:spcAft>
                <a:spcPts val="300"/>
              </a:spcAft>
            </a:pPr>
            <a:r>
              <a:rPr lang="en-GB" sz="1700" b="1" dirty="0">
                <a:latin typeface="Arial Narrow" panose="020B0606020202030204" pitchFamily="34" charset="0"/>
                <a:ea typeface="Batang" panose="020B0503020000020004" pitchFamily="18" charset="-127"/>
              </a:rPr>
              <a:t>Students should not edit or modify the recording in any way, nor disseminate it for use outside of a context of teaching and learning at Trinity.</a:t>
            </a:r>
            <a:endParaRPr lang="en-IE" sz="1700" b="1" dirty="0">
              <a:latin typeface="Arial Narrow" panose="020B0606020202030204" pitchFamily="34" charset="0"/>
              <a:ea typeface="Batang" panose="020B0503020000020004" pitchFamily="18" charset="-127"/>
            </a:endParaRPr>
          </a:p>
          <a:p>
            <a:pPr algn="ctr">
              <a:spcBef>
                <a:spcPts val="300"/>
              </a:spcBef>
              <a:spcAft>
                <a:spcPts val="300"/>
              </a:spcAft>
            </a:pPr>
            <a:r>
              <a:rPr lang="en-GB" sz="1700" b="1" dirty="0">
                <a:latin typeface="Arial Narrow" panose="020B0606020202030204" pitchFamily="34" charset="0"/>
                <a:ea typeface="Batang" panose="020B0503020000020004" pitchFamily="18" charset="-127"/>
              </a:rPr>
              <a:t>Please be mindful of your physical environment and conscious of what may be captured by the device camera and microphone during videoconferencing calls.</a:t>
            </a:r>
            <a:endParaRPr lang="en-IE" sz="1700" b="1" dirty="0">
              <a:latin typeface="Arial Narrow" panose="020B0606020202030204" pitchFamily="34" charset="0"/>
              <a:ea typeface="Batang" panose="020B0503020000020004" pitchFamily="18" charset="-127"/>
            </a:endParaRPr>
          </a:p>
          <a:p>
            <a:pPr algn="ctr">
              <a:spcBef>
                <a:spcPts val="300"/>
              </a:spcBef>
              <a:spcAft>
                <a:spcPts val="300"/>
              </a:spcAft>
            </a:pPr>
            <a:r>
              <a:rPr lang="en-GB" sz="1700" b="1" dirty="0">
                <a:latin typeface="Arial Narrow" panose="020B0606020202030204" pitchFamily="34" charset="0"/>
                <a:ea typeface="Batang" panose="020B0503020000020004" pitchFamily="18" charset="-127"/>
              </a:rPr>
              <a:t>Recorded materials will be handled in compliance with Trinity’s statutory duties under the Universities Act, 1997 and in accordance with the University’s </a:t>
            </a:r>
            <a:r>
              <a:rPr lang="en-GB" sz="1700" b="1" u="sng" dirty="0">
                <a:solidFill>
                  <a:srgbClr val="0000FF"/>
                </a:solidFill>
                <a:latin typeface="Arial Narrow" panose="020B0606020202030204" pitchFamily="34" charset="0"/>
                <a:ea typeface="Batang" panose="020B0503020000020004" pitchFamily="18" charset="-127"/>
                <a:hlinkClick r:id="rId3">
                  <a:extLst>
                    <a:ext uri="{A12FA001-AC4F-418D-AE19-62706E023703}">
                      <ahyp:hlinkClr xmlns:ahyp="http://schemas.microsoft.com/office/drawing/2018/hyperlinkcolor" xmlns="" val="tx"/>
                    </a:ext>
                  </a:extLst>
                </a:hlinkClick>
              </a:rPr>
              <a:t>policies and</a:t>
            </a:r>
            <a:r>
              <a:rPr lang="en-GB" sz="1700" b="1" dirty="0">
                <a:latin typeface="Arial Narrow" panose="020B0606020202030204" pitchFamily="34" charset="0"/>
                <a:ea typeface="Batang" panose="020B0503020000020004" pitchFamily="18" charset="-127"/>
              </a:rPr>
              <a:t> </a:t>
            </a:r>
            <a:r>
              <a:rPr lang="en-GB" sz="1700" b="1" u="sng" dirty="0">
                <a:solidFill>
                  <a:srgbClr val="0000FF"/>
                </a:solidFill>
                <a:latin typeface="Arial Narrow" panose="020B0606020202030204" pitchFamily="34" charset="0"/>
                <a:ea typeface="Batang" panose="020B0503020000020004" pitchFamily="18" charset="-127"/>
                <a:hlinkClick r:id="rId3">
                  <a:extLst>
                    <a:ext uri="{A12FA001-AC4F-418D-AE19-62706E023703}">
                      <ahyp:hlinkClr xmlns:ahyp="http://schemas.microsoft.com/office/drawing/2018/hyperlinkcolor" xmlns="" val="tx"/>
                    </a:ext>
                  </a:extLst>
                </a:hlinkClick>
              </a:rPr>
              <a:t>procedures</a:t>
            </a:r>
            <a:r>
              <a:rPr lang="en-GB" sz="1700" b="1" dirty="0">
                <a:latin typeface="Arial Narrow" panose="020B0606020202030204" pitchFamily="34" charset="0"/>
                <a:ea typeface="Batang" panose="020B0503020000020004" pitchFamily="18" charset="-127"/>
              </a:rPr>
              <a:t>.</a:t>
            </a:r>
            <a:endParaRPr lang="en-IE" sz="1700" b="1" dirty="0">
              <a:latin typeface="Arial Narrow" panose="020B0606020202030204" pitchFamily="34" charset="0"/>
              <a:ea typeface="Batang" panose="020B0503020000020004" pitchFamily="18" charset="-127"/>
            </a:endParaRPr>
          </a:p>
          <a:p>
            <a:pPr algn="ctr">
              <a:spcBef>
                <a:spcPts val="300"/>
              </a:spcBef>
              <a:spcAft>
                <a:spcPts val="300"/>
              </a:spcAft>
            </a:pPr>
            <a:r>
              <a:rPr lang="en-GB" sz="1700" b="1" dirty="0">
                <a:latin typeface="Arial Narrow" panose="020B0606020202030204" pitchFamily="34" charset="0"/>
                <a:ea typeface="Batang" panose="020B0503020000020004" pitchFamily="18" charset="-127"/>
              </a:rPr>
              <a:t>Further information on data protection and best practice when using videoconferencing software is available at </a:t>
            </a:r>
            <a:r>
              <a:rPr lang="en-GB" sz="1700" b="1" u="sng" dirty="0">
                <a:solidFill>
                  <a:srgbClr val="0000FF"/>
                </a:solidFill>
                <a:latin typeface="Arial Narrow" panose="020B0606020202030204" pitchFamily="34" charset="0"/>
                <a:ea typeface="Batang" panose="020B0503020000020004" pitchFamily="18" charset="-127"/>
                <a:hlinkClick r:id="rId4">
                  <a:extLst>
                    <a:ext uri="{A12FA001-AC4F-418D-AE19-62706E023703}">
                      <ahyp:hlinkClr xmlns:ahyp="http://schemas.microsoft.com/office/drawing/2018/hyperlinkcolor" xmlns="" val="tx"/>
                    </a:ext>
                  </a:extLst>
                </a:hlinkClick>
              </a:rPr>
              <a:t>https://www.tcd.ie/info_compliance/data-protection/</a:t>
            </a:r>
            <a:r>
              <a:rPr lang="en-GB" sz="1700" b="1" dirty="0">
                <a:solidFill>
                  <a:srgbClr val="0000FF"/>
                </a:solidFill>
                <a:latin typeface="Arial Narrow" panose="020B0606020202030204" pitchFamily="34" charset="0"/>
                <a:ea typeface="Batang" panose="020B0503020000020004" pitchFamily="18" charset="-127"/>
              </a:rPr>
              <a:t>.</a:t>
            </a:r>
            <a:endParaRPr lang="en-IE" sz="1700" b="1" dirty="0">
              <a:latin typeface="Arial Narrow" panose="020B0606020202030204" pitchFamily="34" charset="0"/>
              <a:ea typeface="Batang" panose="020B0503020000020004" pitchFamily="18" charset="-127"/>
            </a:endParaRPr>
          </a:p>
          <a:p>
            <a:pPr algn="ctr">
              <a:spcBef>
                <a:spcPts val="600"/>
              </a:spcBef>
              <a:spcAft>
                <a:spcPts val="600"/>
              </a:spcAft>
            </a:pPr>
            <a:r>
              <a:rPr lang="en-GB" sz="1700" dirty="0">
                <a:latin typeface="Arial Narrow" panose="020B0606020202030204" pitchFamily="34" charset="0"/>
                <a:ea typeface="Batang" panose="020B0503020000020004" pitchFamily="18" charset="-127"/>
              </a:rPr>
              <a:t>© Trinity College Dublin 2020</a:t>
            </a:r>
            <a:endParaRPr lang="en-IE" sz="1700" dirty="0">
              <a:latin typeface="Arial Narrow" panose="020B0606020202030204" pitchFamily="34" charset="0"/>
              <a:ea typeface="Batang" panose="020B0503020000020004" pitchFamily="18" charset="-127"/>
            </a:endParaRPr>
          </a:p>
        </p:txBody>
      </p:sp>
    </p:spTree>
    <p:extLst>
      <p:ext uri="{BB962C8B-B14F-4D97-AF65-F5344CB8AC3E}">
        <p14:creationId xmlns:p14="http://schemas.microsoft.com/office/powerpoint/2010/main" val="4248181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209061" y="228600"/>
            <a:ext cx="7772400" cy="609600"/>
          </a:xfrm>
        </p:spPr>
        <p:txBody>
          <a:bodyPr>
            <a:normAutofit fontScale="90000"/>
          </a:bodyPr>
          <a:lstStyle/>
          <a:p>
            <a:r>
              <a:rPr lang="en-US" dirty="0" smtClean="0">
                <a:ea typeface="ＭＳ Ｐゴシック" pitchFamily="34" charset="-128"/>
                <a:cs typeface="ＭＳ Ｐゴシック" pitchFamily="34" charset="-128"/>
              </a:rPr>
              <a:t>Individual work has </a:t>
            </a:r>
            <a:r>
              <a:rPr lang="en-US" dirty="0">
                <a:ea typeface="ＭＳ Ｐゴシック" pitchFamily="34" charset="-128"/>
                <a:cs typeface="ＭＳ Ｐゴシック" pitchFamily="34" charset="-128"/>
              </a:rPr>
              <a:t>1</a:t>
            </a:r>
            <a:r>
              <a:rPr lang="en-US" dirty="0" smtClean="0">
                <a:ea typeface="ＭＳ Ｐゴシック" pitchFamily="34" charset="-128"/>
                <a:cs typeface="ＭＳ Ｐゴシック" pitchFamily="34" charset="-128"/>
              </a:rPr>
              <a:t> deliverable</a:t>
            </a:r>
          </a:p>
        </p:txBody>
      </p:sp>
      <p:sp>
        <p:nvSpPr>
          <p:cNvPr id="2" name="Content Placeholder 1"/>
          <p:cNvSpPr>
            <a:spLocks noGrp="1"/>
          </p:cNvSpPr>
          <p:nvPr>
            <p:ph idx="1"/>
          </p:nvPr>
        </p:nvSpPr>
        <p:spPr>
          <a:xfrm>
            <a:off x="209061" y="1447799"/>
            <a:ext cx="11818816" cy="4937370"/>
          </a:xfrm>
        </p:spPr>
        <p:txBody>
          <a:bodyPr>
            <a:normAutofit/>
          </a:bodyPr>
          <a:lstStyle/>
          <a:p>
            <a:pPr lvl="0"/>
            <a:endParaRPr lang="en-GB" dirty="0" smtClean="0"/>
          </a:p>
          <a:p>
            <a:pPr marL="0" lvl="0" indent="0">
              <a:buNone/>
            </a:pPr>
            <a:r>
              <a:rPr lang="en-GB" b="1" dirty="0" smtClean="0"/>
              <a:t>Research Plan</a:t>
            </a:r>
          </a:p>
          <a:p>
            <a:pPr lvl="0"/>
            <a:r>
              <a:rPr lang="en-GB" dirty="0"/>
              <a:t>For your individual MSc research project, submit a research plan captured in a set of 6 slides providing the following information</a:t>
            </a:r>
            <a:endParaRPr lang="en-IE" sz="4000" dirty="0"/>
          </a:p>
          <a:p>
            <a:pPr lvl="2"/>
            <a:r>
              <a:rPr lang="en-GB" dirty="0"/>
              <a:t>research canvas (as per template given in class) and supported by relevant references from your reference list.</a:t>
            </a:r>
            <a:endParaRPr lang="en-IE" sz="3200" dirty="0"/>
          </a:p>
          <a:p>
            <a:pPr lvl="2"/>
            <a:r>
              <a:rPr lang="en-GB" dirty="0"/>
              <a:t>motivation statement (approx. 150 words)</a:t>
            </a:r>
            <a:endParaRPr lang="en-IE" sz="3200" dirty="0"/>
          </a:p>
          <a:p>
            <a:pPr lvl="2"/>
            <a:r>
              <a:rPr lang="en-GB" dirty="0"/>
              <a:t>list of at least 7 references which support your research idea, method and motivation</a:t>
            </a:r>
            <a:endParaRPr lang="en-IE" sz="3200" dirty="0"/>
          </a:p>
          <a:p>
            <a:pPr lvl="2"/>
            <a:r>
              <a:rPr lang="en-GB" dirty="0"/>
              <a:t>research project Gantt chart</a:t>
            </a:r>
            <a:endParaRPr lang="en-IE" sz="3200" dirty="0"/>
          </a:p>
          <a:p>
            <a:pPr lvl="2"/>
            <a:r>
              <a:rPr lang="en-GB" dirty="0"/>
              <a:t>an explanation of whether or not you require to get ethical approval for your research.</a:t>
            </a:r>
            <a:endParaRPr lang="en-IE" sz="3200" dirty="0"/>
          </a:p>
          <a:p>
            <a:pPr lvl="2"/>
            <a:r>
              <a:rPr lang="en-GB" dirty="0"/>
              <a:t>list technical and research skills you have or hope to develop to carry out your research project.</a:t>
            </a:r>
            <a:endParaRPr lang="en-IE" sz="3200" dirty="0"/>
          </a:p>
          <a:p>
            <a:pPr marL="0" lvl="0" indent="0">
              <a:buNone/>
            </a:pPr>
            <a:endParaRPr lang="en-GB" sz="1600" b="1" dirty="0">
              <a:solidFill>
                <a:srgbClr val="FF0000"/>
              </a:solidFill>
            </a:endParaRPr>
          </a:p>
          <a:p>
            <a:endParaRPr lang="en-US" dirty="0" smtClean="0">
              <a:ea typeface="ＭＳ Ｐゴシック" pitchFamily="34" charset="-128"/>
              <a:cs typeface="ＭＳ Ｐゴシック" pitchFamily="34" charset="-128"/>
            </a:endParaRPr>
          </a:p>
          <a:p>
            <a:endParaRPr lang="en-IE" dirty="0"/>
          </a:p>
        </p:txBody>
      </p:sp>
    </p:spTree>
    <p:extLst>
      <p:ext uri="{BB962C8B-B14F-4D97-AF65-F5344CB8AC3E}">
        <p14:creationId xmlns:p14="http://schemas.microsoft.com/office/powerpoint/2010/main" val="448760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normAutofit/>
          </a:bodyPr>
          <a:lstStyle/>
          <a:p>
            <a:r>
              <a:rPr lang="en-US" smtClean="0">
                <a:ea typeface="ＭＳ Ｐゴシック" pitchFamily="34" charset="-128"/>
                <a:cs typeface="ＭＳ Ｐゴシック" pitchFamily="34" charset="-128"/>
              </a:rPr>
              <a:t>Module </a:t>
            </a:r>
            <a:r>
              <a:rPr lang="en-US" dirty="0" smtClean="0">
                <a:ea typeface="ＭＳ Ｐゴシック" pitchFamily="34" charset="-128"/>
                <a:cs typeface="ＭＳ Ｐゴシック" pitchFamily="34" charset="-128"/>
              </a:rPr>
              <a:t>Evaluation and Marking</a:t>
            </a:r>
          </a:p>
        </p:txBody>
      </p:sp>
      <p:sp>
        <p:nvSpPr>
          <p:cNvPr id="56324" name="Rectangle 3"/>
          <p:cNvSpPr>
            <a:spLocks noGrp="1" noChangeArrowheads="1"/>
          </p:cNvSpPr>
          <p:nvPr>
            <p:ph type="body" idx="1"/>
          </p:nvPr>
        </p:nvSpPr>
        <p:spPr>
          <a:xfrm>
            <a:off x="838200" y="1863117"/>
            <a:ext cx="9671538" cy="1059838"/>
          </a:xfrm>
        </p:spPr>
        <p:txBody>
          <a:bodyPr>
            <a:normAutofit/>
          </a:bodyPr>
          <a:lstStyle/>
          <a:p>
            <a:pPr marL="0" indent="0"/>
            <a:r>
              <a:rPr lang="en-US" dirty="0">
                <a:ea typeface="ＭＳ Ｐゴシック" pitchFamily="34" charset="-128"/>
                <a:cs typeface="ＭＳ Ｐゴシック" pitchFamily="34" charset="-128"/>
              </a:rPr>
              <a:t>Team mark, allocated to each participating team </a:t>
            </a:r>
            <a:r>
              <a:rPr lang="en-US" dirty="0" smtClean="0">
                <a:ea typeface="ＭＳ Ｐゴシック" pitchFamily="34" charset="-128"/>
                <a:cs typeface="ＭＳ Ｐゴシック" pitchFamily="34" charset="-128"/>
              </a:rPr>
              <a:t>member</a:t>
            </a:r>
          </a:p>
          <a:p>
            <a:pPr marL="1257300" lvl="2" indent="-457200">
              <a:buFontTx/>
              <a:buChar char="-"/>
            </a:pPr>
            <a:endParaRPr lang="en-US" sz="2800" dirty="0">
              <a:ea typeface="ＭＳ Ｐゴシック" pitchFamily="34" charset="-128"/>
              <a:cs typeface="ＭＳ Ｐゴシック" pitchFamily="34" charset="-128"/>
            </a:endParaRPr>
          </a:p>
          <a:p>
            <a:pPr marL="0" indent="0"/>
            <a:endParaRPr lang="en-US" dirty="0" smtClean="0">
              <a:ea typeface="ＭＳ Ｐゴシック" pitchFamily="34" charset="-128"/>
              <a:cs typeface="ＭＳ Ｐゴシック" pitchFamily="34" charset="-128"/>
            </a:endParaRPr>
          </a:p>
          <a:p>
            <a:pPr marL="0" indent="0"/>
            <a:endParaRPr lang="en-US" dirty="0" smtClean="0">
              <a:ea typeface="ＭＳ Ｐゴシック" pitchFamily="34" charset="-128"/>
              <a:cs typeface="ＭＳ Ｐゴシック" pitchFamily="34"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745748396"/>
              </p:ext>
            </p:extLst>
          </p:nvPr>
        </p:nvGraphicFramePr>
        <p:xfrm>
          <a:off x="869462" y="3095384"/>
          <a:ext cx="9345099" cy="2494280"/>
        </p:xfrm>
        <a:graphic>
          <a:graphicData uri="http://schemas.openxmlformats.org/drawingml/2006/table">
            <a:tbl>
              <a:tblPr firstRow="1" bandRow="1">
                <a:tableStyleId>{5C22544A-7EE6-4342-B048-85BDC9FD1C3A}</a:tableStyleId>
              </a:tblPr>
              <a:tblGrid>
                <a:gridCol w="2336275">
                  <a:extLst>
                    <a:ext uri="{9D8B030D-6E8A-4147-A177-3AD203B41FA5}">
                      <a16:colId xmlns:a16="http://schemas.microsoft.com/office/drawing/2014/main" val="896154373"/>
                    </a:ext>
                  </a:extLst>
                </a:gridCol>
                <a:gridCol w="1310592">
                  <a:extLst>
                    <a:ext uri="{9D8B030D-6E8A-4147-A177-3AD203B41FA5}">
                      <a16:colId xmlns:a16="http://schemas.microsoft.com/office/drawing/2014/main" val="261656146"/>
                    </a:ext>
                  </a:extLst>
                </a:gridCol>
                <a:gridCol w="1765994">
                  <a:extLst>
                    <a:ext uri="{9D8B030D-6E8A-4147-A177-3AD203B41FA5}">
                      <a16:colId xmlns:a16="http://schemas.microsoft.com/office/drawing/2014/main" val="611700660"/>
                    </a:ext>
                  </a:extLst>
                </a:gridCol>
                <a:gridCol w="3932238">
                  <a:extLst>
                    <a:ext uri="{9D8B030D-6E8A-4147-A177-3AD203B41FA5}">
                      <a16:colId xmlns:a16="http://schemas.microsoft.com/office/drawing/2014/main" val="2425713542"/>
                    </a:ext>
                  </a:extLst>
                </a:gridCol>
              </a:tblGrid>
              <a:tr h="370840">
                <a:tc>
                  <a:txBody>
                    <a:bodyPr/>
                    <a:lstStyle/>
                    <a:p>
                      <a:r>
                        <a:rPr lang="en-IE" dirty="0" smtClean="0"/>
                        <a:t>Deliverable</a:t>
                      </a:r>
                      <a:endParaRPr lang="en-IE" dirty="0"/>
                    </a:p>
                  </a:txBody>
                  <a:tcPr/>
                </a:tc>
                <a:tc>
                  <a:txBody>
                    <a:bodyPr/>
                    <a:lstStyle/>
                    <a:p>
                      <a:r>
                        <a:rPr lang="en-IE" dirty="0" smtClean="0"/>
                        <a:t>Type </a:t>
                      </a:r>
                      <a:endParaRPr lang="en-IE" dirty="0"/>
                    </a:p>
                  </a:txBody>
                  <a:tcPr/>
                </a:tc>
                <a:tc>
                  <a:txBody>
                    <a:bodyPr/>
                    <a:lstStyle/>
                    <a:p>
                      <a:r>
                        <a:rPr lang="en-IE" dirty="0" smtClean="0"/>
                        <a:t>%Weighting</a:t>
                      </a:r>
                      <a:endParaRPr lang="en-IE" dirty="0"/>
                    </a:p>
                  </a:txBody>
                  <a:tcPr/>
                </a:tc>
                <a:tc>
                  <a:txBody>
                    <a:bodyPr/>
                    <a:lstStyle/>
                    <a:p>
                      <a:r>
                        <a:rPr lang="en-IE" dirty="0" smtClean="0"/>
                        <a:t>Submission</a:t>
                      </a:r>
                      <a:r>
                        <a:rPr lang="en-IE" baseline="0" dirty="0" smtClean="0"/>
                        <a:t> deadline</a:t>
                      </a:r>
                      <a:endParaRPr lang="en-IE" dirty="0"/>
                    </a:p>
                  </a:txBody>
                  <a:tcPr/>
                </a:tc>
                <a:extLst>
                  <a:ext uri="{0D108BD9-81ED-4DB2-BD59-A6C34878D82A}">
                    <a16:rowId xmlns:a16="http://schemas.microsoft.com/office/drawing/2014/main" val="1734004977"/>
                  </a:ext>
                </a:extLst>
              </a:tr>
              <a:tr h="370840">
                <a:tc>
                  <a:txBody>
                    <a:bodyPr/>
                    <a:lstStyle/>
                    <a:p>
                      <a:r>
                        <a:rPr lang="en-IE" dirty="0" smtClean="0"/>
                        <a:t>Innovation Report</a:t>
                      </a:r>
                      <a:endParaRPr lang="en-IE" dirty="0"/>
                    </a:p>
                  </a:txBody>
                  <a:tcPr/>
                </a:tc>
                <a:tc>
                  <a:txBody>
                    <a:bodyPr/>
                    <a:lstStyle/>
                    <a:p>
                      <a:r>
                        <a:rPr lang="en-IE" dirty="0" smtClean="0"/>
                        <a:t>Group</a:t>
                      </a:r>
                      <a:endParaRPr lang="en-IE" dirty="0"/>
                    </a:p>
                  </a:txBody>
                  <a:tcPr/>
                </a:tc>
                <a:tc>
                  <a:txBody>
                    <a:bodyPr/>
                    <a:lstStyle/>
                    <a:p>
                      <a:r>
                        <a:rPr lang="en-IE" dirty="0" smtClean="0"/>
                        <a:t>20%</a:t>
                      </a:r>
                      <a:endParaRPr lang="en-IE" dirty="0"/>
                    </a:p>
                  </a:txBody>
                  <a:tcPr/>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GB" dirty="0" smtClean="0"/>
                        <a:t>Friday 21</a:t>
                      </a:r>
                      <a:r>
                        <a:rPr lang="en-GB" baseline="30000" dirty="0" smtClean="0"/>
                        <a:t>st</a:t>
                      </a:r>
                      <a:r>
                        <a:rPr lang="en-GB" baseline="0" dirty="0" smtClean="0"/>
                        <a:t> </a:t>
                      </a:r>
                      <a:r>
                        <a:rPr lang="en-GB" dirty="0" smtClean="0"/>
                        <a:t> October 2022</a:t>
                      </a:r>
                      <a:endParaRPr lang="en-US" sz="1900" dirty="0" smtClean="0">
                        <a:ea typeface="ＭＳ Ｐゴシック" pitchFamily="34" charset="-128"/>
                        <a:cs typeface="ＭＳ Ｐゴシック" pitchFamily="34" charset="-128"/>
                      </a:endParaRPr>
                    </a:p>
                  </a:txBody>
                  <a:tcPr/>
                </a:tc>
                <a:extLst>
                  <a:ext uri="{0D108BD9-81ED-4DB2-BD59-A6C34878D82A}">
                    <a16:rowId xmlns:a16="http://schemas.microsoft.com/office/drawing/2014/main" val="3547118317"/>
                  </a:ext>
                </a:extLst>
              </a:tr>
              <a:tr h="370840">
                <a:tc>
                  <a:txBody>
                    <a:bodyPr/>
                    <a:lstStyle/>
                    <a:p>
                      <a:r>
                        <a:rPr lang="en-IE" dirty="0" smtClean="0"/>
                        <a:t>Innovation</a:t>
                      </a:r>
                      <a:r>
                        <a:rPr lang="en-IE" baseline="0" dirty="0" smtClean="0"/>
                        <a:t> Presentation</a:t>
                      </a:r>
                      <a:endParaRPr lang="en-IE" dirty="0"/>
                    </a:p>
                  </a:txBody>
                  <a:tcPr/>
                </a:tc>
                <a:tc>
                  <a:txBody>
                    <a:bodyPr/>
                    <a:lstStyle/>
                    <a:p>
                      <a:r>
                        <a:rPr lang="en-IE" dirty="0" smtClean="0"/>
                        <a:t>Group</a:t>
                      </a:r>
                      <a:endParaRPr lang="en-IE" dirty="0"/>
                    </a:p>
                  </a:txBody>
                  <a:tcPr/>
                </a:tc>
                <a:tc>
                  <a:txBody>
                    <a:bodyPr/>
                    <a:lstStyle/>
                    <a:p>
                      <a:r>
                        <a:rPr lang="en-IE" dirty="0" smtClean="0"/>
                        <a:t>40%</a:t>
                      </a:r>
                      <a:endParaRPr lang="en-IE" dirty="0"/>
                    </a:p>
                  </a:txBody>
                  <a:tcPr/>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GB" i="0" dirty="0" smtClean="0"/>
                        <a:t>Friday 18</a:t>
                      </a:r>
                      <a:r>
                        <a:rPr lang="en-GB" i="0" baseline="30000" dirty="0" smtClean="0"/>
                        <a:t>th</a:t>
                      </a:r>
                      <a:r>
                        <a:rPr lang="en-GB" i="0" baseline="0" dirty="0" smtClean="0"/>
                        <a:t> </a:t>
                      </a:r>
                      <a:r>
                        <a:rPr lang="en-GB" i="0" dirty="0" smtClean="0"/>
                        <a:t>November 2022</a:t>
                      </a:r>
                      <a:endParaRPr lang="en-US" sz="1900" i="0" dirty="0" smtClean="0">
                        <a:ea typeface="ＭＳ Ｐゴシック" pitchFamily="34" charset="-128"/>
                        <a:cs typeface="ＭＳ Ｐゴシック" pitchFamily="34" charset="-128"/>
                      </a:endParaRPr>
                    </a:p>
                  </a:txBody>
                  <a:tcPr/>
                </a:tc>
                <a:extLst>
                  <a:ext uri="{0D108BD9-81ED-4DB2-BD59-A6C34878D82A}">
                    <a16:rowId xmlns:a16="http://schemas.microsoft.com/office/drawing/2014/main" val="2575022568"/>
                  </a:ext>
                </a:extLst>
              </a:tr>
              <a:tr h="370840">
                <a:tc>
                  <a:txBody>
                    <a:bodyPr/>
                    <a:lstStyle/>
                    <a:p>
                      <a:r>
                        <a:rPr lang="en-IE" dirty="0" smtClean="0"/>
                        <a:t>Dissertation Critique</a:t>
                      </a:r>
                      <a:endParaRPr lang="en-IE" dirty="0"/>
                    </a:p>
                  </a:txBody>
                  <a:tcPr/>
                </a:tc>
                <a:tc>
                  <a:txBody>
                    <a:bodyPr/>
                    <a:lstStyle/>
                    <a:p>
                      <a:r>
                        <a:rPr lang="en-IE" dirty="0" smtClean="0"/>
                        <a:t>Group</a:t>
                      </a:r>
                      <a:endParaRPr lang="en-IE" dirty="0"/>
                    </a:p>
                  </a:txBody>
                  <a:tcPr/>
                </a:tc>
                <a:tc>
                  <a:txBody>
                    <a:bodyPr/>
                    <a:lstStyle/>
                    <a:p>
                      <a:r>
                        <a:rPr lang="en-IE" dirty="0" smtClean="0"/>
                        <a:t>10%</a:t>
                      </a:r>
                      <a:endParaRPr lang="en-IE" dirty="0"/>
                    </a:p>
                  </a:txBody>
                  <a:tcPr/>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GB" i="0" dirty="0" smtClean="0"/>
                        <a:t>Friday 2</a:t>
                      </a:r>
                      <a:r>
                        <a:rPr lang="en-GB" i="0" baseline="30000" dirty="0" smtClean="0"/>
                        <a:t>nd</a:t>
                      </a:r>
                      <a:r>
                        <a:rPr lang="en-GB" i="0" dirty="0" smtClean="0"/>
                        <a:t>  December 2022</a:t>
                      </a:r>
                      <a:endParaRPr lang="en-US" sz="1900" i="0" dirty="0" smtClean="0">
                        <a:ea typeface="ＭＳ Ｐゴシック" pitchFamily="34" charset="-128"/>
                        <a:cs typeface="ＭＳ Ｐゴシック" pitchFamily="34" charset="-128"/>
                      </a:endParaRPr>
                    </a:p>
                  </a:txBody>
                  <a:tcPr/>
                </a:tc>
                <a:extLst>
                  <a:ext uri="{0D108BD9-81ED-4DB2-BD59-A6C34878D82A}">
                    <a16:rowId xmlns:a16="http://schemas.microsoft.com/office/drawing/2014/main" val="3417215782"/>
                  </a:ext>
                </a:extLst>
              </a:tr>
              <a:tr h="370840">
                <a:tc>
                  <a:txBody>
                    <a:bodyPr/>
                    <a:lstStyle/>
                    <a:p>
                      <a:r>
                        <a:rPr lang="en-IE" dirty="0" smtClean="0"/>
                        <a:t>Innovation Critique</a:t>
                      </a:r>
                      <a:endParaRPr lang="en-IE" dirty="0"/>
                    </a:p>
                  </a:txBody>
                  <a:tcPr/>
                </a:tc>
                <a:tc>
                  <a:txBody>
                    <a:bodyPr/>
                    <a:lstStyle/>
                    <a:p>
                      <a:r>
                        <a:rPr lang="en-IE" dirty="0" smtClean="0"/>
                        <a:t>Group</a:t>
                      </a:r>
                      <a:endParaRPr lang="en-IE" dirty="0"/>
                    </a:p>
                  </a:txBody>
                  <a:tcPr/>
                </a:tc>
                <a:tc>
                  <a:txBody>
                    <a:bodyPr/>
                    <a:lstStyle/>
                    <a:p>
                      <a:r>
                        <a:rPr lang="en-IE" dirty="0" smtClean="0"/>
                        <a:t>5%</a:t>
                      </a:r>
                      <a:endParaRPr lang="en-IE" dirty="0"/>
                    </a:p>
                  </a:txBody>
                  <a:tcPr/>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GB" i="0" dirty="0" smtClean="0"/>
                        <a:t>Friday 2</a:t>
                      </a:r>
                      <a:r>
                        <a:rPr lang="en-GB" i="0" baseline="30000" dirty="0" smtClean="0"/>
                        <a:t>nd</a:t>
                      </a:r>
                      <a:r>
                        <a:rPr lang="en-GB" i="0" baseline="0" dirty="0" smtClean="0"/>
                        <a:t> </a:t>
                      </a:r>
                      <a:r>
                        <a:rPr lang="en-GB" i="0" dirty="0" smtClean="0"/>
                        <a:t>December 2022</a:t>
                      </a:r>
                      <a:endParaRPr lang="en-US" sz="1900" i="0" dirty="0" smtClean="0">
                        <a:ea typeface="ＭＳ Ｐゴシック" pitchFamily="34" charset="-128"/>
                        <a:cs typeface="ＭＳ Ｐゴシック" pitchFamily="34" charset="-128"/>
                      </a:endParaRPr>
                    </a:p>
                  </a:txBody>
                  <a:tcPr/>
                </a:tc>
                <a:extLst>
                  <a:ext uri="{0D108BD9-81ED-4DB2-BD59-A6C34878D82A}">
                    <a16:rowId xmlns:a16="http://schemas.microsoft.com/office/drawing/2014/main" val="224483869"/>
                  </a:ext>
                </a:extLst>
              </a:tr>
              <a:tr h="370840">
                <a:tc>
                  <a:txBody>
                    <a:bodyPr/>
                    <a:lstStyle/>
                    <a:p>
                      <a:r>
                        <a:rPr lang="en-IE" dirty="0" smtClean="0"/>
                        <a:t>Research Plan</a:t>
                      </a:r>
                      <a:endParaRPr lang="en-IE" dirty="0"/>
                    </a:p>
                  </a:txBody>
                  <a:tcPr/>
                </a:tc>
                <a:tc>
                  <a:txBody>
                    <a:bodyPr/>
                    <a:lstStyle/>
                    <a:p>
                      <a:r>
                        <a:rPr lang="en-IE" dirty="0" smtClean="0"/>
                        <a:t>Individual</a:t>
                      </a:r>
                      <a:endParaRPr lang="en-IE" dirty="0"/>
                    </a:p>
                  </a:txBody>
                  <a:tcPr/>
                </a:tc>
                <a:tc>
                  <a:txBody>
                    <a:bodyPr/>
                    <a:lstStyle/>
                    <a:p>
                      <a:r>
                        <a:rPr lang="en-IE" dirty="0" smtClean="0"/>
                        <a:t>25%</a:t>
                      </a:r>
                      <a:endParaRPr lang="en-IE" dirty="0"/>
                    </a:p>
                  </a:txBody>
                  <a:tcPr/>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GB" i="0" dirty="0" smtClean="0"/>
                        <a:t>Friday 16</a:t>
                      </a:r>
                      <a:r>
                        <a:rPr lang="en-GB" i="0" baseline="30000" dirty="0" smtClean="0"/>
                        <a:t>th</a:t>
                      </a:r>
                      <a:r>
                        <a:rPr lang="en-GB" i="0" baseline="0" dirty="0" smtClean="0"/>
                        <a:t> </a:t>
                      </a:r>
                      <a:r>
                        <a:rPr lang="en-GB" i="0" dirty="0" smtClean="0"/>
                        <a:t>December 2022</a:t>
                      </a:r>
                      <a:endParaRPr lang="en-US" sz="1900" i="0" dirty="0" smtClean="0">
                        <a:ea typeface="ＭＳ Ｐゴシック" pitchFamily="34" charset="-128"/>
                        <a:cs typeface="ＭＳ Ｐゴシック" pitchFamily="34" charset="-128"/>
                      </a:endParaRPr>
                    </a:p>
                  </a:txBody>
                  <a:tcPr/>
                </a:tc>
                <a:extLst>
                  <a:ext uri="{0D108BD9-81ED-4DB2-BD59-A6C34878D82A}">
                    <a16:rowId xmlns:a16="http://schemas.microsoft.com/office/drawing/2014/main" val="3883971396"/>
                  </a:ext>
                </a:extLst>
              </a:tr>
            </a:tbl>
          </a:graphicData>
        </a:graphic>
      </p:graphicFrame>
    </p:spTree>
    <p:extLst>
      <p:ext uri="{BB962C8B-B14F-4D97-AF65-F5344CB8AC3E}">
        <p14:creationId xmlns:p14="http://schemas.microsoft.com/office/powerpoint/2010/main" val="701913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666" y="119269"/>
            <a:ext cx="3932237" cy="1600200"/>
          </a:xfrm>
        </p:spPr>
        <p:txBody>
          <a:bodyPr>
            <a:normAutofit/>
          </a:bodyPr>
          <a:lstStyle/>
          <a:p>
            <a:r>
              <a:rPr lang="en-IE" sz="4400" b="1" dirty="0">
                <a:solidFill>
                  <a:srgbClr val="00B050"/>
                </a:solidFill>
              </a:rPr>
              <a:t>Working in Groups</a:t>
            </a:r>
          </a:p>
        </p:txBody>
      </p:sp>
      <p:sp>
        <p:nvSpPr>
          <p:cNvPr id="8" name="Text Placeholder 7"/>
          <p:cNvSpPr>
            <a:spLocks noGrp="1"/>
          </p:cNvSpPr>
          <p:nvPr>
            <p:ph type="body" sz="half" idx="2"/>
          </p:nvPr>
        </p:nvSpPr>
        <p:spPr>
          <a:xfrm>
            <a:off x="345864" y="2579301"/>
            <a:ext cx="4648167" cy="3630225"/>
          </a:xfrm>
          <a:prstGeom prst="rect">
            <a:avLst/>
          </a:prstGeom>
        </p:spPr>
        <p:txBody>
          <a:bodyPr wrap="square">
            <a:spAutoFit/>
          </a:bodyPr>
          <a:lstStyle/>
          <a:p>
            <a:pPr marL="342900" indent="-342900">
              <a:buFont typeface="+mj-lt"/>
              <a:buAutoNum type="arabicPeriod"/>
            </a:pPr>
            <a:r>
              <a:rPr lang="en-IE" dirty="0"/>
              <a:t>There are advantages and challenges.</a:t>
            </a:r>
          </a:p>
          <a:p>
            <a:pPr marL="800100" lvl="1" indent="-342900">
              <a:buFont typeface="Wingdings" panose="05000000000000000000" pitchFamily="2" charset="2"/>
              <a:buChar char="§"/>
            </a:pPr>
            <a:r>
              <a:rPr lang="en-IE" dirty="0"/>
              <a:t>Conceiving of the idea</a:t>
            </a:r>
          </a:p>
          <a:p>
            <a:pPr marL="800100" lvl="1" indent="-342900">
              <a:buFont typeface="Wingdings" panose="05000000000000000000" pitchFamily="2" charset="2"/>
              <a:buChar char="§"/>
            </a:pPr>
            <a:r>
              <a:rPr lang="en-IE" dirty="0"/>
              <a:t>Carrying out the work </a:t>
            </a:r>
          </a:p>
          <a:p>
            <a:pPr marL="800100" lvl="1" indent="-342900">
              <a:buFont typeface="Wingdings" panose="05000000000000000000" pitchFamily="2" charset="2"/>
              <a:buChar char="§"/>
            </a:pPr>
            <a:r>
              <a:rPr lang="en-IE" dirty="0"/>
              <a:t>Collaborative reporting of the work</a:t>
            </a:r>
          </a:p>
          <a:p>
            <a:pPr marL="342900" indent="-342900">
              <a:buFont typeface="+mj-lt"/>
              <a:buAutoNum type="arabicPeriod"/>
            </a:pPr>
            <a:r>
              <a:rPr lang="en-IE" dirty="0"/>
              <a:t>Stages of group formation (Tuckman 1965</a:t>
            </a:r>
            <a:r>
              <a:rPr lang="en-IE" dirty="0" smtClean="0"/>
              <a:t>)</a:t>
            </a:r>
          </a:p>
          <a:p>
            <a:pPr marL="342900" indent="-342900">
              <a:buFont typeface="+mj-lt"/>
              <a:buAutoNum type="arabicPeriod"/>
            </a:pPr>
            <a:endParaRPr lang="en-IE" dirty="0"/>
          </a:p>
          <a:p>
            <a:pPr marL="342900" indent="-342900">
              <a:buFont typeface="+mj-lt"/>
              <a:buAutoNum type="arabicPeriod"/>
            </a:pPr>
            <a:r>
              <a:rPr lang="en-IE" dirty="0"/>
              <a:t>Roles in the group – e.g. Originator, Energizer, finisher, shaper, coordinator, collaborator – see literature review paper on blackboard. </a:t>
            </a:r>
            <a:endParaRPr lang="en-IE" dirty="0" smtClean="0"/>
          </a:p>
          <a:p>
            <a:pPr marL="342900" indent="-342900">
              <a:buFont typeface="+mj-lt"/>
              <a:buAutoNum type="arabicPeriod"/>
            </a:pPr>
            <a:endParaRPr lang="en-IE" dirty="0"/>
          </a:p>
          <a:p>
            <a:pPr marL="342900" indent="-342900">
              <a:buFont typeface="+mj-lt"/>
              <a:buAutoNum type="arabicPeriod"/>
            </a:pPr>
            <a:r>
              <a:rPr lang="en-IE" dirty="0"/>
              <a:t>Encourage respectful discourse.</a:t>
            </a:r>
          </a:p>
          <a:p>
            <a:pPr marL="342900" indent="-342900">
              <a:buFont typeface="+mj-lt"/>
              <a:buAutoNum type="arabicPeriod"/>
            </a:pPr>
            <a:endParaRPr lang="en-IE" dirty="0"/>
          </a:p>
        </p:txBody>
      </p:sp>
      <p:pic>
        <p:nvPicPr>
          <p:cNvPr id="9" name="Picture 2" descr="Tuckman's stages of group development | NS4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3213" y="1304224"/>
            <a:ext cx="7008787" cy="4041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713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normAutofit/>
          </a:bodyPr>
          <a:lstStyle/>
          <a:p>
            <a:r>
              <a:rPr lang="en-US" dirty="0" smtClean="0">
                <a:ea typeface="ＭＳ Ｐゴシック" pitchFamily="34" charset="-128"/>
                <a:cs typeface="ＭＳ Ｐゴシック" pitchFamily="34" charset="-128"/>
              </a:rPr>
              <a:t>Rationale: Group Project</a:t>
            </a:r>
          </a:p>
        </p:txBody>
      </p:sp>
      <p:sp>
        <p:nvSpPr>
          <p:cNvPr id="51204" name="Rectangle 3"/>
          <p:cNvSpPr>
            <a:spLocks noGrp="1" noChangeArrowheads="1"/>
          </p:cNvSpPr>
          <p:nvPr>
            <p:ph type="body" idx="1"/>
          </p:nvPr>
        </p:nvSpPr>
        <p:spPr>
          <a:xfrm>
            <a:off x="556846" y="1343576"/>
            <a:ext cx="10900507" cy="5260424"/>
          </a:xfrm>
        </p:spPr>
        <p:txBody>
          <a:bodyPr>
            <a:normAutofit/>
          </a:bodyPr>
          <a:lstStyle/>
          <a:p>
            <a:pPr marL="400050" lvl="1" indent="0">
              <a:buNone/>
            </a:pPr>
            <a:endParaRPr lang="en-US" dirty="0">
              <a:ea typeface="ＭＳ Ｐゴシック" pitchFamily="34" charset="-128"/>
              <a:cs typeface="ＭＳ Ｐゴシック" pitchFamily="34" charset="-128"/>
            </a:endParaRPr>
          </a:p>
          <a:p>
            <a:pPr marL="400050" lvl="1" indent="0"/>
            <a:endParaRPr lang="en-US" sz="2000" dirty="0">
              <a:ea typeface="ＭＳ Ｐゴシック" pitchFamily="34" charset="-128"/>
              <a:cs typeface="ＭＳ Ｐゴシック" pitchFamily="34" charset="-128"/>
            </a:endParaRPr>
          </a:p>
          <a:p>
            <a:pPr marL="400050" lvl="1" indent="0"/>
            <a:r>
              <a:rPr lang="en-US" sz="2000" dirty="0">
                <a:ea typeface="ＭＳ Ｐゴシック" pitchFamily="34" charset="-128"/>
                <a:cs typeface="ＭＳ Ｐゴシック" pitchFamily="34" charset="-128"/>
              </a:rPr>
              <a:t>Start thinking about the innovation process </a:t>
            </a:r>
            <a:r>
              <a:rPr lang="en-US" sz="2000" b="1" dirty="0">
                <a:ea typeface="ＭＳ Ｐゴシック" pitchFamily="34" charset="-128"/>
                <a:cs typeface="ＭＳ Ｐゴシック" pitchFamily="34" charset="-128"/>
              </a:rPr>
              <a:t>in the real world</a:t>
            </a:r>
            <a:r>
              <a:rPr lang="en-US" sz="2000" dirty="0">
                <a:ea typeface="ＭＳ Ｐゴシック" pitchFamily="34" charset="-128"/>
                <a:cs typeface="ＭＳ Ｐゴシック" pitchFamily="34" charset="-128"/>
              </a:rPr>
              <a:t>, including ethical considerations</a:t>
            </a:r>
          </a:p>
          <a:p>
            <a:pPr marL="400050" lvl="1" indent="0"/>
            <a:endParaRPr lang="en-US" sz="2000" dirty="0">
              <a:ea typeface="ＭＳ Ｐゴシック" pitchFamily="34" charset="-128"/>
              <a:cs typeface="ＭＳ Ｐゴシック" pitchFamily="34" charset="-128"/>
            </a:endParaRPr>
          </a:p>
          <a:p>
            <a:pPr marL="400050" lvl="1" indent="0"/>
            <a:r>
              <a:rPr lang="en-US" sz="2000" dirty="0">
                <a:ea typeface="ＭＳ Ｐゴシック" pitchFamily="34" charset="-128"/>
                <a:cs typeface="ＭＳ Ｐゴシック" pitchFamily="34" charset="-128"/>
              </a:rPr>
              <a:t>Practice </a:t>
            </a:r>
            <a:r>
              <a:rPr lang="en-US" sz="2000" dirty="0" smtClean="0">
                <a:ea typeface="ＭＳ Ｐゴシック" pitchFamily="34" charset="-128"/>
                <a:cs typeface="ＭＳ Ｐゴシック" pitchFamily="34" charset="-128"/>
              </a:rPr>
              <a:t>team-work.</a:t>
            </a:r>
            <a:endParaRPr lang="en-US" sz="2000" dirty="0">
              <a:ea typeface="ＭＳ Ｐゴシック" pitchFamily="34" charset="-128"/>
              <a:cs typeface="ＭＳ Ｐゴシック" pitchFamily="34" charset="-128"/>
            </a:endParaRPr>
          </a:p>
          <a:p>
            <a:pPr marL="400050" lvl="1" indent="0"/>
            <a:endParaRPr lang="en-US" sz="2000" dirty="0">
              <a:ea typeface="ＭＳ Ｐゴシック" pitchFamily="34" charset="-128"/>
              <a:cs typeface="ＭＳ Ｐゴシック" pitchFamily="34" charset="-128"/>
            </a:endParaRPr>
          </a:p>
          <a:p>
            <a:pPr marL="400050" lvl="1" indent="0"/>
            <a:r>
              <a:rPr lang="en-US" sz="2000" dirty="0">
                <a:ea typeface="ＭＳ Ｐゴシック" pitchFamily="34" charset="-128"/>
                <a:cs typeface="ＭＳ Ｐゴシック" pitchFamily="34" charset="-128"/>
              </a:rPr>
              <a:t>Practice implementation of the innovation process.</a:t>
            </a:r>
          </a:p>
          <a:p>
            <a:pPr marL="400050" lvl="1" indent="0"/>
            <a:endParaRPr lang="en-US" sz="2000" dirty="0">
              <a:ea typeface="ＭＳ Ｐゴシック" pitchFamily="34" charset="-128"/>
              <a:cs typeface="ＭＳ Ｐゴシック" pitchFamily="34" charset="-128"/>
            </a:endParaRPr>
          </a:p>
          <a:p>
            <a:pPr marL="400050" lvl="1" indent="0"/>
            <a:r>
              <a:rPr lang="en-US" sz="2000" dirty="0">
                <a:ea typeface="ＭＳ Ｐゴシック" pitchFamily="34" charset="-128"/>
                <a:cs typeface="ＭＳ Ｐゴシック" pitchFamily="34" charset="-128"/>
              </a:rPr>
              <a:t>Reflect on evidence for pivots</a:t>
            </a:r>
          </a:p>
          <a:p>
            <a:pPr marL="400050" lvl="1" indent="0"/>
            <a:endParaRPr lang="en-US" sz="2000" dirty="0">
              <a:ea typeface="ＭＳ Ｐゴシック" pitchFamily="34" charset="-128"/>
              <a:cs typeface="ＭＳ Ｐゴシック" pitchFamily="34" charset="-128"/>
            </a:endParaRPr>
          </a:p>
          <a:p>
            <a:pPr marL="400050" lvl="1" indent="0"/>
            <a:r>
              <a:rPr lang="en-US" sz="2000" dirty="0">
                <a:ea typeface="ＭＳ Ｐゴシック" pitchFamily="34" charset="-128"/>
                <a:cs typeface="ＭＳ Ｐゴシック" pitchFamily="34" charset="-128"/>
              </a:rPr>
              <a:t>Reflect on the process and see how it relates to the process of research.</a:t>
            </a:r>
          </a:p>
          <a:p>
            <a:pPr marL="400050" lvl="1" indent="0"/>
            <a:endParaRPr lang="en-US" sz="2000" dirty="0">
              <a:ea typeface="ＭＳ Ｐゴシック" pitchFamily="34" charset="-128"/>
              <a:cs typeface="ＭＳ Ｐゴシック" pitchFamily="34" charset="-128"/>
            </a:endParaRPr>
          </a:p>
          <a:p>
            <a:pPr marL="400050" lvl="1" indent="0"/>
            <a:r>
              <a:rPr lang="en-US" sz="2000" dirty="0">
                <a:ea typeface="ＭＳ Ｐゴシック" pitchFamily="34" charset="-128"/>
                <a:cs typeface="ＭＳ Ｐゴシック" pitchFamily="34" charset="-128"/>
              </a:rPr>
              <a:t>Opportunity to read, reflect on and engage with an MSc dissertation.</a:t>
            </a:r>
          </a:p>
          <a:p>
            <a:pPr marL="400050" lvl="1" indent="0"/>
            <a:endParaRPr lang="en-US" sz="2000" dirty="0">
              <a:ea typeface="ＭＳ Ｐゴシック" pitchFamily="34" charset="-128"/>
              <a:cs typeface="ＭＳ Ｐゴシック" pitchFamily="34" charset="-128"/>
            </a:endParaRPr>
          </a:p>
          <a:p>
            <a:pPr marL="400050" lvl="1" indent="0"/>
            <a:endParaRPr lang="en-US" sz="2000" dirty="0">
              <a:ea typeface="ＭＳ Ｐゴシック" pitchFamily="34" charset="-128"/>
              <a:cs typeface="ＭＳ Ｐゴシック" pitchFamily="34" charset="-128"/>
            </a:endParaRPr>
          </a:p>
        </p:txBody>
      </p:sp>
    </p:spTree>
    <p:extLst>
      <p:ext uri="{BB962C8B-B14F-4D97-AF65-F5344CB8AC3E}">
        <p14:creationId xmlns:p14="http://schemas.microsoft.com/office/powerpoint/2010/main" val="6865486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1015663"/>
          </a:xfrm>
          <a:prstGeom prst="rect">
            <a:avLst/>
          </a:prstGeom>
          <a:solidFill>
            <a:schemeClr val="accent1">
              <a:lumMod val="75000"/>
            </a:schemeClr>
          </a:solidFill>
        </p:spPr>
        <p:txBody>
          <a:bodyPr wrap="square" rtlCol="0">
            <a:spAutoFit/>
          </a:bodyPr>
          <a:lstStyle/>
          <a:p>
            <a:r>
              <a:rPr lang="en-IE" sz="6000" dirty="0" smtClean="0">
                <a:solidFill>
                  <a:schemeClr val="bg1"/>
                </a:solidFill>
              </a:rPr>
              <a:t>CS7CS6 – </a:t>
            </a:r>
            <a:r>
              <a:rPr lang="en-IE" sz="4800" dirty="0" smtClean="0">
                <a:solidFill>
                  <a:schemeClr val="bg1"/>
                </a:solidFill>
              </a:rPr>
              <a:t>Researcher Skills and Characteristics</a:t>
            </a:r>
            <a:r>
              <a:rPr lang="en-IE" sz="6000" dirty="0" smtClean="0">
                <a:solidFill>
                  <a:schemeClr val="bg1"/>
                </a:solidFill>
              </a:rPr>
              <a:t> </a:t>
            </a:r>
            <a:endParaRPr lang="en-IE" sz="6000" dirty="0">
              <a:solidFill>
                <a:schemeClr val="bg1"/>
              </a:solidFill>
            </a:endParaRPr>
          </a:p>
        </p:txBody>
      </p:sp>
      <p:pic>
        <p:nvPicPr>
          <p:cNvPr id="2050" name="Picture 2" descr="Research Development Framework (accessible version avail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913" y="1340519"/>
            <a:ext cx="5074148" cy="507414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00637" y="6339413"/>
            <a:ext cx="4401424" cy="400110"/>
          </a:xfrm>
          <a:prstGeom prst="rect">
            <a:avLst/>
          </a:prstGeom>
        </p:spPr>
        <p:txBody>
          <a:bodyPr wrap="square">
            <a:spAutoFit/>
          </a:bodyPr>
          <a:lstStyle/>
          <a:p>
            <a:r>
              <a:rPr lang="en-IE" sz="1000" dirty="0">
                <a:hlinkClick r:id="rId3"/>
              </a:rPr>
              <a:t>https://www.adelaide.edu.au/carst/about/research-development-framework</a:t>
            </a:r>
            <a:r>
              <a:rPr lang="en-IE" sz="1000" dirty="0" smtClean="0">
                <a:hlinkClick r:id="rId3"/>
              </a:rPr>
              <a:t>/</a:t>
            </a:r>
            <a:endParaRPr lang="en-IE" sz="1000" dirty="0" smtClean="0"/>
          </a:p>
          <a:p>
            <a:r>
              <a:rPr lang="en-IE" sz="1000" dirty="0"/>
              <a:t>https://</a:t>
            </a:r>
            <a:r>
              <a:rPr lang="en-IE" sz="1000" dirty="0" smtClean="0"/>
              <a:t>www.vitae.ac.uk/researchers-professional-development</a:t>
            </a:r>
          </a:p>
        </p:txBody>
      </p:sp>
      <p:sp>
        <p:nvSpPr>
          <p:cNvPr id="4" name="TextBox 3"/>
          <p:cNvSpPr txBox="1"/>
          <p:nvPr/>
        </p:nvSpPr>
        <p:spPr>
          <a:xfrm>
            <a:off x="5318620" y="1775042"/>
            <a:ext cx="6702803" cy="3170099"/>
          </a:xfrm>
          <a:prstGeom prst="rect">
            <a:avLst/>
          </a:prstGeom>
          <a:noFill/>
          <a:ln>
            <a:solidFill>
              <a:schemeClr val="tx1"/>
            </a:solidFill>
          </a:ln>
        </p:spPr>
        <p:txBody>
          <a:bodyPr wrap="square" rtlCol="0">
            <a:spAutoFit/>
          </a:bodyPr>
          <a:lstStyle/>
          <a:p>
            <a:pPr algn="ctr"/>
            <a:r>
              <a:rPr lang="en-IE" sz="2000" b="1" dirty="0" smtClean="0">
                <a:latin typeface="Verdana" panose="020B0604030504040204" pitchFamily="34" charset="0"/>
                <a:ea typeface="Verdana" panose="020B0604030504040204" pitchFamily="34" charset="0"/>
                <a:cs typeface="Verdana" panose="020B0604030504040204" pitchFamily="34" charset="0"/>
              </a:rPr>
              <a:t>An example Research Development Framework</a:t>
            </a:r>
          </a:p>
          <a:p>
            <a:endParaRPr lang="en-IE" sz="2000" b="1" dirty="0" smtClean="0">
              <a:solidFill>
                <a:srgbClr val="FF0000"/>
              </a:solidFill>
              <a:latin typeface="Verdana" panose="020B0604030504040204" pitchFamily="34" charset="0"/>
              <a:ea typeface="Verdana" panose="020B0604030504040204" pitchFamily="34" charset="0"/>
              <a:cs typeface="Verdana" panose="020B0604030504040204" pitchFamily="34" charset="0"/>
            </a:endParaRPr>
          </a:p>
          <a:p>
            <a:pPr marL="457200" indent="-457200">
              <a:buAutoNum type="alphaUcPeriod"/>
            </a:pPr>
            <a:r>
              <a:rPr lang="en-IE" sz="20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Knowledge and Intellectual abilities</a:t>
            </a:r>
          </a:p>
          <a:p>
            <a:pPr marL="457200" indent="-457200">
              <a:buAutoNum type="alphaUcPeriod"/>
            </a:pPr>
            <a:endParaRPr lang="en-IE" sz="2000" b="1" dirty="0" smtClean="0">
              <a:solidFill>
                <a:srgbClr val="FF0000"/>
              </a:solidFill>
              <a:latin typeface="Verdana" panose="020B0604030504040204" pitchFamily="34" charset="0"/>
              <a:ea typeface="Verdana" panose="020B0604030504040204" pitchFamily="34" charset="0"/>
              <a:cs typeface="Verdana" panose="020B0604030504040204" pitchFamily="34" charset="0"/>
            </a:endParaRPr>
          </a:p>
          <a:p>
            <a:r>
              <a:rPr lang="en-IE" sz="2000" b="1"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B. Personal Effectiveness</a:t>
            </a:r>
          </a:p>
          <a:p>
            <a:endParaRPr lang="en-IE" sz="2000" b="1" dirty="0" smtClean="0">
              <a:solidFill>
                <a:srgbClr val="FF0000"/>
              </a:solidFill>
              <a:latin typeface="Verdana" panose="020B0604030504040204" pitchFamily="34" charset="0"/>
              <a:ea typeface="Verdana" panose="020B0604030504040204" pitchFamily="34" charset="0"/>
              <a:cs typeface="Verdana" panose="020B0604030504040204" pitchFamily="34" charset="0"/>
            </a:endParaRPr>
          </a:p>
          <a:p>
            <a:r>
              <a:rPr lang="en-IE" sz="2000" b="1" dirty="0" smtClean="0">
                <a:solidFill>
                  <a:srgbClr val="00B050"/>
                </a:solidFill>
                <a:latin typeface="Verdana" panose="020B0604030504040204" pitchFamily="34" charset="0"/>
                <a:ea typeface="Verdana" panose="020B0604030504040204" pitchFamily="34" charset="0"/>
                <a:cs typeface="Verdana" panose="020B0604030504040204" pitchFamily="34" charset="0"/>
              </a:rPr>
              <a:t>C. Research Governance and Organisation</a:t>
            </a:r>
          </a:p>
          <a:p>
            <a:endParaRPr lang="en-IE" sz="2000" b="1" dirty="0" smtClean="0">
              <a:solidFill>
                <a:srgbClr val="FF0000"/>
              </a:solidFill>
              <a:latin typeface="Verdana" panose="020B0604030504040204" pitchFamily="34" charset="0"/>
              <a:ea typeface="Verdana" panose="020B0604030504040204" pitchFamily="34" charset="0"/>
              <a:cs typeface="Verdana" panose="020B0604030504040204" pitchFamily="34" charset="0"/>
            </a:endParaRPr>
          </a:p>
          <a:p>
            <a:r>
              <a:rPr lang="en-IE" sz="2000" b="1" dirty="0" smtClean="0">
                <a:solidFill>
                  <a:srgbClr val="0070C0"/>
                </a:solidFill>
                <a:latin typeface="Verdana" panose="020B0604030504040204" pitchFamily="34" charset="0"/>
                <a:ea typeface="Verdana" panose="020B0604030504040204" pitchFamily="34" charset="0"/>
                <a:cs typeface="Verdana" panose="020B0604030504040204" pitchFamily="34" charset="0"/>
              </a:rPr>
              <a:t>D. Engagement, Influence and Impact</a:t>
            </a:r>
            <a:endParaRPr lang="en-IE" sz="2000" b="1" dirty="0">
              <a:solidFill>
                <a:srgbClr val="0070C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599069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492" y="1109784"/>
            <a:ext cx="12020062" cy="5447645"/>
          </a:xfrm>
          <a:prstGeom prst="rect">
            <a:avLst/>
          </a:prstGeom>
        </p:spPr>
        <p:txBody>
          <a:bodyPr wrap="square">
            <a:spAutoFit/>
          </a:bodyPr>
          <a:lstStyle/>
          <a:p>
            <a:pPr marL="457200" fontAlgn="base"/>
            <a:r>
              <a:rPr lang="en-IE" sz="1600" dirty="0">
                <a:solidFill>
                  <a:srgbClr val="201F1E"/>
                </a:solidFill>
                <a:latin typeface="inherit"/>
              </a:rPr>
              <a:t>Opening of Proposal System &amp; Start of Project Registrations: </a:t>
            </a:r>
            <a:r>
              <a:rPr lang="en-IE" sz="1600" dirty="0">
                <a:solidFill>
                  <a:srgbClr val="FF2600"/>
                </a:solidFill>
                <a:latin typeface="inherit"/>
              </a:rPr>
              <a:t>Wednesday, 31st August 2022</a:t>
            </a:r>
            <a:endParaRPr lang="en-IE" sz="2000" dirty="0">
              <a:solidFill>
                <a:srgbClr val="201F1E"/>
              </a:solidFill>
              <a:latin typeface="Calibri" panose="020F0502020204030204" pitchFamily="34" charset="0"/>
            </a:endParaRPr>
          </a:p>
          <a:p>
            <a:pPr marL="457200" fontAlgn="base"/>
            <a:r>
              <a:rPr lang="en-IE" sz="1600" dirty="0">
                <a:solidFill>
                  <a:srgbClr val="201F1E"/>
                </a:solidFill>
                <a:latin typeface="inherit"/>
              </a:rPr>
              <a:t>Deadline to register selected projects: </a:t>
            </a:r>
            <a:r>
              <a:rPr lang="en-IE" sz="1600" dirty="0">
                <a:solidFill>
                  <a:srgbClr val="FF2600"/>
                </a:solidFill>
                <a:latin typeface="inherit"/>
              </a:rPr>
              <a:t>Monday, 26th September 2022, 23:59</a:t>
            </a:r>
            <a:br>
              <a:rPr lang="en-IE" sz="1600" dirty="0">
                <a:solidFill>
                  <a:srgbClr val="FF2600"/>
                </a:solidFill>
                <a:latin typeface="inherit"/>
              </a:rPr>
            </a:br>
            <a:r>
              <a:rPr lang="en-IE" sz="1600" dirty="0">
                <a:solidFill>
                  <a:srgbClr val="201F1E"/>
                </a:solidFill>
                <a:latin typeface="inherit"/>
              </a:rPr>
              <a:t>Presentation Period:  </a:t>
            </a:r>
            <a:r>
              <a:rPr lang="en-IE" sz="1600" dirty="0">
                <a:solidFill>
                  <a:srgbClr val="FF2600"/>
                </a:solidFill>
                <a:latin typeface="inherit"/>
              </a:rPr>
              <a:t>Monday, 24th July - Friday, 4th August 2023</a:t>
            </a:r>
            <a:endParaRPr lang="en-IE" sz="2000" dirty="0">
              <a:solidFill>
                <a:srgbClr val="201F1E"/>
              </a:solidFill>
              <a:latin typeface="Calibri" panose="020F0502020204030204" pitchFamily="34" charset="0"/>
            </a:endParaRPr>
          </a:p>
          <a:p>
            <a:pPr marL="457200" fontAlgn="base"/>
            <a:r>
              <a:rPr lang="en-IE" sz="2400" dirty="0">
                <a:solidFill>
                  <a:srgbClr val="201F1E"/>
                </a:solidFill>
                <a:latin typeface="inherit"/>
              </a:rPr>
              <a:t>Dissertation Submission</a:t>
            </a:r>
            <a:r>
              <a:rPr lang="en-IE" sz="1600" dirty="0">
                <a:solidFill>
                  <a:srgbClr val="201F1E"/>
                </a:solidFill>
                <a:latin typeface="inherit"/>
              </a:rPr>
              <a:t> Deadline: </a:t>
            </a:r>
            <a:r>
              <a:rPr lang="en-IE" sz="1600" dirty="0">
                <a:solidFill>
                  <a:srgbClr val="FF2600"/>
                </a:solidFill>
                <a:latin typeface="inherit"/>
              </a:rPr>
              <a:t>Friday,  18th August 2023, 23:59</a:t>
            </a:r>
            <a:endParaRPr lang="en-IE" sz="2000" dirty="0">
              <a:solidFill>
                <a:srgbClr val="201F1E"/>
              </a:solidFill>
              <a:latin typeface="Calibri" panose="020F0502020204030204" pitchFamily="34" charset="0"/>
            </a:endParaRPr>
          </a:p>
          <a:p>
            <a:pPr marL="457200" fontAlgn="base"/>
            <a:r>
              <a:rPr lang="en-IE" sz="2000" dirty="0">
                <a:solidFill>
                  <a:srgbClr val="201F1E"/>
                </a:solidFill>
                <a:latin typeface="Helvetica" panose="020B0604020202020204" pitchFamily="34" charset="0"/>
              </a:rPr>
              <a:t> </a:t>
            </a:r>
            <a:r>
              <a:rPr lang="en-IE" sz="1600" dirty="0">
                <a:solidFill>
                  <a:srgbClr val="201F1E"/>
                </a:solidFill>
                <a:latin typeface="Helvetica" panose="020B0604020202020204" pitchFamily="34" charset="0"/>
              </a:rPr>
              <a:t/>
            </a:r>
            <a:br>
              <a:rPr lang="en-IE" sz="1600" dirty="0">
                <a:solidFill>
                  <a:srgbClr val="201F1E"/>
                </a:solidFill>
                <a:latin typeface="Helvetica" panose="020B0604020202020204" pitchFamily="34" charset="0"/>
              </a:rPr>
            </a:br>
            <a:r>
              <a:rPr lang="en-IE" sz="1200" dirty="0">
                <a:solidFill>
                  <a:srgbClr val="201F1E"/>
                </a:solidFill>
                <a:latin typeface="Helvetica" panose="020B0604020202020204" pitchFamily="34" charset="0"/>
              </a:rPr>
              <a:t>1) Project Selection</a:t>
            </a:r>
            <a:br>
              <a:rPr lang="en-IE" sz="1200" dirty="0">
                <a:solidFill>
                  <a:srgbClr val="201F1E"/>
                </a:solidFill>
                <a:latin typeface="Helvetica" panose="020B0604020202020204" pitchFamily="34" charset="0"/>
              </a:rPr>
            </a:br>
            <a:r>
              <a:rPr lang="en-IE" sz="1200" dirty="0">
                <a:solidFill>
                  <a:srgbClr val="201F1E"/>
                </a:solidFill>
                <a:latin typeface="Helvetica" panose="020B0604020202020204" pitchFamily="34" charset="0"/>
              </a:rPr>
              <a:t/>
            </a:r>
            <a:br>
              <a:rPr lang="en-IE" sz="1200" dirty="0">
                <a:solidFill>
                  <a:srgbClr val="201F1E"/>
                </a:solidFill>
                <a:latin typeface="Helvetica" panose="020B0604020202020204" pitchFamily="34" charset="0"/>
              </a:rPr>
            </a:br>
            <a:r>
              <a:rPr lang="en-IE" sz="1200" dirty="0">
                <a:solidFill>
                  <a:srgbClr val="201F1E"/>
                </a:solidFill>
                <a:latin typeface="Helvetica" panose="020B0604020202020204" pitchFamily="34" charset="0"/>
              </a:rPr>
              <a:t>A list of project proposals offered by the academics in the School of Computer Science and Statistics will be published on Wednesday, 31st August 2022 at</a:t>
            </a:r>
            <a:br>
              <a:rPr lang="en-IE" sz="1200" dirty="0">
                <a:solidFill>
                  <a:srgbClr val="201F1E"/>
                </a:solidFill>
                <a:latin typeface="Helvetica" panose="020B0604020202020204" pitchFamily="34" charset="0"/>
              </a:rPr>
            </a:br>
            <a:r>
              <a:rPr lang="en-IE" sz="1200" dirty="0">
                <a:solidFill>
                  <a:srgbClr val="201F1E"/>
                </a:solidFill>
                <a:latin typeface="Helvetica" panose="020B0604020202020204" pitchFamily="34" charset="0"/>
              </a:rPr>
              <a:t/>
            </a:r>
            <a:br>
              <a:rPr lang="en-IE" sz="1200" dirty="0">
                <a:solidFill>
                  <a:srgbClr val="201F1E"/>
                </a:solidFill>
                <a:latin typeface="Helvetica" panose="020B0604020202020204" pitchFamily="34" charset="0"/>
              </a:rPr>
            </a:br>
            <a:r>
              <a:rPr lang="en-IE" sz="1200" dirty="0">
                <a:solidFill>
                  <a:srgbClr val="201F1E"/>
                </a:solidFill>
                <a:latin typeface="Helvetica" panose="020B0604020202020204" pitchFamily="34" charset="0"/>
                <a:hlinkClick r:id="rId2"/>
              </a:rPr>
              <a:t>https://projects.scss.tcd.ie/</a:t>
            </a:r>
            <a:r>
              <a:rPr lang="en-IE" sz="1200" dirty="0">
                <a:solidFill>
                  <a:srgbClr val="201F1E"/>
                </a:solidFill>
                <a:latin typeface="Helvetica" panose="020B0604020202020204" pitchFamily="34" charset="0"/>
              </a:rPr>
              <a:t/>
            </a:r>
            <a:br>
              <a:rPr lang="en-IE" sz="1200" dirty="0">
                <a:solidFill>
                  <a:srgbClr val="201F1E"/>
                </a:solidFill>
                <a:latin typeface="Helvetica" panose="020B0604020202020204" pitchFamily="34" charset="0"/>
              </a:rPr>
            </a:br>
            <a:r>
              <a:rPr lang="en-IE" sz="1200" dirty="0">
                <a:solidFill>
                  <a:srgbClr val="201F1E"/>
                </a:solidFill>
                <a:latin typeface="Helvetica" panose="020B0604020202020204" pitchFamily="34" charset="0"/>
              </a:rPr>
              <a:t/>
            </a:r>
            <a:br>
              <a:rPr lang="en-IE" sz="1200" dirty="0">
                <a:solidFill>
                  <a:srgbClr val="201F1E"/>
                </a:solidFill>
                <a:latin typeface="Helvetica" panose="020B0604020202020204" pitchFamily="34" charset="0"/>
              </a:rPr>
            </a:br>
            <a:r>
              <a:rPr lang="en-IE" sz="1200" dirty="0">
                <a:solidFill>
                  <a:srgbClr val="201F1E"/>
                </a:solidFill>
                <a:latin typeface="Helvetica" panose="020B0604020202020204" pitchFamily="34" charset="0"/>
              </a:rPr>
              <a:t>This list is live, and being updated by staff, so please check back regularly. You can view projects by supervisor or by project topic.</a:t>
            </a:r>
            <a:br>
              <a:rPr lang="en-IE" sz="1200" dirty="0">
                <a:solidFill>
                  <a:srgbClr val="201F1E"/>
                </a:solidFill>
                <a:latin typeface="Helvetica" panose="020B0604020202020204" pitchFamily="34" charset="0"/>
              </a:rPr>
            </a:br>
            <a:r>
              <a:rPr lang="en-IE" sz="1200" dirty="0">
                <a:solidFill>
                  <a:srgbClr val="201F1E"/>
                </a:solidFill>
                <a:latin typeface="Helvetica" panose="020B0604020202020204" pitchFamily="34" charset="0"/>
              </a:rPr>
              <a:t/>
            </a:r>
            <a:br>
              <a:rPr lang="en-IE" sz="1200" dirty="0">
                <a:solidFill>
                  <a:srgbClr val="201F1E"/>
                </a:solidFill>
                <a:latin typeface="Helvetica" panose="020B0604020202020204" pitchFamily="34" charset="0"/>
              </a:rPr>
            </a:br>
            <a:r>
              <a:rPr lang="en-IE" sz="1200" dirty="0">
                <a:solidFill>
                  <a:srgbClr val="201F1E"/>
                </a:solidFill>
                <a:latin typeface="Helvetica" panose="020B0604020202020204" pitchFamily="34" charset="0"/>
              </a:rPr>
              <a:t>There is an 'Information for Students' menu item, and it is important that you read at least the 'Choosing a project' entry now so that you know how to go about selecting a project and registering it with the School.</a:t>
            </a:r>
            <a:br>
              <a:rPr lang="en-IE" sz="1200" dirty="0">
                <a:solidFill>
                  <a:srgbClr val="201F1E"/>
                </a:solidFill>
                <a:latin typeface="Helvetica" panose="020B0604020202020204" pitchFamily="34" charset="0"/>
              </a:rPr>
            </a:br>
            <a:r>
              <a:rPr lang="en-IE" sz="1200" dirty="0">
                <a:solidFill>
                  <a:srgbClr val="201F1E"/>
                </a:solidFill>
                <a:latin typeface="Helvetica" panose="020B0604020202020204" pitchFamily="34" charset="0"/>
              </a:rPr>
              <a:t/>
            </a:r>
            <a:br>
              <a:rPr lang="en-IE" sz="1200" dirty="0">
                <a:solidFill>
                  <a:srgbClr val="201F1E"/>
                </a:solidFill>
                <a:latin typeface="Helvetica" panose="020B0604020202020204" pitchFamily="34" charset="0"/>
              </a:rPr>
            </a:br>
            <a:r>
              <a:rPr lang="en-IE" sz="1200" dirty="0">
                <a:solidFill>
                  <a:srgbClr val="201F1E"/>
                </a:solidFill>
                <a:latin typeface="Helvetica" panose="020B0604020202020204" pitchFamily="34" charset="0"/>
              </a:rPr>
              <a:t>2) Project Registration</a:t>
            </a:r>
            <a:br>
              <a:rPr lang="en-IE" sz="1200" dirty="0">
                <a:solidFill>
                  <a:srgbClr val="201F1E"/>
                </a:solidFill>
                <a:latin typeface="Helvetica" panose="020B0604020202020204" pitchFamily="34" charset="0"/>
              </a:rPr>
            </a:br>
            <a:r>
              <a:rPr lang="en-IE" sz="1200" dirty="0">
                <a:solidFill>
                  <a:srgbClr val="201F1E"/>
                </a:solidFill>
                <a:latin typeface="Helvetica" panose="020B0604020202020204" pitchFamily="34" charset="0"/>
              </a:rPr>
              <a:t/>
            </a:r>
            <a:br>
              <a:rPr lang="en-IE" sz="1200" dirty="0">
                <a:solidFill>
                  <a:srgbClr val="201F1E"/>
                </a:solidFill>
                <a:latin typeface="Helvetica" panose="020B0604020202020204" pitchFamily="34" charset="0"/>
              </a:rPr>
            </a:br>
            <a:r>
              <a:rPr lang="en-IE" sz="1200" dirty="0">
                <a:solidFill>
                  <a:srgbClr val="201F1E"/>
                </a:solidFill>
                <a:latin typeface="Helvetica" panose="020B0604020202020204" pitchFamily="34" charset="0"/>
              </a:rPr>
              <a:t>Once you have arranged supervision, please complete the form at</a:t>
            </a:r>
            <a:br>
              <a:rPr lang="en-IE" sz="1200" dirty="0">
                <a:solidFill>
                  <a:srgbClr val="201F1E"/>
                </a:solidFill>
                <a:latin typeface="Helvetica" panose="020B0604020202020204" pitchFamily="34" charset="0"/>
              </a:rPr>
            </a:br>
            <a:r>
              <a:rPr lang="en-IE" sz="1200" dirty="0">
                <a:solidFill>
                  <a:srgbClr val="201F1E"/>
                </a:solidFill>
                <a:latin typeface="Helvetica" panose="020B0604020202020204" pitchFamily="34" charset="0"/>
              </a:rPr>
              <a:t/>
            </a:r>
            <a:br>
              <a:rPr lang="en-IE" sz="1200" dirty="0">
                <a:solidFill>
                  <a:srgbClr val="201F1E"/>
                </a:solidFill>
                <a:latin typeface="Helvetica" panose="020B0604020202020204" pitchFamily="34" charset="0"/>
              </a:rPr>
            </a:br>
            <a:r>
              <a:rPr lang="en-IE" sz="1200" dirty="0">
                <a:solidFill>
                  <a:srgbClr val="201F1E"/>
                </a:solidFill>
                <a:latin typeface="Helvetica" panose="020B0604020202020204" pitchFamily="34" charset="0"/>
                <a:hlinkClick r:id="rId3"/>
              </a:rPr>
              <a:t>https://projects.scss.tcd.ie/registersupervision/</a:t>
            </a:r>
            <a:r>
              <a:rPr lang="en-IE" sz="1200" dirty="0">
                <a:solidFill>
                  <a:srgbClr val="201F1E"/>
                </a:solidFill>
                <a:latin typeface="Helvetica" panose="020B0604020202020204" pitchFamily="34" charset="0"/>
              </a:rPr>
              <a:t/>
            </a:r>
            <a:br>
              <a:rPr lang="en-IE" sz="1200" dirty="0">
                <a:solidFill>
                  <a:srgbClr val="201F1E"/>
                </a:solidFill>
                <a:latin typeface="Helvetica" panose="020B0604020202020204" pitchFamily="34" charset="0"/>
              </a:rPr>
            </a:br>
            <a:r>
              <a:rPr lang="en-IE" sz="1200" dirty="0">
                <a:solidFill>
                  <a:srgbClr val="201F1E"/>
                </a:solidFill>
                <a:latin typeface="Helvetica" panose="020B0604020202020204" pitchFamily="34" charset="0"/>
              </a:rPr>
              <a:t/>
            </a:r>
            <a:br>
              <a:rPr lang="en-IE" sz="1200" dirty="0">
                <a:solidFill>
                  <a:srgbClr val="201F1E"/>
                </a:solidFill>
                <a:latin typeface="Helvetica" panose="020B0604020202020204" pitchFamily="34" charset="0"/>
              </a:rPr>
            </a:br>
            <a:r>
              <a:rPr lang="en-IE" sz="1200" dirty="0">
                <a:solidFill>
                  <a:srgbClr val="201F1E"/>
                </a:solidFill>
                <a:latin typeface="Helvetica" panose="020B0604020202020204" pitchFamily="34" charset="0"/>
              </a:rPr>
              <a:t>Completing this form will prompt the selected supervisor for confirmation of the topic, and you will receive a confirmation email when they have done so.</a:t>
            </a:r>
            <a:endParaRPr lang="en-IE" sz="1600" dirty="0">
              <a:solidFill>
                <a:srgbClr val="201F1E"/>
              </a:solidFill>
              <a:latin typeface="Calibri" panose="020F0502020204030204" pitchFamily="34" charset="0"/>
            </a:endParaRPr>
          </a:p>
          <a:p>
            <a:pPr marL="457200" fontAlgn="base"/>
            <a:r>
              <a:rPr lang="en-IE" sz="1600" dirty="0">
                <a:solidFill>
                  <a:srgbClr val="201F1E"/>
                </a:solidFill>
                <a:latin typeface="Calibri" panose="020F0502020204030204" pitchFamily="34" charset="0"/>
              </a:rPr>
              <a:t> </a:t>
            </a:r>
          </a:p>
          <a:p>
            <a:pPr marL="457200" fontAlgn="base"/>
            <a:r>
              <a:rPr lang="en-IE" sz="1200" dirty="0">
                <a:solidFill>
                  <a:srgbClr val="201F1E"/>
                </a:solidFill>
                <a:latin typeface="inherit"/>
              </a:rPr>
              <a:t>Students who have not registered a project by the deadline for the registration of projects will be assigned a supervisor who will determine a project topic and supervise the project.</a:t>
            </a:r>
            <a:endParaRPr lang="en-IE" sz="1600" b="0" i="0" dirty="0">
              <a:solidFill>
                <a:srgbClr val="201F1E"/>
              </a:solidFill>
              <a:effectLst/>
              <a:latin typeface="Calibri" panose="020F0502020204030204" pitchFamily="34" charset="0"/>
            </a:endParaRPr>
          </a:p>
        </p:txBody>
      </p:sp>
      <p:sp>
        <p:nvSpPr>
          <p:cNvPr id="3" name="TextBox 2"/>
          <p:cNvSpPr txBox="1"/>
          <p:nvPr/>
        </p:nvSpPr>
        <p:spPr>
          <a:xfrm>
            <a:off x="0" y="0"/>
            <a:ext cx="12192000" cy="830997"/>
          </a:xfrm>
          <a:prstGeom prst="rect">
            <a:avLst/>
          </a:prstGeom>
          <a:solidFill>
            <a:schemeClr val="accent1">
              <a:lumMod val="75000"/>
            </a:schemeClr>
          </a:solidFill>
        </p:spPr>
        <p:txBody>
          <a:bodyPr wrap="square" rtlCol="0">
            <a:spAutoFit/>
          </a:bodyPr>
          <a:lstStyle/>
          <a:p>
            <a:r>
              <a:rPr lang="en-IE" sz="4800" smtClean="0">
                <a:solidFill>
                  <a:schemeClr val="bg1"/>
                </a:solidFill>
              </a:rPr>
              <a:t>CS7CS5–Project Selection</a:t>
            </a:r>
            <a:endParaRPr lang="en-IE" sz="4800" dirty="0">
              <a:solidFill>
                <a:schemeClr val="bg1"/>
              </a:solidFill>
            </a:endParaRPr>
          </a:p>
        </p:txBody>
      </p:sp>
    </p:spTree>
    <p:extLst>
      <p:ext uri="{BB962C8B-B14F-4D97-AF65-F5344CB8AC3E}">
        <p14:creationId xmlns:p14="http://schemas.microsoft.com/office/powerpoint/2010/main" val="4048729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219" y="1240734"/>
            <a:ext cx="11314545" cy="5355312"/>
          </a:xfrm>
          <a:prstGeom prst="rect">
            <a:avLst/>
          </a:prstGeom>
        </p:spPr>
        <p:txBody>
          <a:bodyPr wrap="square">
            <a:spAutoFit/>
          </a:bodyPr>
          <a:lstStyle/>
          <a:p>
            <a:r>
              <a:rPr lang="en-IE" dirty="0">
                <a:solidFill>
                  <a:srgbClr val="000000"/>
                </a:solidFill>
                <a:latin typeface="Lucida Grande"/>
              </a:rPr>
              <a:t>Dear Professor </a:t>
            </a:r>
            <a:r>
              <a:rPr lang="en-IE" dirty="0">
                <a:solidFill>
                  <a:srgbClr val="FF0000"/>
                </a:solidFill>
                <a:latin typeface="Lucida Grande"/>
              </a:rPr>
              <a:t>X</a:t>
            </a:r>
            <a:r>
              <a:rPr lang="en-IE" dirty="0">
                <a:solidFill>
                  <a:srgbClr val="000000"/>
                </a:solidFill>
                <a:latin typeface="Lucida Grande"/>
              </a:rPr>
              <a:t>,</a:t>
            </a:r>
            <a:r>
              <a:rPr lang="en-IE" dirty="0"/>
              <a:t/>
            </a:r>
            <a:br>
              <a:rPr lang="en-IE" dirty="0"/>
            </a:br>
            <a:r>
              <a:rPr lang="en-IE" dirty="0"/>
              <a:t/>
            </a:r>
            <a:br>
              <a:rPr lang="en-IE" dirty="0"/>
            </a:br>
            <a:r>
              <a:rPr lang="en-IE" dirty="0">
                <a:solidFill>
                  <a:srgbClr val="000000"/>
                </a:solidFill>
                <a:latin typeface="Lucida Grande"/>
              </a:rPr>
              <a:t>I am a student in the </a:t>
            </a:r>
            <a:r>
              <a:rPr lang="en-IE" dirty="0">
                <a:solidFill>
                  <a:srgbClr val="FF0000"/>
                </a:solidFill>
                <a:latin typeface="Lucida Grande"/>
              </a:rPr>
              <a:t>STREAM</a:t>
            </a:r>
            <a:r>
              <a:rPr lang="en-IE" dirty="0">
                <a:solidFill>
                  <a:srgbClr val="000000"/>
                </a:solidFill>
                <a:latin typeface="Lucida Grande"/>
              </a:rPr>
              <a:t> </a:t>
            </a:r>
            <a:r>
              <a:rPr lang="en-IE" dirty="0" err="1" smtClean="0">
                <a:latin typeface="Lucida Grande"/>
              </a:rPr>
              <a:t>stream</a:t>
            </a:r>
            <a:r>
              <a:rPr lang="en-IE" dirty="0" smtClean="0">
                <a:solidFill>
                  <a:srgbClr val="000000"/>
                </a:solidFill>
                <a:latin typeface="Lucida Grande"/>
              </a:rPr>
              <a:t> </a:t>
            </a:r>
            <a:r>
              <a:rPr lang="en-IE" dirty="0">
                <a:solidFill>
                  <a:srgbClr val="000000"/>
                </a:solidFill>
                <a:latin typeface="Lucida Grande"/>
              </a:rPr>
              <a:t>of the M.Sc. in Computer Science. My interests lie in the areas of </a:t>
            </a:r>
            <a:r>
              <a:rPr lang="en-IE" dirty="0">
                <a:solidFill>
                  <a:srgbClr val="FF0000"/>
                </a:solidFill>
                <a:latin typeface="Lucida Grande"/>
              </a:rPr>
              <a:t>AREA1</a:t>
            </a:r>
            <a:r>
              <a:rPr lang="en-IE" dirty="0">
                <a:solidFill>
                  <a:srgbClr val="000000"/>
                </a:solidFill>
                <a:latin typeface="Lucida Grande"/>
              </a:rPr>
              <a:t>, and </a:t>
            </a:r>
            <a:r>
              <a:rPr lang="en-IE" dirty="0">
                <a:solidFill>
                  <a:srgbClr val="FF0000"/>
                </a:solidFill>
                <a:latin typeface="Lucida Grande"/>
              </a:rPr>
              <a:t>AREA2</a:t>
            </a:r>
            <a:r>
              <a:rPr lang="en-IE" dirty="0">
                <a:solidFill>
                  <a:srgbClr val="000000"/>
                </a:solidFill>
                <a:latin typeface="Lucida Grande"/>
              </a:rPr>
              <a:t>, and I would like to discuss the possibility of you supervising my dissertation due to your expertise in/recently published work on </a:t>
            </a:r>
            <a:r>
              <a:rPr lang="en-IE" dirty="0">
                <a:solidFill>
                  <a:srgbClr val="FF0000"/>
                </a:solidFill>
                <a:latin typeface="Lucida Grande"/>
              </a:rPr>
              <a:t>SPECIFIC TOPIC OR PAPER</a:t>
            </a:r>
            <a:r>
              <a:rPr lang="en-IE" dirty="0">
                <a:solidFill>
                  <a:srgbClr val="000000"/>
                </a:solidFill>
                <a:latin typeface="Lucida Grande"/>
              </a:rPr>
              <a:t>. </a:t>
            </a:r>
            <a:r>
              <a:rPr lang="en-IE" dirty="0"/>
              <a:t/>
            </a:r>
            <a:br>
              <a:rPr lang="en-IE" dirty="0"/>
            </a:br>
            <a:r>
              <a:rPr lang="en-IE" dirty="0"/>
              <a:t/>
            </a:r>
            <a:br>
              <a:rPr lang="en-IE" dirty="0"/>
            </a:br>
            <a:r>
              <a:rPr lang="en-IE" dirty="0">
                <a:solidFill>
                  <a:srgbClr val="000000"/>
                </a:solidFill>
                <a:latin typeface="Lucida Grande"/>
              </a:rPr>
              <a:t>My initial draft research question is </a:t>
            </a:r>
            <a:r>
              <a:rPr lang="en-IE" dirty="0">
                <a:solidFill>
                  <a:srgbClr val="FF0000"/>
                </a:solidFill>
                <a:latin typeface="Lucida Grande"/>
              </a:rPr>
              <a:t>QUESTION</a:t>
            </a:r>
            <a:r>
              <a:rPr lang="en-IE" dirty="0">
                <a:solidFill>
                  <a:srgbClr val="000000"/>
                </a:solidFill>
                <a:latin typeface="Lucida Grande"/>
              </a:rPr>
              <a:t>. </a:t>
            </a:r>
            <a:endParaRPr lang="en-IE" dirty="0" smtClean="0">
              <a:solidFill>
                <a:srgbClr val="000000"/>
              </a:solidFill>
              <a:latin typeface="Lucida Grande"/>
            </a:endParaRPr>
          </a:p>
          <a:p>
            <a:r>
              <a:rPr lang="en-IE" dirty="0"/>
              <a:t>I am interested in this </a:t>
            </a:r>
            <a:r>
              <a:rPr lang="en-IE" dirty="0" smtClean="0"/>
              <a:t>question because </a:t>
            </a:r>
            <a:r>
              <a:rPr lang="en-IE" dirty="0" smtClean="0">
                <a:solidFill>
                  <a:srgbClr val="FF0000"/>
                </a:solidFill>
              </a:rPr>
              <a:t>YOUR MOTIVATION. </a:t>
            </a:r>
            <a:endParaRPr lang="en-IE" dirty="0">
              <a:solidFill>
                <a:srgbClr val="FF0000"/>
              </a:solidFill>
            </a:endParaRPr>
          </a:p>
          <a:p>
            <a:r>
              <a:rPr lang="en-IE" dirty="0"/>
              <a:t>Here are some references to what I have read so far about </a:t>
            </a:r>
            <a:r>
              <a:rPr lang="en-IE" dirty="0" smtClean="0"/>
              <a:t>this.. </a:t>
            </a:r>
            <a:r>
              <a:rPr lang="en-IE" dirty="0" smtClean="0">
                <a:solidFill>
                  <a:srgbClr val="FF0000"/>
                </a:solidFill>
              </a:rPr>
              <a:t>YOUR REFERENCES</a:t>
            </a:r>
            <a:endParaRPr lang="en-IE" dirty="0">
              <a:solidFill>
                <a:srgbClr val="FF0000"/>
              </a:solidFill>
            </a:endParaRPr>
          </a:p>
          <a:p>
            <a:r>
              <a:rPr lang="en-IE" dirty="0"/>
              <a:t>Some relevant keywords for my research question </a:t>
            </a:r>
            <a:r>
              <a:rPr lang="en-IE" dirty="0" smtClean="0"/>
              <a:t>are </a:t>
            </a:r>
            <a:r>
              <a:rPr lang="en-IE" dirty="0" smtClean="0">
                <a:solidFill>
                  <a:srgbClr val="FF0000"/>
                </a:solidFill>
              </a:rPr>
              <a:t>KEYWORDS</a:t>
            </a:r>
          </a:p>
          <a:p>
            <a:endParaRPr lang="en-IE" dirty="0">
              <a:solidFill>
                <a:srgbClr val="FF0000"/>
              </a:solidFill>
              <a:latin typeface="Lucida Grande"/>
            </a:endParaRPr>
          </a:p>
          <a:p>
            <a:r>
              <a:rPr lang="en-IE" dirty="0"/>
              <a:t>I have previously studied </a:t>
            </a:r>
            <a:r>
              <a:rPr lang="en-IE" dirty="0">
                <a:solidFill>
                  <a:srgbClr val="FF0000"/>
                </a:solidFill>
              </a:rPr>
              <a:t>TOPIC</a:t>
            </a:r>
            <a:r>
              <a:rPr lang="en-IE" dirty="0"/>
              <a:t> and I would like to improve my knowledge in this </a:t>
            </a:r>
            <a:r>
              <a:rPr lang="en-IE" dirty="0" smtClean="0"/>
              <a:t>area- </a:t>
            </a:r>
            <a:r>
              <a:rPr lang="en-IE" dirty="0" smtClean="0">
                <a:solidFill>
                  <a:srgbClr val="FF0000"/>
                </a:solidFill>
              </a:rPr>
              <a:t>GIVE EXAMPLES.</a:t>
            </a:r>
            <a:endParaRPr lang="en-IE" dirty="0">
              <a:solidFill>
                <a:srgbClr val="000000"/>
              </a:solidFill>
              <a:latin typeface="Lucida Grande"/>
            </a:endParaRPr>
          </a:p>
          <a:p>
            <a:endParaRPr lang="en-IE" dirty="0" smtClean="0">
              <a:solidFill>
                <a:srgbClr val="000000"/>
              </a:solidFill>
              <a:latin typeface="Lucida Grande"/>
            </a:endParaRPr>
          </a:p>
          <a:p>
            <a:r>
              <a:rPr lang="en-IE" dirty="0" smtClean="0">
                <a:solidFill>
                  <a:srgbClr val="000000"/>
                </a:solidFill>
                <a:latin typeface="Lucida Grande"/>
              </a:rPr>
              <a:t>Would </a:t>
            </a:r>
            <a:r>
              <a:rPr lang="en-IE" dirty="0">
                <a:solidFill>
                  <a:srgbClr val="000000"/>
                </a:solidFill>
                <a:latin typeface="Lucida Grande"/>
              </a:rPr>
              <a:t>it be possible to meet with you to further discuss </a:t>
            </a:r>
            <a:r>
              <a:rPr lang="en-IE" dirty="0">
                <a:solidFill>
                  <a:srgbClr val="FF0000"/>
                </a:solidFill>
                <a:latin typeface="Lucida Grande"/>
              </a:rPr>
              <a:t>TOPIC</a:t>
            </a:r>
            <a:r>
              <a:rPr lang="en-IE" dirty="0">
                <a:solidFill>
                  <a:srgbClr val="000000"/>
                </a:solidFill>
                <a:latin typeface="Lucida Grande"/>
              </a:rPr>
              <a:t> and the possibility of supervision? I am available </a:t>
            </a:r>
            <a:r>
              <a:rPr lang="en-IE" dirty="0">
                <a:solidFill>
                  <a:srgbClr val="FF0000"/>
                </a:solidFill>
                <a:latin typeface="Lucida Grande"/>
              </a:rPr>
              <a:t>DAYS &amp; TIMES (AT LEAST 3</a:t>
            </a:r>
            <a:r>
              <a:rPr lang="en-IE" dirty="0" smtClean="0">
                <a:solidFill>
                  <a:srgbClr val="FF0000"/>
                </a:solidFill>
                <a:latin typeface="Lucida Grande"/>
              </a:rPr>
              <a:t>).</a:t>
            </a:r>
          </a:p>
          <a:p>
            <a:r>
              <a:rPr lang="en-IE" dirty="0"/>
              <a:t/>
            </a:r>
            <a:br>
              <a:rPr lang="en-IE" dirty="0"/>
            </a:br>
            <a:r>
              <a:rPr lang="en-IE" dirty="0"/>
              <a:t/>
            </a:r>
            <a:br>
              <a:rPr lang="en-IE" dirty="0"/>
            </a:br>
            <a:r>
              <a:rPr lang="en-IE" dirty="0">
                <a:solidFill>
                  <a:srgbClr val="000000"/>
                </a:solidFill>
                <a:latin typeface="Lucida Grande"/>
              </a:rPr>
              <a:t>Sincerely,</a:t>
            </a:r>
            <a:r>
              <a:rPr lang="en-IE" dirty="0"/>
              <a:t/>
            </a:r>
            <a:br>
              <a:rPr lang="en-IE" dirty="0"/>
            </a:br>
            <a:r>
              <a:rPr lang="en-IE" dirty="0">
                <a:solidFill>
                  <a:srgbClr val="FF0000"/>
                </a:solidFill>
                <a:latin typeface="Lucida Grande"/>
              </a:rPr>
              <a:t>YOUR NAME</a:t>
            </a:r>
            <a:endParaRPr lang="en-IE" dirty="0">
              <a:solidFill>
                <a:srgbClr val="FF0000"/>
              </a:solidFill>
            </a:endParaRPr>
          </a:p>
        </p:txBody>
      </p:sp>
      <p:sp>
        <p:nvSpPr>
          <p:cNvPr id="3" name="TextBox 2"/>
          <p:cNvSpPr txBox="1"/>
          <p:nvPr/>
        </p:nvSpPr>
        <p:spPr>
          <a:xfrm>
            <a:off x="0" y="0"/>
            <a:ext cx="12192000" cy="830997"/>
          </a:xfrm>
          <a:prstGeom prst="rect">
            <a:avLst/>
          </a:prstGeom>
          <a:solidFill>
            <a:schemeClr val="accent1">
              <a:lumMod val="75000"/>
            </a:schemeClr>
          </a:solidFill>
        </p:spPr>
        <p:txBody>
          <a:bodyPr wrap="square" rtlCol="0">
            <a:spAutoFit/>
          </a:bodyPr>
          <a:lstStyle/>
          <a:p>
            <a:r>
              <a:rPr lang="en-IE" sz="4800" dirty="0" smtClean="0">
                <a:solidFill>
                  <a:schemeClr val="bg1"/>
                </a:solidFill>
              </a:rPr>
              <a:t>CS7CS5–e-mail template for supervision request</a:t>
            </a:r>
            <a:endParaRPr lang="en-IE" sz="4800" dirty="0">
              <a:solidFill>
                <a:schemeClr val="bg1"/>
              </a:solidFill>
            </a:endParaRPr>
          </a:p>
        </p:txBody>
      </p:sp>
    </p:spTree>
    <p:extLst>
      <p:ext uri="{BB962C8B-B14F-4D97-AF65-F5344CB8AC3E}">
        <p14:creationId xmlns:p14="http://schemas.microsoft.com/office/powerpoint/2010/main" val="8055037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567608" y="2132856"/>
            <a:ext cx="2808312" cy="2214246"/>
          </a:xfrm>
        </p:spPr>
        <p:txBody>
          <a:bodyPr>
            <a:normAutofit/>
          </a:bodyPr>
          <a:lstStyle/>
          <a:p>
            <a:r>
              <a:rPr lang="en-IE" sz="3300" dirty="0">
                <a:solidFill>
                  <a:srgbClr val="00B050"/>
                </a:solidFill>
              </a:rPr>
              <a:t>That’s All Folks</a:t>
            </a:r>
            <a:br>
              <a:rPr lang="en-IE" sz="3300" dirty="0">
                <a:solidFill>
                  <a:srgbClr val="00B050"/>
                </a:solidFill>
              </a:rPr>
            </a:br>
            <a:r>
              <a:rPr lang="en-IE" sz="3300" dirty="0">
                <a:solidFill>
                  <a:srgbClr val="00B050"/>
                </a:solidFill>
              </a:rPr>
              <a:t>Thank You for Listening</a:t>
            </a:r>
          </a:p>
        </p:txBody>
      </p:sp>
      <p:sp>
        <p:nvSpPr>
          <p:cNvPr id="2" name="Rectangle 1"/>
          <p:cNvSpPr/>
          <p:nvPr/>
        </p:nvSpPr>
        <p:spPr>
          <a:xfrm>
            <a:off x="6931503" y="3849281"/>
            <a:ext cx="1074218" cy="236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6" name="Group 5"/>
          <p:cNvGrpSpPr/>
          <p:nvPr/>
        </p:nvGrpSpPr>
        <p:grpSpPr>
          <a:xfrm>
            <a:off x="5807968" y="1988840"/>
            <a:ext cx="3810000" cy="3581400"/>
            <a:chOff x="4283968" y="1809319"/>
            <a:chExt cx="3810000" cy="3581400"/>
          </a:xfrm>
        </p:grpSpPr>
        <p:pic>
          <p:nvPicPr>
            <p:cNvPr id="5" name="Picture 2" descr="Terms and Conditions cartoon from brainstuck.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809319"/>
              <a:ext cx="3810000" cy="3581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bwMode="auto">
            <a:xfrm>
              <a:off x="5076056" y="4509120"/>
              <a:ext cx="288032" cy="369332"/>
            </a:xfrm>
            <a:prstGeom prst="rect">
              <a:avLst/>
            </a:prstGeom>
            <a:solidFill>
              <a:schemeClr val="bg1"/>
            </a:solidFill>
            <a:ln w="9525"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en-IE">
                <a:latin typeface="Arial" pitchFamily="-109" charset="0"/>
              </a:endParaRPr>
            </a:p>
          </p:txBody>
        </p:sp>
      </p:grpSp>
    </p:spTree>
    <p:extLst>
      <p:ext uri="{BB962C8B-B14F-4D97-AF65-F5344CB8AC3E}">
        <p14:creationId xmlns:p14="http://schemas.microsoft.com/office/powerpoint/2010/main" val="1291673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43E7338-7342-4403-8E8F-882F3F0A9736}"/>
              </a:ext>
            </a:extLst>
          </p:cNvPr>
          <p:cNvSpPr/>
          <p:nvPr/>
        </p:nvSpPr>
        <p:spPr>
          <a:xfrm>
            <a:off x="1770744" y="1701337"/>
            <a:ext cx="8618706" cy="355481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spcBef>
                <a:spcPts val="35"/>
              </a:spcBef>
            </a:pPr>
            <a:r>
              <a:rPr lang="en-IE" sz="1700" b="1" dirty="0">
                <a:latin typeface="Arial Narrow" panose="020B0606020202030204" pitchFamily="34" charset="0"/>
                <a:ea typeface="Batang" panose="020B0503020000020004" pitchFamily="18" charset="-127"/>
              </a:rPr>
              <a:t>Module CS7CS6</a:t>
            </a:r>
          </a:p>
          <a:p>
            <a:pPr algn="ctr">
              <a:spcBef>
                <a:spcPts val="35"/>
              </a:spcBef>
            </a:pPr>
            <a:r>
              <a:rPr lang="en-IE" sz="1700" b="1" dirty="0">
                <a:latin typeface="Arial Narrow" panose="020B0606020202030204" pitchFamily="34" charset="0"/>
                <a:ea typeface="Batang" panose="020B0503020000020004" pitchFamily="18" charset="-127"/>
              </a:rPr>
              <a:t>Research </a:t>
            </a:r>
            <a:r>
              <a:rPr lang="en-IE" sz="1700" b="1" dirty="0" smtClean="0">
                <a:latin typeface="Arial Narrow" panose="020B0606020202030204" pitchFamily="34" charset="0"/>
                <a:ea typeface="Batang" panose="020B0503020000020004" pitchFamily="18" charset="-127"/>
              </a:rPr>
              <a:t>and Innovation Methods</a:t>
            </a:r>
            <a:endParaRPr lang="en-IE" sz="1700" b="1" dirty="0">
              <a:latin typeface="Arial Narrow" panose="020B0606020202030204" pitchFamily="34" charset="0"/>
              <a:ea typeface="Batang" panose="020B0503020000020004" pitchFamily="18" charset="-127"/>
            </a:endParaRPr>
          </a:p>
          <a:p>
            <a:pPr algn="ctr">
              <a:spcBef>
                <a:spcPts val="35"/>
              </a:spcBef>
            </a:pPr>
            <a:endParaRPr lang="en-IE" sz="1700" b="1" dirty="0">
              <a:latin typeface="Arial Narrow" panose="020B0606020202030204" pitchFamily="34" charset="0"/>
              <a:ea typeface="Batang" panose="020B0503020000020004" pitchFamily="18" charset="-127"/>
            </a:endParaRPr>
          </a:p>
          <a:p>
            <a:pPr algn="ctr">
              <a:spcBef>
                <a:spcPts val="35"/>
              </a:spcBef>
            </a:pPr>
            <a:r>
              <a:rPr lang="en-IE" b="1" dirty="0"/>
              <a:t>Students: </a:t>
            </a:r>
            <a:r>
              <a:rPr lang="en-IE" dirty="0"/>
              <a:t>MSc in Computer </a:t>
            </a:r>
            <a:r>
              <a:rPr lang="en-IE"/>
              <a:t>Science- </a:t>
            </a:r>
            <a:r>
              <a:rPr lang="en-IE" dirty="0"/>
              <a:t>5</a:t>
            </a:r>
            <a:r>
              <a:rPr lang="en-IE" smtClean="0"/>
              <a:t> </a:t>
            </a:r>
            <a:r>
              <a:rPr lang="en-IE" dirty="0"/>
              <a:t>groups </a:t>
            </a:r>
            <a:endParaRPr lang="en-IE" dirty="0" smtClean="0"/>
          </a:p>
          <a:p>
            <a:pPr algn="ctr">
              <a:spcBef>
                <a:spcPts val="35"/>
              </a:spcBef>
            </a:pPr>
            <a:r>
              <a:rPr lang="en-IE" dirty="0" smtClean="0"/>
              <a:t>(</a:t>
            </a:r>
            <a:r>
              <a:rPr lang="en-IE" dirty="0"/>
              <a:t>Data Science, Intelligent Systems, Augmented and Virtual Reality, Future Networks, Year </a:t>
            </a:r>
            <a:r>
              <a:rPr lang="en-IE" dirty="0" smtClean="0"/>
              <a:t>5s) </a:t>
            </a:r>
            <a:r>
              <a:rPr lang="en-IE" dirty="0"/>
              <a:t>– </a:t>
            </a:r>
            <a:r>
              <a:rPr lang="en-IE" dirty="0" smtClean="0"/>
              <a:t>Different </a:t>
            </a:r>
            <a:r>
              <a:rPr lang="en-IE" dirty="0"/>
              <a:t>deadlines for dissertation submission for the year 5s compared to the other groups. </a:t>
            </a:r>
            <a:endParaRPr lang="en-IE" sz="1700" dirty="0">
              <a:latin typeface="Arial Narrow" panose="020B0606020202030204" pitchFamily="34" charset="0"/>
              <a:ea typeface="Batang" panose="020B0503020000020004" pitchFamily="18" charset="-127"/>
            </a:endParaRPr>
          </a:p>
          <a:p>
            <a:pPr algn="ctr">
              <a:spcBef>
                <a:spcPts val="35"/>
              </a:spcBef>
            </a:pPr>
            <a:endParaRPr lang="en-IE" sz="1700" dirty="0">
              <a:latin typeface="Arial Narrow" panose="020B0606020202030204" pitchFamily="34" charset="0"/>
              <a:ea typeface="Batang" panose="020B0503020000020004" pitchFamily="18" charset="-127"/>
            </a:endParaRPr>
          </a:p>
          <a:p>
            <a:pPr algn="ctr">
              <a:spcBef>
                <a:spcPts val="35"/>
              </a:spcBef>
            </a:pPr>
            <a:r>
              <a:rPr lang="en-IE" sz="1700" dirty="0">
                <a:latin typeface="Arial Narrow" panose="020B0606020202030204" pitchFamily="34" charset="0"/>
                <a:ea typeface="Batang" panose="020B0503020000020004" pitchFamily="18" charset="-127"/>
              </a:rPr>
              <a:t>Delivered by </a:t>
            </a:r>
          </a:p>
          <a:p>
            <a:pPr algn="ctr">
              <a:spcBef>
                <a:spcPts val="35"/>
              </a:spcBef>
            </a:pPr>
            <a:r>
              <a:rPr lang="en-IE" sz="1700" dirty="0">
                <a:latin typeface="Arial Narrow" panose="020B0606020202030204" pitchFamily="34" charset="0"/>
                <a:ea typeface="Batang" panose="020B0503020000020004" pitchFamily="18" charset="-127"/>
              </a:rPr>
              <a:t>Gaye Stephens, Dave Lewis  and Teaching assistants.</a:t>
            </a:r>
          </a:p>
          <a:p>
            <a:pPr algn="ctr">
              <a:spcBef>
                <a:spcPts val="35"/>
              </a:spcBef>
            </a:pPr>
            <a:r>
              <a:rPr lang="en-IE" sz="1700" dirty="0">
                <a:latin typeface="Arial Narrow" panose="020B0606020202030204" pitchFamily="34" charset="0"/>
                <a:ea typeface="Batang" panose="020B0503020000020004" pitchFamily="18" charset="-127"/>
                <a:hlinkClick r:id="rId3"/>
              </a:rPr>
              <a:t>Gaye.stephens@tcd.ie</a:t>
            </a:r>
            <a:endParaRPr lang="en-IE" sz="1700" dirty="0">
              <a:latin typeface="Arial Narrow" panose="020B0606020202030204" pitchFamily="34" charset="0"/>
              <a:ea typeface="Batang" panose="020B0503020000020004" pitchFamily="18" charset="-127"/>
            </a:endParaRPr>
          </a:p>
          <a:p>
            <a:pPr algn="ctr">
              <a:spcBef>
                <a:spcPts val="35"/>
              </a:spcBef>
            </a:pPr>
            <a:r>
              <a:rPr lang="en-IE" sz="1700" dirty="0">
                <a:latin typeface="Arial Narrow" panose="020B0606020202030204" pitchFamily="34" charset="0"/>
                <a:ea typeface="Batang" panose="020B0503020000020004" pitchFamily="18" charset="-127"/>
                <a:hlinkClick r:id="rId4"/>
              </a:rPr>
              <a:t>Dave.Lewis@tcd.ie</a:t>
            </a:r>
            <a:endParaRPr lang="en-IE" sz="1700" dirty="0">
              <a:latin typeface="Arial Narrow" panose="020B0606020202030204" pitchFamily="34" charset="0"/>
              <a:ea typeface="Batang" panose="020B0503020000020004" pitchFamily="18" charset="-127"/>
            </a:endParaRPr>
          </a:p>
          <a:p>
            <a:pPr algn="ctr">
              <a:spcBef>
                <a:spcPts val="35"/>
              </a:spcBef>
            </a:pPr>
            <a:endParaRPr lang="en-IE" sz="1700" dirty="0">
              <a:latin typeface="Arial Narrow" panose="020B0606020202030204" pitchFamily="34" charset="0"/>
              <a:ea typeface="Batang" panose="020B0503020000020004" pitchFamily="18" charset="-127"/>
            </a:endParaRPr>
          </a:p>
        </p:txBody>
      </p:sp>
    </p:spTree>
    <p:extLst>
      <p:ext uri="{BB962C8B-B14F-4D97-AF65-F5344CB8AC3E}">
        <p14:creationId xmlns:p14="http://schemas.microsoft.com/office/powerpoint/2010/main" val="367372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3E7338-7342-4403-8E8F-882F3F0A9736}"/>
              </a:ext>
            </a:extLst>
          </p:cNvPr>
          <p:cNvSpPr/>
          <p:nvPr/>
        </p:nvSpPr>
        <p:spPr>
          <a:xfrm>
            <a:off x="5653378" y="6035040"/>
            <a:ext cx="5902518" cy="41549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spcBef>
                <a:spcPts val="35"/>
              </a:spcBef>
            </a:pPr>
            <a:r>
              <a:rPr lang="en-IE" sz="1050" b="1" dirty="0">
                <a:latin typeface="Arial Narrow" panose="020B0606020202030204" pitchFamily="34" charset="0"/>
                <a:ea typeface="Batang" panose="020B0503020000020004" pitchFamily="18" charset="-127"/>
              </a:rPr>
              <a:t>Module </a:t>
            </a:r>
            <a:r>
              <a:rPr lang="en-IE" sz="1050" b="1" dirty="0" smtClean="0">
                <a:latin typeface="Arial Narrow" panose="020B0606020202030204" pitchFamily="34" charset="0"/>
                <a:ea typeface="Batang" panose="020B0503020000020004" pitchFamily="18" charset="-127"/>
              </a:rPr>
              <a:t>CS7CS6</a:t>
            </a:r>
            <a:endParaRPr lang="en-IE" sz="1050" b="1" dirty="0">
              <a:latin typeface="Arial Narrow" panose="020B0606020202030204" pitchFamily="34" charset="0"/>
              <a:ea typeface="Batang" panose="020B0503020000020004" pitchFamily="18" charset="-127"/>
            </a:endParaRPr>
          </a:p>
          <a:p>
            <a:pPr algn="ctr">
              <a:spcBef>
                <a:spcPts val="35"/>
              </a:spcBef>
            </a:pPr>
            <a:r>
              <a:rPr lang="en-IE" sz="1050" b="1" dirty="0" smtClean="0">
                <a:latin typeface="Arial Narrow" panose="020B0606020202030204" pitchFamily="34" charset="0"/>
                <a:ea typeface="Batang" panose="020B0503020000020004" pitchFamily="18" charset="-127"/>
              </a:rPr>
              <a:t>Research and Innovation Methods</a:t>
            </a:r>
            <a:endParaRPr lang="en-IE" sz="1050" b="1" dirty="0">
              <a:latin typeface="Arial Narrow" panose="020B0606020202030204" pitchFamily="34" charset="0"/>
              <a:ea typeface="Batang" panose="020B0503020000020004" pitchFamily="18" charset="-127"/>
            </a:endParaRPr>
          </a:p>
        </p:txBody>
      </p:sp>
      <p:sp>
        <p:nvSpPr>
          <p:cNvPr id="3" name="Rectangle 2">
            <a:extLst>
              <a:ext uri="{FF2B5EF4-FFF2-40B4-BE49-F238E27FC236}">
                <a16:creationId xmlns:a16="http://schemas.microsoft.com/office/drawing/2014/main" id="{F43E7338-7342-4403-8E8F-882F3F0A9736}"/>
              </a:ext>
            </a:extLst>
          </p:cNvPr>
          <p:cNvSpPr/>
          <p:nvPr/>
        </p:nvSpPr>
        <p:spPr>
          <a:xfrm>
            <a:off x="2410570" y="1225826"/>
            <a:ext cx="7083287" cy="419345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spcBef>
                <a:spcPts val="35"/>
              </a:spcBef>
            </a:pPr>
            <a:r>
              <a:rPr lang="en-IE" sz="3200" b="1" dirty="0">
                <a:latin typeface="Arial Narrow" panose="020B0606020202030204" pitchFamily="34" charset="0"/>
                <a:ea typeface="Batang" panose="020B0503020000020004" pitchFamily="18" charset="-127"/>
              </a:rPr>
              <a:t>Welcoming Session</a:t>
            </a:r>
          </a:p>
          <a:p>
            <a:pPr algn="ctr">
              <a:spcBef>
                <a:spcPts val="35"/>
              </a:spcBef>
            </a:pPr>
            <a:endParaRPr lang="en-IE" sz="3200" b="1" dirty="0">
              <a:latin typeface="Arial Narrow" panose="020B0606020202030204" pitchFamily="34" charset="0"/>
              <a:ea typeface="Batang" panose="020B0503020000020004" pitchFamily="18" charset="-127"/>
            </a:endParaRPr>
          </a:p>
          <a:p>
            <a:pPr>
              <a:spcBef>
                <a:spcPts val="35"/>
              </a:spcBef>
            </a:pPr>
            <a:r>
              <a:rPr lang="en-IE" sz="3200" dirty="0">
                <a:latin typeface="Arial Narrow" panose="020B0606020202030204" pitchFamily="34" charset="0"/>
                <a:ea typeface="Batang" panose="020B0503020000020004" pitchFamily="18" charset="-127"/>
              </a:rPr>
              <a:t>Introductions</a:t>
            </a:r>
          </a:p>
          <a:p>
            <a:pPr>
              <a:spcBef>
                <a:spcPts val="35"/>
              </a:spcBef>
            </a:pPr>
            <a:r>
              <a:rPr lang="en-IE" sz="3200" dirty="0">
                <a:latin typeface="Arial Narrow" panose="020B0606020202030204" pitchFamily="34" charset="0"/>
                <a:ea typeface="Batang" panose="020B0503020000020004" pitchFamily="18" charset="-127"/>
              </a:rPr>
              <a:t>How this module will operate</a:t>
            </a:r>
          </a:p>
          <a:p>
            <a:pPr>
              <a:spcBef>
                <a:spcPts val="35"/>
              </a:spcBef>
            </a:pPr>
            <a:r>
              <a:rPr lang="en-IE" sz="3200" dirty="0">
                <a:latin typeface="Arial Narrow" panose="020B0606020202030204" pitchFamily="34" charset="0"/>
                <a:ea typeface="Batang" panose="020B0503020000020004" pitchFamily="18" charset="-127"/>
              </a:rPr>
              <a:t>Assessment Process </a:t>
            </a:r>
          </a:p>
          <a:p>
            <a:pPr>
              <a:spcBef>
                <a:spcPts val="35"/>
              </a:spcBef>
            </a:pPr>
            <a:r>
              <a:rPr lang="en-IE" sz="3200" dirty="0">
                <a:latin typeface="Arial Narrow" panose="020B0606020202030204" pitchFamily="34" charset="0"/>
                <a:ea typeface="Batang" panose="020B0503020000020004" pitchFamily="18" charset="-127"/>
              </a:rPr>
              <a:t>Blackboard Groups</a:t>
            </a:r>
          </a:p>
          <a:p>
            <a:pPr>
              <a:spcBef>
                <a:spcPts val="35"/>
              </a:spcBef>
            </a:pPr>
            <a:r>
              <a:rPr lang="en-IE" sz="3200" dirty="0">
                <a:latin typeface="Arial Narrow" panose="020B0606020202030204" pitchFamily="34" charset="0"/>
                <a:ea typeface="Batang" panose="020B0503020000020004" pitchFamily="18" charset="-127"/>
              </a:rPr>
              <a:t>Questions and Answers</a:t>
            </a:r>
          </a:p>
          <a:p>
            <a:pPr>
              <a:spcBef>
                <a:spcPts val="35"/>
              </a:spcBef>
            </a:pPr>
            <a:r>
              <a:rPr lang="en-IE" sz="3200" dirty="0">
                <a:latin typeface="Arial Narrow" panose="020B0606020202030204" pitchFamily="34" charset="0"/>
                <a:ea typeface="Batang" panose="020B0503020000020004" pitchFamily="18" charset="-127"/>
              </a:rPr>
              <a:t>Next Steps</a:t>
            </a:r>
          </a:p>
          <a:p>
            <a:pPr algn="ctr">
              <a:spcBef>
                <a:spcPts val="35"/>
              </a:spcBef>
            </a:pPr>
            <a:endParaRPr lang="en-IE" sz="1050" dirty="0">
              <a:latin typeface="Arial Narrow" panose="020B0606020202030204" pitchFamily="34" charset="0"/>
              <a:ea typeface="Batang" panose="020B0503020000020004" pitchFamily="18" charset="-127"/>
            </a:endParaRPr>
          </a:p>
        </p:txBody>
      </p:sp>
    </p:spTree>
    <p:extLst>
      <p:ext uri="{BB962C8B-B14F-4D97-AF65-F5344CB8AC3E}">
        <p14:creationId xmlns:p14="http://schemas.microsoft.com/office/powerpoint/2010/main" val="2759385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666" y="119269"/>
            <a:ext cx="4494195" cy="1600200"/>
          </a:xfrm>
        </p:spPr>
        <p:txBody>
          <a:bodyPr>
            <a:normAutofit/>
          </a:bodyPr>
          <a:lstStyle/>
          <a:p>
            <a:r>
              <a:rPr lang="en-IE" sz="4400" b="1" dirty="0">
                <a:solidFill>
                  <a:srgbClr val="00B050"/>
                </a:solidFill>
              </a:rPr>
              <a:t>Introductions</a:t>
            </a:r>
          </a:p>
        </p:txBody>
      </p:sp>
      <p:sp>
        <p:nvSpPr>
          <p:cNvPr id="8" name="Text Placeholder 7"/>
          <p:cNvSpPr>
            <a:spLocks noGrp="1"/>
          </p:cNvSpPr>
          <p:nvPr>
            <p:ph type="body" sz="half" idx="2"/>
          </p:nvPr>
        </p:nvSpPr>
        <p:spPr>
          <a:xfrm>
            <a:off x="274302" y="2361906"/>
            <a:ext cx="6190108" cy="2856167"/>
          </a:xfrm>
          <a:prstGeom prst="rect">
            <a:avLst/>
          </a:prstGeom>
        </p:spPr>
        <p:txBody>
          <a:bodyPr wrap="square">
            <a:spAutoFit/>
          </a:bodyPr>
          <a:lstStyle/>
          <a:p>
            <a:pPr marL="342900" indent="-342900">
              <a:buFont typeface="+mj-lt"/>
              <a:buAutoNum type="arabicPeriod"/>
            </a:pPr>
            <a:r>
              <a:rPr lang="en-IE" dirty="0"/>
              <a:t>I am normally based in our South Leinster Street Building. </a:t>
            </a:r>
            <a:endParaRPr lang="en-IE" dirty="0" smtClean="0"/>
          </a:p>
          <a:p>
            <a:pPr marL="342900" indent="-342900">
              <a:buFont typeface="+mj-lt"/>
              <a:buAutoNum type="arabicPeriod"/>
            </a:pPr>
            <a:r>
              <a:rPr lang="en-IE" dirty="0" smtClean="0"/>
              <a:t>I </a:t>
            </a:r>
            <a:r>
              <a:rPr lang="en-IE" dirty="0"/>
              <a:t>belong to the Artificial Intelligence Discipline in the school.</a:t>
            </a:r>
          </a:p>
          <a:p>
            <a:pPr marL="342900" indent="-342900">
              <a:buFont typeface="+mj-lt"/>
              <a:buAutoNum type="arabicPeriod"/>
            </a:pPr>
            <a:r>
              <a:rPr lang="en-IE" dirty="0"/>
              <a:t>I am a member of the ADAPT Science Foundation Ireland centre – it is worth checking this out.</a:t>
            </a:r>
          </a:p>
          <a:p>
            <a:pPr marL="342900" indent="-342900">
              <a:buFont typeface="+mj-lt"/>
              <a:buAutoNum type="arabicPeriod"/>
            </a:pPr>
            <a:r>
              <a:rPr lang="en-IE" dirty="0"/>
              <a:t>My research interests lie in the application of ICT to healthcare.</a:t>
            </a:r>
          </a:p>
          <a:p>
            <a:pPr marL="342900" indent="-342900">
              <a:buFont typeface="+mj-lt"/>
              <a:buAutoNum type="arabicPeriod"/>
            </a:pPr>
            <a:r>
              <a:rPr lang="en-IE" dirty="0"/>
              <a:t>I am a reviewer on the school’s research ethics committee.</a:t>
            </a:r>
          </a:p>
          <a:p>
            <a:pPr marL="342900" indent="-342900">
              <a:buFont typeface="+mj-lt"/>
              <a:buAutoNum type="arabicPeriod"/>
            </a:pPr>
            <a:r>
              <a:rPr lang="en-IE" dirty="0"/>
              <a:t>I am a the intelligent systems strand leader on the school’s MSc in computer science. </a:t>
            </a:r>
          </a:p>
          <a:p>
            <a:endParaRPr lang="en-IE" dirty="0"/>
          </a:p>
        </p:txBody>
      </p:sp>
      <p:pic>
        <p:nvPicPr>
          <p:cNvPr id="1030" name="Picture 6" descr="Apply 2020 | Trinity College Dubl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5157" y="1719469"/>
            <a:ext cx="4688329" cy="4688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924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666" y="119269"/>
            <a:ext cx="3932237" cy="1600200"/>
          </a:xfrm>
        </p:spPr>
        <p:txBody>
          <a:bodyPr>
            <a:normAutofit fontScale="90000"/>
          </a:bodyPr>
          <a:lstStyle/>
          <a:p>
            <a:r>
              <a:rPr lang="en-IE" sz="4400" b="1" dirty="0">
                <a:solidFill>
                  <a:srgbClr val="00B050"/>
                </a:solidFill>
              </a:rPr>
              <a:t>How this Module will operate</a:t>
            </a:r>
          </a:p>
        </p:txBody>
      </p:sp>
      <p:sp>
        <p:nvSpPr>
          <p:cNvPr id="8" name="Text Placeholder 7"/>
          <p:cNvSpPr>
            <a:spLocks noGrp="1"/>
          </p:cNvSpPr>
          <p:nvPr>
            <p:ph type="body" sz="half" idx="2"/>
          </p:nvPr>
        </p:nvSpPr>
        <p:spPr>
          <a:xfrm>
            <a:off x="376175" y="2121055"/>
            <a:ext cx="6190108" cy="4350422"/>
          </a:xfrm>
          <a:prstGeom prst="rect">
            <a:avLst/>
          </a:prstGeom>
        </p:spPr>
        <p:txBody>
          <a:bodyPr wrap="square">
            <a:spAutoFit/>
          </a:bodyPr>
          <a:lstStyle/>
          <a:p>
            <a:pPr marL="342900" indent="-342900">
              <a:buFont typeface="+mj-lt"/>
              <a:buAutoNum type="arabicPeriod"/>
            </a:pPr>
            <a:r>
              <a:rPr lang="en-IE" dirty="0"/>
              <a:t>Course Content </a:t>
            </a:r>
            <a:r>
              <a:rPr lang="en-IE" dirty="0" smtClean="0"/>
              <a:t>will </a:t>
            </a:r>
            <a:r>
              <a:rPr lang="en-IE" dirty="0"/>
              <a:t>be </a:t>
            </a:r>
            <a:r>
              <a:rPr lang="en-IE" b="1" dirty="0"/>
              <a:t>uploaded </a:t>
            </a:r>
            <a:r>
              <a:rPr lang="en-IE" dirty="0" smtClean="0"/>
              <a:t>onto Blackboard in the form of lecture notes, supporting material and extra videos.</a:t>
            </a:r>
          </a:p>
          <a:p>
            <a:pPr marL="342900" indent="-342900">
              <a:buFont typeface="+mj-lt"/>
              <a:buAutoNum type="arabicPeriod"/>
            </a:pPr>
            <a:endParaRPr lang="en-IE" dirty="0"/>
          </a:p>
          <a:p>
            <a:pPr marL="342900" indent="-342900">
              <a:buFont typeface="+mj-lt"/>
              <a:buAutoNum type="arabicPeriod"/>
            </a:pPr>
            <a:r>
              <a:rPr lang="en-IE" dirty="0"/>
              <a:t>Each Wednesday during </a:t>
            </a:r>
            <a:r>
              <a:rPr lang="en-IE" dirty="0" smtClean="0"/>
              <a:t>semester 1 </a:t>
            </a:r>
            <a:r>
              <a:rPr lang="en-IE" dirty="0"/>
              <a:t>from 2-4 O </a:t>
            </a:r>
            <a:r>
              <a:rPr lang="en-IE" dirty="0" smtClean="0"/>
              <a:t>clock there will be contact time with lecturers and/or teaching assistants. We will use these sessions for face to face lectures</a:t>
            </a:r>
            <a:r>
              <a:rPr lang="en-IE" dirty="0"/>
              <a:t> </a:t>
            </a:r>
            <a:r>
              <a:rPr lang="en-IE" dirty="0" smtClean="0"/>
              <a:t>or feedback sessions through blackboard. </a:t>
            </a:r>
          </a:p>
          <a:p>
            <a:pPr marL="800100" lvl="1" indent="-342900">
              <a:buFont typeface="+mj-lt"/>
              <a:buAutoNum type="alphaLcParenR"/>
            </a:pPr>
            <a:endParaRPr lang="en-IE" dirty="0"/>
          </a:p>
          <a:p>
            <a:pPr marL="342900" indent="-342900">
              <a:buFont typeface="+mj-lt"/>
              <a:buAutoNum type="arabicPeriod"/>
            </a:pPr>
            <a:r>
              <a:rPr lang="en-IE" dirty="0" smtClean="0"/>
              <a:t>We </a:t>
            </a:r>
            <a:r>
              <a:rPr lang="en-IE" dirty="0"/>
              <a:t>are </a:t>
            </a:r>
            <a:r>
              <a:rPr lang="en-IE" b="1" dirty="0"/>
              <a:t>happy to take emails </a:t>
            </a:r>
            <a:r>
              <a:rPr lang="en-IE" dirty="0"/>
              <a:t>anytime from individual students or class reps about how the module is progressing- </a:t>
            </a:r>
            <a:r>
              <a:rPr lang="en-IE" dirty="0" smtClean="0"/>
              <a:t>Please mark the emails with CS7CS6 in the subject line</a:t>
            </a:r>
          </a:p>
          <a:p>
            <a:r>
              <a:rPr lang="en-IE" dirty="0"/>
              <a:t> </a:t>
            </a:r>
            <a:r>
              <a:rPr lang="en-IE" dirty="0" smtClean="0"/>
              <a:t>       </a:t>
            </a:r>
            <a:r>
              <a:rPr lang="en-IE" dirty="0" smtClean="0">
                <a:hlinkClick r:id="rId2"/>
              </a:rPr>
              <a:t>gaye.stephens@tcd.ie</a:t>
            </a:r>
            <a:endParaRPr lang="en-IE" dirty="0" smtClean="0"/>
          </a:p>
          <a:p>
            <a:r>
              <a:rPr lang="en-IE" dirty="0"/>
              <a:t> </a:t>
            </a:r>
            <a:r>
              <a:rPr lang="en-IE" dirty="0" smtClean="0"/>
              <a:t>      </a:t>
            </a:r>
            <a:r>
              <a:rPr lang="en-IE" dirty="0">
                <a:hlinkClick r:id="rId3"/>
              </a:rPr>
              <a:t>dave.lewis@tcd.ie</a:t>
            </a:r>
            <a:endParaRPr lang="en-IE" dirty="0"/>
          </a:p>
          <a:p>
            <a:pPr marL="342900" indent="-342900">
              <a:buFont typeface="+mj-lt"/>
              <a:buAutoNum type="arabicPeriod"/>
            </a:pPr>
            <a:endParaRPr lang="en-IE" dirty="0"/>
          </a:p>
          <a:p>
            <a:pPr marL="342900" indent="-342900">
              <a:buFont typeface="+mj-lt"/>
              <a:buAutoNum type="arabicPeriod"/>
            </a:pPr>
            <a:endParaRPr lang="en-IE" dirty="0"/>
          </a:p>
        </p:txBody>
      </p:sp>
      <p:pic>
        <p:nvPicPr>
          <p:cNvPr id="3074" name="Picture 2" descr="TCD could lose at least €3 million after decision to close Book of Kells  due to coronavirus fea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3114" y="1988194"/>
            <a:ext cx="4219286" cy="3080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265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666" y="119269"/>
            <a:ext cx="4271558" cy="1600200"/>
          </a:xfrm>
        </p:spPr>
        <p:txBody>
          <a:bodyPr>
            <a:normAutofit/>
          </a:bodyPr>
          <a:lstStyle/>
          <a:p>
            <a:r>
              <a:rPr lang="en-IE" sz="4400" b="1" dirty="0">
                <a:solidFill>
                  <a:srgbClr val="00B050"/>
                </a:solidFill>
              </a:rPr>
              <a:t>Module Overview</a:t>
            </a:r>
          </a:p>
        </p:txBody>
      </p:sp>
      <p:sp>
        <p:nvSpPr>
          <p:cNvPr id="8" name="Text Placeholder 7"/>
          <p:cNvSpPr>
            <a:spLocks noGrp="1"/>
          </p:cNvSpPr>
          <p:nvPr>
            <p:ph type="body" sz="half" idx="2"/>
          </p:nvPr>
        </p:nvSpPr>
        <p:spPr>
          <a:xfrm>
            <a:off x="290205" y="1988194"/>
            <a:ext cx="6190108" cy="4316053"/>
          </a:xfrm>
          <a:prstGeom prst="rect">
            <a:avLst/>
          </a:prstGeom>
        </p:spPr>
        <p:txBody>
          <a:bodyPr wrap="square">
            <a:spAutoFit/>
          </a:bodyPr>
          <a:lstStyle/>
          <a:p>
            <a:pPr marL="342900" indent="-342900">
              <a:buFont typeface="+mj-lt"/>
              <a:buAutoNum type="arabicPeriod"/>
            </a:pPr>
            <a:r>
              <a:rPr lang="en-IE" dirty="0"/>
              <a:t>Innovation Methods</a:t>
            </a:r>
          </a:p>
          <a:p>
            <a:pPr marL="800100" lvl="1" indent="-342900">
              <a:lnSpc>
                <a:spcPct val="100000"/>
              </a:lnSpc>
              <a:spcBef>
                <a:spcPts val="0"/>
              </a:spcBef>
              <a:buFont typeface="+mj-lt"/>
              <a:buAutoNum type="alphaLcParenR"/>
            </a:pPr>
            <a:r>
              <a:rPr lang="en-IE" dirty="0"/>
              <a:t>B</a:t>
            </a:r>
            <a:r>
              <a:rPr lang="en-IE" dirty="0" smtClean="0"/>
              <a:t>usiness </a:t>
            </a:r>
            <a:r>
              <a:rPr lang="en-IE" dirty="0"/>
              <a:t>model development and customer </a:t>
            </a:r>
            <a:r>
              <a:rPr lang="en-IE" dirty="0" smtClean="0"/>
              <a:t>discovery</a:t>
            </a:r>
          </a:p>
          <a:p>
            <a:pPr marL="800100" lvl="1" indent="-342900">
              <a:lnSpc>
                <a:spcPct val="100000"/>
              </a:lnSpc>
              <a:spcBef>
                <a:spcPts val="0"/>
              </a:spcBef>
              <a:buFont typeface="+mj-lt"/>
              <a:buAutoNum type="alphaLcParenR"/>
            </a:pPr>
            <a:r>
              <a:rPr lang="en-IE" dirty="0" smtClean="0"/>
              <a:t>Business </a:t>
            </a:r>
            <a:r>
              <a:rPr lang="en-IE" dirty="0"/>
              <a:t>Model Canvas</a:t>
            </a:r>
          </a:p>
          <a:p>
            <a:pPr marL="1257300" lvl="2" indent="-342900">
              <a:lnSpc>
                <a:spcPct val="100000"/>
              </a:lnSpc>
              <a:spcBef>
                <a:spcPts val="0"/>
              </a:spcBef>
              <a:buFont typeface="+mj-lt"/>
              <a:buAutoNum type="alphaLcParenR"/>
            </a:pPr>
            <a:r>
              <a:rPr lang="en-IE" dirty="0"/>
              <a:t>Value Proposition &amp; Interviewing</a:t>
            </a:r>
          </a:p>
          <a:p>
            <a:pPr marL="1257300" lvl="2" indent="-342900">
              <a:lnSpc>
                <a:spcPct val="100000"/>
              </a:lnSpc>
              <a:spcBef>
                <a:spcPts val="0"/>
              </a:spcBef>
              <a:buFont typeface="+mj-lt"/>
              <a:buAutoNum type="alphaLcParenR"/>
            </a:pPr>
            <a:r>
              <a:rPr lang="en-IE" dirty="0"/>
              <a:t>Channels</a:t>
            </a:r>
          </a:p>
          <a:p>
            <a:pPr marL="1257300" lvl="2" indent="-342900">
              <a:lnSpc>
                <a:spcPct val="100000"/>
              </a:lnSpc>
              <a:spcBef>
                <a:spcPts val="0"/>
              </a:spcBef>
              <a:buFont typeface="+mj-lt"/>
              <a:buAutoNum type="alphaLcParenR"/>
            </a:pPr>
            <a:r>
              <a:rPr lang="en-IE" dirty="0"/>
              <a:t>Customer Segments</a:t>
            </a:r>
          </a:p>
          <a:p>
            <a:pPr marL="1257300" lvl="2" indent="-342900">
              <a:lnSpc>
                <a:spcPct val="100000"/>
              </a:lnSpc>
              <a:spcBef>
                <a:spcPts val="0"/>
              </a:spcBef>
              <a:buFont typeface="+mj-lt"/>
              <a:buAutoNum type="alphaLcParenR"/>
            </a:pPr>
            <a:r>
              <a:rPr lang="en-IE" dirty="0"/>
              <a:t>Customer Relationships</a:t>
            </a:r>
          </a:p>
          <a:p>
            <a:pPr marL="1257300" lvl="2" indent="-342900">
              <a:lnSpc>
                <a:spcPct val="100000"/>
              </a:lnSpc>
              <a:spcBef>
                <a:spcPts val="0"/>
              </a:spcBef>
              <a:buFont typeface="+mj-lt"/>
              <a:buAutoNum type="alphaLcParenR"/>
            </a:pPr>
            <a:r>
              <a:rPr lang="en-IE" dirty="0"/>
              <a:t>Revenue Model, </a:t>
            </a:r>
          </a:p>
          <a:p>
            <a:pPr marL="1257300" lvl="2" indent="-342900">
              <a:lnSpc>
                <a:spcPct val="100000"/>
              </a:lnSpc>
              <a:spcBef>
                <a:spcPts val="0"/>
              </a:spcBef>
              <a:buFont typeface="+mj-lt"/>
              <a:buAutoNum type="alphaLcParenR"/>
            </a:pPr>
            <a:r>
              <a:rPr lang="en-IE" dirty="0"/>
              <a:t>Key Partners,  Key Resources and Activities &amp; Cost Structure</a:t>
            </a:r>
          </a:p>
          <a:p>
            <a:pPr marL="800100" lvl="1" indent="-342900">
              <a:lnSpc>
                <a:spcPct val="100000"/>
              </a:lnSpc>
              <a:spcBef>
                <a:spcPts val="0"/>
              </a:spcBef>
              <a:buFont typeface="+mj-lt"/>
              <a:buAutoNum type="alphaLcParenR"/>
            </a:pPr>
            <a:r>
              <a:rPr lang="en-IE" dirty="0"/>
              <a:t>Responsible Innovation - Ethics Canvas</a:t>
            </a:r>
          </a:p>
          <a:p>
            <a:pPr marL="342900" indent="-342900">
              <a:buFont typeface="+mj-lt"/>
              <a:buAutoNum type="arabicPeriod"/>
            </a:pPr>
            <a:endParaRPr lang="en-IE" dirty="0" smtClean="0"/>
          </a:p>
          <a:p>
            <a:pPr marL="342900" indent="-342900">
              <a:buFont typeface="+mj-lt"/>
              <a:buAutoNum type="arabicPeriod"/>
            </a:pPr>
            <a:r>
              <a:rPr lang="en-IE" dirty="0" smtClean="0"/>
              <a:t>Research </a:t>
            </a:r>
            <a:r>
              <a:rPr lang="en-IE" dirty="0"/>
              <a:t>Methods</a:t>
            </a:r>
          </a:p>
          <a:p>
            <a:pPr marL="800100" lvl="1" indent="-342900">
              <a:buFont typeface="+mj-lt"/>
              <a:buAutoNum type="alphaLcParenR"/>
            </a:pPr>
            <a:r>
              <a:rPr lang="en-IE" dirty="0"/>
              <a:t>Library skills by Subject Librarian- Andrew Jones</a:t>
            </a:r>
          </a:p>
          <a:p>
            <a:pPr marL="800100" lvl="1" indent="-342900">
              <a:buFont typeface="+mj-lt"/>
              <a:buAutoNum type="alphaLcParenR"/>
            </a:pPr>
            <a:r>
              <a:rPr lang="en-IE" dirty="0"/>
              <a:t>Research Canvas development</a:t>
            </a:r>
          </a:p>
          <a:p>
            <a:pPr marL="800100" lvl="1" indent="-342900">
              <a:buFont typeface="+mj-lt"/>
              <a:buAutoNum type="alphaLcParenR"/>
            </a:pPr>
            <a:r>
              <a:rPr lang="en-IE" dirty="0"/>
              <a:t>Research ethics in the school of computer science and statistics</a:t>
            </a:r>
          </a:p>
          <a:p>
            <a:pPr marL="800100" lvl="1" indent="-342900">
              <a:buFont typeface="+mj-lt"/>
              <a:buAutoNum type="alphaLcParenR"/>
            </a:pPr>
            <a:r>
              <a:rPr lang="en-IE" dirty="0"/>
              <a:t>Dissertation critique</a:t>
            </a:r>
          </a:p>
          <a:p>
            <a:pPr marL="800100" lvl="1" indent="-342900">
              <a:buFont typeface="+mj-lt"/>
              <a:buAutoNum type="alphaLcParenR"/>
            </a:pPr>
            <a:r>
              <a:rPr lang="en-IE" dirty="0"/>
              <a:t>Dissertation Planning</a:t>
            </a:r>
          </a:p>
          <a:p>
            <a:pPr marL="800100" lvl="1" indent="-342900">
              <a:buFont typeface="+mj-lt"/>
              <a:buAutoNum type="alphaLcParenR"/>
            </a:pPr>
            <a:r>
              <a:rPr lang="en-IE" dirty="0"/>
              <a:t>Academic writing</a:t>
            </a:r>
          </a:p>
        </p:txBody>
      </p:sp>
      <p:pic>
        <p:nvPicPr>
          <p:cNvPr id="1026" name="Picture 2" descr="TCD Listed as one of Five Most Beautiful Universities in the World –  Atlantic Brid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0313" y="2469661"/>
            <a:ext cx="4998556" cy="290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907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14" y="1719469"/>
            <a:ext cx="5841163" cy="5053693"/>
          </a:xfrm>
        </p:spPr>
        <p:txBody>
          <a:bodyPr>
            <a:normAutofit fontScale="85000" lnSpcReduction="10000"/>
          </a:bodyPr>
          <a:lstStyle/>
          <a:p>
            <a:pPr marL="514350" indent="-514350">
              <a:buFont typeface="+mj-lt"/>
              <a:buAutoNum type="arabicPeriod"/>
            </a:pPr>
            <a:r>
              <a:rPr lang="en-US" dirty="0"/>
              <a:t>Group Work </a:t>
            </a:r>
          </a:p>
          <a:p>
            <a:pPr lvl="1">
              <a:buFont typeface="Wingdings" panose="05000000000000000000" pitchFamily="2" charset="2"/>
              <a:buChar char="§"/>
            </a:pPr>
            <a:r>
              <a:rPr lang="en-US" dirty="0"/>
              <a:t>Each student will be allocated into </a:t>
            </a:r>
            <a:r>
              <a:rPr lang="en-US" dirty="0" smtClean="0"/>
              <a:t>a group</a:t>
            </a:r>
            <a:endParaRPr lang="en-US" dirty="0"/>
          </a:p>
          <a:p>
            <a:pPr lvl="1">
              <a:buFont typeface="Wingdings" panose="05000000000000000000" pitchFamily="2" charset="2"/>
              <a:buChar char="§"/>
            </a:pPr>
            <a:r>
              <a:rPr lang="en-US" dirty="0"/>
              <a:t>Each group will be assigned an MSc dissertation</a:t>
            </a:r>
          </a:p>
          <a:p>
            <a:pPr lvl="1">
              <a:buFont typeface="Wingdings" panose="05000000000000000000" pitchFamily="2" charset="2"/>
              <a:buChar char="§"/>
            </a:pPr>
            <a:r>
              <a:rPr lang="en-GB" dirty="0"/>
              <a:t>As a group, use </a:t>
            </a:r>
            <a:r>
              <a:rPr lang="en-GB" dirty="0" smtClean="0"/>
              <a:t>ideas from the </a:t>
            </a:r>
            <a:r>
              <a:rPr lang="en-GB" dirty="0"/>
              <a:t>dissertation, in conjunction with the innovation related course material, as the seed for an innovative technology-based business model</a:t>
            </a:r>
            <a:r>
              <a:rPr lang="en-GB" dirty="0" smtClean="0"/>
              <a:t>.</a:t>
            </a:r>
          </a:p>
          <a:p>
            <a:pPr lvl="1">
              <a:buFont typeface="Wingdings" panose="05000000000000000000" pitchFamily="2" charset="2"/>
              <a:buChar char="§"/>
            </a:pPr>
            <a:r>
              <a:rPr lang="en-GB" dirty="0" smtClean="0"/>
              <a:t>Based on evidence collected continue to pivot the business idea.</a:t>
            </a:r>
            <a:endParaRPr lang="en-US" dirty="0" smtClean="0"/>
          </a:p>
          <a:p>
            <a:pPr marL="514350" indent="-514350">
              <a:buFont typeface="+mj-lt"/>
              <a:buAutoNum type="arabicPeriod"/>
            </a:pPr>
            <a:r>
              <a:rPr lang="en-US" dirty="0" smtClean="0"/>
              <a:t>Individual Work</a:t>
            </a:r>
          </a:p>
          <a:p>
            <a:pPr lvl="1">
              <a:buFont typeface="Wingdings" panose="05000000000000000000" pitchFamily="2" charset="2"/>
              <a:buChar char="§"/>
            </a:pPr>
            <a:r>
              <a:rPr lang="en-US" dirty="0" smtClean="0"/>
              <a:t>Conceive </a:t>
            </a:r>
            <a:r>
              <a:rPr lang="en-US" dirty="0"/>
              <a:t>of a research question and develop a research plan to support answering that question.</a:t>
            </a:r>
          </a:p>
          <a:p>
            <a:pPr marL="457200" lvl="1" indent="0">
              <a:buNone/>
            </a:pPr>
            <a:endParaRPr lang="en-US" b="1" dirty="0">
              <a:solidFill>
                <a:srgbClr val="FF0000"/>
              </a:solidFill>
              <a:effectLst/>
            </a:endParaRPr>
          </a:p>
          <a:p>
            <a:pPr marL="457200" lvl="1" indent="0">
              <a:buNone/>
            </a:pPr>
            <a:r>
              <a:rPr lang="en-US" b="1" dirty="0">
                <a:solidFill>
                  <a:srgbClr val="FF0000"/>
                </a:solidFill>
                <a:effectLst/>
              </a:rPr>
              <a:t>Full Assignment Sheet (showing submission deadlines and marks breakdown) will be </a:t>
            </a:r>
            <a:r>
              <a:rPr lang="en-US" b="1" dirty="0">
                <a:solidFill>
                  <a:srgbClr val="FF0000"/>
                </a:solidFill>
              </a:rPr>
              <a:t>available via </a:t>
            </a:r>
            <a:r>
              <a:rPr lang="en-US" b="1" dirty="0">
                <a:solidFill>
                  <a:srgbClr val="FF0000"/>
                </a:solidFill>
                <a:effectLst/>
              </a:rPr>
              <a:t>Blackboard </a:t>
            </a:r>
            <a:endParaRPr lang="en-IE" b="1" dirty="0">
              <a:solidFill>
                <a:srgbClr val="FF0000"/>
              </a:solidFill>
              <a:effectLst/>
            </a:endParaRPr>
          </a:p>
        </p:txBody>
      </p:sp>
      <p:pic>
        <p:nvPicPr>
          <p:cNvPr id="2050" name="Picture 2" descr="Tcd-snow – Trinity Business Alumn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7352" y="2172761"/>
            <a:ext cx="4968022" cy="372122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753666" y="119269"/>
            <a:ext cx="4271558" cy="1600200"/>
          </a:xfrm>
        </p:spPr>
        <p:txBody>
          <a:bodyPr>
            <a:normAutofit/>
          </a:bodyPr>
          <a:lstStyle/>
          <a:p>
            <a:r>
              <a:rPr lang="en-IE" sz="4400" b="1" dirty="0">
                <a:solidFill>
                  <a:srgbClr val="00B050"/>
                </a:solidFill>
              </a:rPr>
              <a:t>Assignment  Overview</a:t>
            </a:r>
          </a:p>
        </p:txBody>
      </p:sp>
    </p:spTree>
    <p:extLst>
      <p:ext uri="{BB962C8B-B14F-4D97-AF65-F5344CB8AC3E}">
        <p14:creationId xmlns:p14="http://schemas.microsoft.com/office/powerpoint/2010/main" val="239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666" y="119269"/>
            <a:ext cx="3932237" cy="1600200"/>
          </a:xfrm>
        </p:spPr>
        <p:txBody>
          <a:bodyPr>
            <a:normAutofit/>
          </a:bodyPr>
          <a:lstStyle/>
          <a:p>
            <a:r>
              <a:rPr lang="en-IE" sz="4400" b="1" dirty="0" smtClean="0">
                <a:solidFill>
                  <a:srgbClr val="00B050"/>
                </a:solidFill>
              </a:rPr>
              <a:t>Assignment Overview</a:t>
            </a:r>
            <a:endParaRPr lang="en-IE" sz="4400" b="1" dirty="0">
              <a:solidFill>
                <a:srgbClr val="00B050"/>
              </a:solidFill>
            </a:endParaRPr>
          </a:p>
        </p:txBody>
      </p:sp>
      <p:grpSp>
        <p:nvGrpSpPr>
          <p:cNvPr id="3" name="Group 2"/>
          <p:cNvGrpSpPr/>
          <p:nvPr/>
        </p:nvGrpSpPr>
        <p:grpSpPr>
          <a:xfrm>
            <a:off x="6503372" y="1861742"/>
            <a:ext cx="4610106" cy="4038873"/>
            <a:chOff x="5753879" y="1565718"/>
            <a:chExt cx="5792001" cy="4834257"/>
          </a:xfrm>
        </p:grpSpPr>
        <p:pic>
          <p:nvPicPr>
            <p:cNvPr id="6" name="Picture 4" descr="http://www.clker.com/cliparts/7/4/e/a/14985537101004445094quercus-coccinea-acorn.h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5452" y="1565718"/>
              <a:ext cx="5241090" cy="46034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753879" y="6169143"/>
              <a:ext cx="5792001" cy="230832"/>
            </a:xfrm>
            <a:prstGeom prst="rect">
              <a:avLst/>
            </a:prstGeom>
          </p:spPr>
          <p:txBody>
            <a:bodyPr wrap="square">
              <a:spAutoFit/>
            </a:bodyPr>
            <a:lstStyle/>
            <a:p>
              <a:r>
                <a:rPr lang="en-IE" sz="900" dirty="0">
                  <a:hlinkClick r:id="rId3"/>
                </a:rPr>
                <a:t>http://www.clker.com/cliparts/7/4/e/a/14985537101004445094quercus-coccinea-acorn.hi.png</a:t>
              </a:r>
              <a:endParaRPr lang="en-IE" sz="900" dirty="0"/>
            </a:p>
          </p:txBody>
        </p:sp>
      </p:grpSp>
      <p:sp>
        <p:nvSpPr>
          <p:cNvPr id="8" name="Text Placeholder 7"/>
          <p:cNvSpPr>
            <a:spLocks noGrp="1"/>
          </p:cNvSpPr>
          <p:nvPr>
            <p:ph type="body" sz="half" idx="2"/>
          </p:nvPr>
        </p:nvSpPr>
        <p:spPr>
          <a:xfrm>
            <a:off x="345864" y="2579301"/>
            <a:ext cx="5591475" cy="3316805"/>
          </a:xfrm>
          <a:prstGeom prst="rect">
            <a:avLst/>
          </a:prstGeom>
        </p:spPr>
        <p:txBody>
          <a:bodyPr wrap="square">
            <a:spAutoFit/>
          </a:bodyPr>
          <a:lstStyle/>
          <a:p>
            <a:pPr marL="342900" indent="-342900">
              <a:buFont typeface="+mj-lt"/>
              <a:buAutoNum type="arabicPeriod"/>
            </a:pPr>
            <a:r>
              <a:rPr lang="en-IE" dirty="0"/>
              <a:t>This module is assessed by 100% coursework</a:t>
            </a:r>
            <a:r>
              <a:rPr lang="en-IE" dirty="0" smtClean="0"/>
              <a:t>.</a:t>
            </a:r>
          </a:p>
          <a:p>
            <a:pPr marL="342900" indent="-342900">
              <a:buFont typeface="+mj-lt"/>
              <a:buAutoNum type="arabicPeriod"/>
            </a:pPr>
            <a:endParaRPr lang="en-IE" dirty="0"/>
          </a:p>
          <a:p>
            <a:pPr marL="342900" indent="-342900">
              <a:buFont typeface="+mj-lt"/>
              <a:buAutoNum type="arabicPeriod"/>
            </a:pPr>
            <a:r>
              <a:rPr lang="en-IE" dirty="0"/>
              <a:t>The coursework component comprises </a:t>
            </a:r>
          </a:p>
          <a:p>
            <a:pPr marL="800100" lvl="1" indent="-342900">
              <a:buFont typeface="+mj-lt"/>
              <a:buAutoNum type="alphaLcParenR"/>
            </a:pPr>
            <a:r>
              <a:rPr lang="en-IE" dirty="0"/>
              <a:t>One group assignment with multiple parts</a:t>
            </a:r>
            <a:r>
              <a:rPr lang="en-IE" dirty="0" smtClean="0"/>
              <a:t>.</a:t>
            </a:r>
          </a:p>
          <a:p>
            <a:pPr marL="1257300" lvl="2" indent="-342900">
              <a:buFont typeface="+mj-lt"/>
              <a:buAutoNum type="alphaLcParenR"/>
            </a:pPr>
            <a:r>
              <a:rPr lang="en-IE" dirty="0" smtClean="0"/>
              <a:t>Innovation report</a:t>
            </a:r>
          </a:p>
          <a:p>
            <a:pPr marL="1257300" lvl="2" indent="-342900">
              <a:buFont typeface="+mj-lt"/>
              <a:buAutoNum type="alphaLcParenR"/>
            </a:pPr>
            <a:r>
              <a:rPr lang="en-IE" dirty="0" smtClean="0"/>
              <a:t>Innovation presentation</a:t>
            </a:r>
          </a:p>
          <a:p>
            <a:pPr marL="1257300" lvl="2" indent="-342900">
              <a:buFont typeface="+mj-lt"/>
              <a:buAutoNum type="alphaLcParenR"/>
            </a:pPr>
            <a:r>
              <a:rPr lang="en-IE" dirty="0" smtClean="0"/>
              <a:t>Group critique of assigned dissertation</a:t>
            </a:r>
          </a:p>
          <a:p>
            <a:pPr marL="1257300" lvl="2" indent="-342900">
              <a:buFont typeface="+mj-lt"/>
              <a:buAutoNum type="alphaLcParenR"/>
            </a:pPr>
            <a:r>
              <a:rPr lang="en-IE" dirty="0" smtClean="0"/>
              <a:t>Group critique of another groups innovation presentation.</a:t>
            </a:r>
            <a:endParaRPr lang="en-IE" dirty="0"/>
          </a:p>
          <a:p>
            <a:pPr marL="800100" lvl="1" indent="-342900">
              <a:buFont typeface="+mj-lt"/>
              <a:buAutoNum type="alphaLcParenR"/>
            </a:pPr>
            <a:r>
              <a:rPr lang="en-IE" dirty="0" smtClean="0"/>
              <a:t>One </a:t>
            </a:r>
            <a:r>
              <a:rPr lang="en-IE" dirty="0"/>
              <a:t>individual </a:t>
            </a:r>
            <a:r>
              <a:rPr lang="en-IE" dirty="0" smtClean="0"/>
              <a:t>assignment</a:t>
            </a:r>
          </a:p>
          <a:p>
            <a:pPr marL="1257300" lvl="2" indent="-342900">
              <a:buFont typeface="+mj-lt"/>
              <a:buAutoNum type="alphaLcParenR"/>
            </a:pPr>
            <a:r>
              <a:rPr lang="en-IE" dirty="0" smtClean="0"/>
              <a:t>Research plan related to your dissertation</a:t>
            </a:r>
          </a:p>
          <a:p>
            <a:pPr marL="800100" lvl="1" indent="-342900">
              <a:buFont typeface="+mj-lt"/>
              <a:buAutoNum type="alphaLcParenR"/>
            </a:pPr>
            <a:endParaRPr lang="en-IE" dirty="0"/>
          </a:p>
          <a:p>
            <a:pPr marL="342900" indent="-342900">
              <a:buFont typeface="+mj-lt"/>
              <a:buAutoNum type="arabicPeriod"/>
            </a:pPr>
            <a:r>
              <a:rPr lang="en-IE" dirty="0"/>
              <a:t>Assignment work will be submitted via blackboard.</a:t>
            </a:r>
          </a:p>
        </p:txBody>
      </p:sp>
      <p:sp>
        <p:nvSpPr>
          <p:cNvPr id="4" name="Rectangle 3"/>
          <p:cNvSpPr/>
          <p:nvPr/>
        </p:nvSpPr>
        <p:spPr>
          <a:xfrm>
            <a:off x="-85970" y="6109607"/>
            <a:ext cx="6096000" cy="646331"/>
          </a:xfrm>
          <a:prstGeom prst="rect">
            <a:avLst/>
          </a:prstGeom>
        </p:spPr>
        <p:txBody>
          <a:bodyPr>
            <a:spAutoFit/>
          </a:bodyPr>
          <a:lstStyle/>
          <a:p>
            <a:pPr lvl="1"/>
            <a:r>
              <a:rPr lang="en-US" b="1" dirty="0">
                <a:solidFill>
                  <a:srgbClr val="FF0000"/>
                </a:solidFill>
              </a:rPr>
              <a:t>Full Assignment Sheet (showing submission deadlines and marks breakdown) will be available via Blackboard </a:t>
            </a:r>
            <a:endParaRPr lang="en-IE" b="1" dirty="0">
              <a:solidFill>
                <a:srgbClr val="FF0000"/>
              </a:solidFill>
            </a:endParaRPr>
          </a:p>
        </p:txBody>
      </p:sp>
    </p:spTree>
    <p:extLst>
      <p:ext uri="{BB962C8B-B14F-4D97-AF65-F5344CB8AC3E}">
        <p14:creationId xmlns:p14="http://schemas.microsoft.com/office/powerpoint/2010/main" val="1216595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334107" y="306754"/>
            <a:ext cx="7772400" cy="609600"/>
          </a:xfrm>
        </p:spPr>
        <p:txBody>
          <a:bodyPr>
            <a:normAutofit fontScale="90000"/>
          </a:bodyPr>
          <a:lstStyle/>
          <a:p>
            <a:r>
              <a:rPr lang="en-US" dirty="0" smtClean="0">
                <a:ea typeface="ＭＳ Ｐゴシック" pitchFamily="34" charset="-128"/>
                <a:cs typeface="ＭＳ Ｐゴシック" pitchFamily="34" charset="-128"/>
              </a:rPr>
              <a:t>Group Project has 4 deliverables</a:t>
            </a:r>
          </a:p>
        </p:txBody>
      </p:sp>
      <p:sp>
        <p:nvSpPr>
          <p:cNvPr id="2" name="Content Placeholder 1"/>
          <p:cNvSpPr>
            <a:spLocks noGrp="1"/>
          </p:cNvSpPr>
          <p:nvPr>
            <p:ph idx="1"/>
          </p:nvPr>
        </p:nvSpPr>
        <p:spPr>
          <a:xfrm>
            <a:off x="687753" y="1305169"/>
            <a:ext cx="11261970" cy="5345723"/>
          </a:xfrm>
        </p:spPr>
        <p:txBody>
          <a:bodyPr>
            <a:normAutofit fontScale="92500" lnSpcReduction="10000"/>
          </a:bodyPr>
          <a:lstStyle/>
          <a:p>
            <a:pPr marL="0" indent="0">
              <a:buNone/>
            </a:pPr>
            <a:r>
              <a:rPr lang="en-IE" sz="2200" b="1" dirty="0">
                <a:ea typeface="ＭＳ Ｐゴシック" pitchFamily="34" charset="-128"/>
                <a:cs typeface="ＭＳ Ｐゴシック" pitchFamily="34" charset="-128"/>
              </a:rPr>
              <a:t>1. </a:t>
            </a:r>
            <a:r>
              <a:rPr lang="en-IE" sz="2200" b="1" dirty="0" smtClean="0">
                <a:ea typeface="ＭＳ Ｐゴシック" pitchFamily="34" charset="-128"/>
                <a:cs typeface="ＭＳ Ｐゴシック" pitchFamily="34" charset="-128"/>
              </a:rPr>
              <a:t>Innovation report</a:t>
            </a:r>
            <a:endParaRPr lang="en-IE" sz="2200" b="1" dirty="0">
              <a:ea typeface="ＭＳ Ｐゴシック" pitchFamily="34" charset="-128"/>
              <a:cs typeface="ＭＳ Ｐゴシック" pitchFamily="34" charset="-128"/>
            </a:endParaRPr>
          </a:p>
          <a:p>
            <a:pPr lvl="1"/>
            <a:r>
              <a:rPr lang="en-GB" sz="1800" dirty="0"/>
              <a:t>Prepare and submit to blackboard a group innovation report which contains</a:t>
            </a:r>
            <a:endParaRPr lang="en-IE" sz="1800" dirty="0"/>
          </a:p>
          <a:p>
            <a:pPr lvl="2"/>
            <a:r>
              <a:rPr lang="en-GB" sz="1800" dirty="0"/>
              <a:t>A description of your innovation idea and how it relates to your assigned dissertation.</a:t>
            </a:r>
            <a:endParaRPr lang="en-IE" sz="1800" dirty="0"/>
          </a:p>
          <a:p>
            <a:pPr lvl="2"/>
            <a:r>
              <a:rPr lang="en-GB" sz="1800" dirty="0"/>
              <a:t>A business model canvas covering the value proposition, customer segment and channels.</a:t>
            </a:r>
            <a:endParaRPr lang="en-IE" sz="1800" dirty="0"/>
          </a:p>
          <a:p>
            <a:pPr lvl="2"/>
            <a:r>
              <a:rPr lang="en-GB" sz="1800" dirty="0"/>
              <a:t>A summary of the hypotheses you are testing and any evidence or pivots to date.</a:t>
            </a:r>
            <a:endParaRPr lang="en-IE" sz="1800" dirty="0"/>
          </a:p>
          <a:p>
            <a:pPr lvl="2"/>
            <a:r>
              <a:rPr lang="en-GB" sz="1800" dirty="0"/>
              <a:t>An ethics canvas for your group’s area of </a:t>
            </a:r>
            <a:r>
              <a:rPr lang="en-GB" sz="1800" dirty="0" smtClean="0"/>
              <a:t>innovation</a:t>
            </a:r>
          </a:p>
          <a:p>
            <a:pPr lvl="2"/>
            <a:endParaRPr lang="en-IE" sz="2200" dirty="0">
              <a:ea typeface="ＭＳ Ｐゴシック" pitchFamily="34" charset="-128"/>
              <a:cs typeface="ＭＳ Ｐゴシック" pitchFamily="34" charset="-128"/>
            </a:endParaRPr>
          </a:p>
          <a:p>
            <a:pPr marL="0" indent="0">
              <a:buNone/>
            </a:pPr>
            <a:r>
              <a:rPr lang="en-IE" sz="2200" b="1" dirty="0">
                <a:ea typeface="ＭＳ Ｐゴシック" pitchFamily="34" charset="-128"/>
              </a:rPr>
              <a:t>2. </a:t>
            </a:r>
            <a:r>
              <a:rPr lang="en-IE" sz="2200" b="1" dirty="0" smtClean="0">
                <a:ea typeface="ＭＳ Ｐゴシック" pitchFamily="34" charset="-128"/>
              </a:rPr>
              <a:t>Innovation Presentation-</a:t>
            </a:r>
            <a:endParaRPr lang="en-IE" sz="2200" b="1" dirty="0">
              <a:ea typeface="ＭＳ Ｐゴシック" pitchFamily="34" charset="-128"/>
            </a:endParaRPr>
          </a:p>
          <a:p>
            <a:pPr lvl="1"/>
            <a:r>
              <a:rPr lang="en-GB" sz="1800" dirty="0"/>
              <a:t>Contribute to a final presentation on your business model summarising the hypotheses tested, evidence collected and pivots on different fields attempted in the business model canvas and the ethics canvas and your final assessment of the viability of the business model</a:t>
            </a:r>
            <a:r>
              <a:rPr lang="en-GB" sz="1800" dirty="0" smtClean="0"/>
              <a:t>.</a:t>
            </a:r>
          </a:p>
          <a:p>
            <a:pPr lvl="1"/>
            <a:endParaRPr lang="en-IE" sz="2200" b="1" dirty="0" smtClean="0">
              <a:ea typeface="ＭＳ Ｐゴシック" pitchFamily="34" charset="-128"/>
            </a:endParaRPr>
          </a:p>
          <a:p>
            <a:pPr marL="0" indent="0">
              <a:buNone/>
            </a:pPr>
            <a:r>
              <a:rPr lang="en-IE" sz="2200" b="1" dirty="0" smtClean="0">
                <a:ea typeface="ＭＳ Ｐゴシック" pitchFamily="34" charset="-128"/>
              </a:rPr>
              <a:t>3</a:t>
            </a:r>
            <a:r>
              <a:rPr lang="en-IE" sz="2200" b="1" dirty="0">
                <a:ea typeface="ＭＳ Ｐゴシック" pitchFamily="34" charset="-128"/>
              </a:rPr>
              <a:t>. </a:t>
            </a:r>
            <a:r>
              <a:rPr lang="en-IE" sz="2200" b="1" dirty="0"/>
              <a:t>Group critique of assigned </a:t>
            </a:r>
            <a:r>
              <a:rPr lang="en-IE" sz="2200" b="1" dirty="0" smtClean="0"/>
              <a:t>dissertation</a:t>
            </a:r>
          </a:p>
          <a:p>
            <a:pPr lvl="1"/>
            <a:r>
              <a:rPr lang="en-GB" sz="1800" dirty="0"/>
              <a:t>Using the feedback templates provided contribute to </a:t>
            </a:r>
            <a:r>
              <a:rPr lang="en-GB" sz="1800" dirty="0" smtClean="0"/>
              <a:t>a </a:t>
            </a:r>
            <a:r>
              <a:rPr lang="en-GB" sz="1800" dirty="0"/>
              <a:t>critique of the dissertation assigned to your group. Based on lecture notes, learning from the group assignment processes and marking scheme for your dissertation</a:t>
            </a:r>
            <a:r>
              <a:rPr lang="en-GB" sz="1800" dirty="0" smtClean="0"/>
              <a:t>.</a:t>
            </a:r>
          </a:p>
          <a:p>
            <a:pPr lvl="1"/>
            <a:endParaRPr lang="en-IE" sz="1800" b="1" dirty="0">
              <a:ea typeface="ＭＳ Ｐゴシック" pitchFamily="34" charset="-128"/>
            </a:endParaRPr>
          </a:p>
          <a:p>
            <a:pPr marL="0" indent="0">
              <a:buNone/>
            </a:pPr>
            <a:r>
              <a:rPr lang="en-IE" sz="2200" b="1" dirty="0">
                <a:ea typeface="ＭＳ Ｐゴシック" pitchFamily="34" charset="-128"/>
              </a:rPr>
              <a:t>4. </a:t>
            </a:r>
            <a:r>
              <a:rPr lang="en-IE" sz="2200" b="1" dirty="0" smtClean="0">
                <a:ea typeface="ＭＳ Ｐゴシック" pitchFamily="34" charset="-128"/>
              </a:rPr>
              <a:t>Group </a:t>
            </a:r>
            <a:r>
              <a:rPr lang="en-IE" sz="2200" b="1" dirty="0" smtClean="0"/>
              <a:t>critique </a:t>
            </a:r>
            <a:r>
              <a:rPr lang="en-IE" sz="2200" b="1" dirty="0"/>
              <a:t>of another groups innovation presentation </a:t>
            </a:r>
            <a:endParaRPr lang="en-IE" sz="2200" b="1" dirty="0" smtClean="0"/>
          </a:p>
          <a:p>
            <a:pPr lvl="1"/>
            <a:r>
              <a:rPr lang="en-GB" sz="1800" dirty="0"/>
              <a:t>Using the feedback templates provided contribute to </a:t>
            </a:r>
            <a:r>
              <a:rPr lang="en-GB" sz="1800" dirty="0" smtClean="0"/>
              <a:t>a </a:t>
            </a:r>
            <a:r>
              <a:rPr lang="en-GB" sz="1800" dirty="0"/>
              <a:t>critique of another groups final report.  View the final presentation. Then as group discuss the work and complete the critique feedback form. </a:t>
            </a:r>
            <a:endParaRPr lang="en-IE" sz="1800" dirty="0"/>
          </a:p>
          <a:p>
            <a:endParaRPr lang="en-GB" sz="1500" dirty="0"/>
          </a:p>
          <a:p>
            <a:endParaRPr lang="en-GB" sz="1600" b="1" dirty="0">
              <a:solidFill>
                <a:srgbClr val="FF0000"/>
              </a:solidFill>
            </a:endParaRPr>
          </a:p>
          <a:p>
            <a:endParaRPr lang="en-US" dirty="0" smtClean="0">
              <a:ea typeface="ＭＳ Ｐゴシック" pitchFamily="34" charset="-128"/>
              <a:cs typeface="ＭＳ Ｐゴシック" pitchFamily="34" charset="-128"/>
            </a:endParaRPr>
          </a:p>
          <a:p>
            <a:endParaRPr lang="en-IE" dirty="0"/>
          </a:p>
        </p:txBody>
      </p:sp>
    </p:spTree>
    <p:extLst>
      <p:ext uri="{BB962C8B-B14F-4D97-AF65-F5344CB8AC3E}">
        <p14:creationId xmlns:p14="http://schemas.microsoft.com/office/powerpoint/2010/main" val="15272520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TotalTime>
  <Words>1213</Words>
  <Application>Microsoft Office PowerPoint</Application>
  <PresentationFormat>Widescreen</PresentationFormat>
  <Paragraphs>203</Paragraphs>
  <Slides>17</Slides>
  <Notes>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17</vt:i4>
      </vt:variant>
    </vt:vector>
  </HeadingPairs>
  <TitlesOfParts>
    <vt:vector size="31" baseType="lpstr">
      <vt:lpstr>ＭＳ Ｐゴシック</vt:lpstr>
      <vt:lpstr>Arial</vt:lpstr>
      <vt:lpstr>Arial Narrow</vt:lpstr>
      <vt:lpstr>Batang</vt:lpstr>
      <vt:lpstr>Calibri</vt:lpstr>
      <vt:lpstr>Calibri Light</vt:lpstr>
      <vt:lpstr>Helvetica</vt:lpstr>
      <vt:lpstr>inherit</vt:lpstr>
      <vt:lpstr>Lucida Grande</vt:lpstr>
      <vt:lpstr>Minion Pro</vt:lpstr>
      <vt:lpstr>Times New Roman</vt:lpstr>
      <vt:lpstr>Verdana</vt:lpstr>
      <vt:lpstr>Wingdings</vt:lpstr>
      <vt:lpstr>Office Theme</vt:lpstr>
      <vt:lpstr>PowerPoint Presentation</vt:lpstr>
      <vt:lpstr>PowerPoint Presentation</vt:lpstr>
      <vt:lpstr>PowerPoint Presentation</vt:lpstr>
      <vt:lpstr>Introductions</vt:lpstr>
      <vt:lpstr>How this Module will operate</vt:lpstr>
      <vt:lpstr>Module Overview</vt:lpstr>
      <vt:lpstr>Assignment  Overview</vt:lpstr>
      <vt:lpstr>Assignment Overview</vt:lpstr>
      <vt:lpstr>Group Project has 4 deliverables</vt:lpstr>
      <vt:lpstr>Individual work has 1 deliverable</vt:lpstr>
      <vt:lpstr>Module Evaluation and Marking</vt:lpstr>
      <vt:lpstr>Working in Groups</vt:lpstr>
      <vt:lpstr>Rationale: Group Project</vt:lpstr>
      <vt:lpstr>PowerPoint Presentation</vt:lpstr>
      <vt:lpstr>PowerPoint Presentation</vt:lpstr>
      <vt:lpstr>PowerPoint Presentation</vt:lpstr>
      <vt:lpstr>That’s All Folks Thank You for Listening</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gstephen</dc:creator>
  <cp:lastModifiedBy>gstephen</cp:lastModifiedBy>
  <cp:revision>45</cp:revision>
  <dcterms:created xsi:type="dcterms:W3CDTF">2020-09-29T14:33:49Z</dcterms:created>
  <dcterms:modified xsi:type="dcterms:W3CDTF">2022-09-15T09:42:24Z</dcterms:modified>
</cp:coreProperties>
</file>