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64" r:id="rId2"/>
    <p:sldId id="257" r:id="rId3"/>
    <p:sldId id="259" r:id="rId4"/>
    <p:sldId id="263" r:id="rId5"/>
    <p:sldId id="261" r:id="rId6"/>
    <p:sldId id="262"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7" autoAdjust="0"/>
    <p:restoredTop sz="94660"/>
  </p:normalViewPr>
  <p:slideViewPr>
    <p:cSldViewPr snapToGrid="0">
      <p:cViewPr varScale="1">
        <p:scale>
          <a:sx n="84" d="100"/>
          <a:sy n="84" d="100"/>
        </p:scale>
        <p:origin x="208" y="10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CF1A70-3104-4CC6-BDAF-C334AC6ADED9}" type="datetimeFigureOut">
              <a:rPr lang="en-IE" smtClean="0"/>
              <a:t>13/12/2022</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07C37C-D39B-4A0D-941B-9FF8E4C705F4}" type="slidenum">
              <a:rPr lang="en-IE" smtClean="0"/>
              <a:t>‹#›</a:t>
            </a:fld>
            <a:endParaRPr lang="en-IE"/>
          </a:p>
        </p:txBody>
      </p:sp>
    </p:spTree>
    <p:extLst>
      <p:ext uri="{BB962C8B-B14F-4D97-AF65-F5344CB8AC3E}">
        <p14:creationId xmlns:p14="http://schemas.microsoft.com/office/powerpoint/2010/main" val="4198952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032CB52E-4463-C745-82CE-BA0B33D132EE}" type="slidenum">
              <a:rPr lang="en-US" smtClean="0"/>
              <a:t>2</a:t>
            </a:fld>
            <a:endParaRPr lang="en-US"/>
          </a:p>
        </p:txBody>
      </p:sp>
    </p:spTree>
    <p:extLst>
      <p:ext uri="{BB962C8B-B14F-4D97-AF65-F5344CB8AC3E}">
        <p14:creationId xmlns:p14="http://schemas.microsoft.com/office/powerpoint/2010/main" val="633113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FBDFC25A-FD9A-4FEC-89E2-436082EAE193}" type="datetimeFigureOut">
              <a:rPr lang="en-IE" smtClean="0"/>
              <a:t>13/12/2022</a:t>
            </a:fld>
            <a:endParaRPr lang="en-IE"/>
          </a:p>
        </p:txBody>
      </p:sp>
      <p:sp>
        <p:nvSpPr>
          <p:cNvPr id="5" name="Footer Placeholder 4"/>
          <p:cNvSpPr>
            <a:spLocks noGrp="1"/>
          </p:cNvSpPr>
          <p:nvPr>
            <p:ph type="ftr" sz="quarter" idx="11"/>
          </p:nvPr>
        </p:nvSpPr>
        <p:spPr>
          <a:xfrm>
            <a:off x="2416500" y="329307"/>
            <a:ext cx="4973915" cy="309201"/>
          </a:xfrm>
        </p:spPr>
        <p:txBody>
          <a:bodyPr/>
          <a:lstStyle/>
          <a:p>
            <a:endParaRPr lang="en-IE"/>
          </a:p>
        </p:txBody>
      </p:sp>
      <p:sp>
        <p:nvSpPr>
          <p:cNvPr id="6" name="Slide Number Placeholder 5"/>
          <p:cNvSpPr>
            <a:spLocks noGrp="1"/>
          </p:cNvSpPr>
          <p:nvPr>
            <p:ph type="sldNum" sz="quarter" idx="12"/>
          </p:nvPr>
        </p:nvSpPr>
        <p:spPr>
          <a:xfrm>
            <a:off x="1437664" y="798973"/>
            <a:ext cx="811019" cy="503578"/>
          </a:xfrm>
        </p:spPr>
        <p:txBody>
          <a:bodyPr/>
          <a:lstStyle/>
          <a:p>
            <a:fld id="{2F4772C9-B76B-4432-A8CD-58C2278511BF}" type="slidenum">
              <a:rPr lang="en-IE" smtClean="0"/>
              <a:t>‹#›</a:t>
            </a:fld>
            <a:endParaRPr lang="en-IE"/>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15959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BDFC25A-FD9A-4FEC-89E2-436082EAE193}" type="datetimeFigureOut">
              <a:rPr lang="en-IE" smtClean="0"/>
              <a:t>13/12/2022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F4772C9-B76B-4432-A8CD-58C2278511BF}" type="slidenum">
              <a:rPr lang="en-IE" smtClean="0"/>
              <a:t>‹#›</a:t>
            </a:fld>
            <a:endParaRPr lang="en-IE"/>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0094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BDFC25A-FD9A-4FEC-89E2-436082EAE193}" type="datetimeFigureOut">
              <a:rPr lang="en-IE" smtClean="0"/>
              <a:t>13/12/2022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F4772C9-B76B-4432-A8CD-58C2278511BF}" type="slidenum">
              <a:rPr lang="en-IE" smtClean="0"/>
              <a:t>‹#›</a:t>
            </a:fld>
            <a:endParaRPr lang="en-IE"/>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79098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BDFC25A-FD9A-4FEC-89E2-436082EAE193}" type="datetimeFigureOut">
              <a:rPr lang="en-IE" smtClean="0"/>
              <a:t>13/12/2022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F4772C9-B76B-4432-A8CD-58C2278511BF}" type="slidenum">
              <a:rPr lang="en-IE" smtClean="0"/>
              <a:t>‹#›</a:t>
            </a:fld>
            <a:endParaRPr lang="en-IE"/>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74812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BDFC25A-FD9A-4FEC-89E2-436082EAE193}" type="datetimeFigureOut">
              <a:rPr lang="en-IE" smtClean="0"/>
              <a:t>13/12/2022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F4772C9-B76B-4432-A8CD-58C2278511BF}" type="slidenum">
              <a:rPr lang="en-IE" smtClean="0"/>
              <a:t>‹#›</a:t>
            </a:fld>
            <a:endParaRPr lang="en-IE"/>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17655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FBDFC25A-FD9A-4FEC-89E2-436082EAE193}" type="datetimeFigureOut">
              <a:rPr lang="en-IE" smtClean="0"/>
              <a:t>13/12/2022</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2F4772C9-B76B-4432-A8CD-58C2278511BF}" type="slidenum">
              <a:rPr lang="en-IE" smtClean="0"/>
              <a:t>‹#›</a:t>
            </a:fld>
            <a:endParaRPr lang="en-IE"/>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91277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BDFC25A-FD9A-4FEC-89E2-436082EAE193}" type="datetimeFigureOut">
              <a:rPr lang="en-IE" smtClean="0"/>
              <a:t>13/12/2022</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2F4772C9-B76B-4432-A8CD-58C2278511BF}" type="slidenum">
              <a:rPr lang="en-IE" smtClean="0"/>
              <a:t>‹#›</a:t>
            </a:fld>
            <a:endParaRPr lang="en-IE"/>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99124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BDFC25A-FD9A-4FEC-89E2-436082EAE193}" type="datetimeFigureOut">
              <a:rPr lang="en-IE" smtClean="0"/>
              <a:t>13/12/2022</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2F4772C9-B76B-4432-A8CD-58C2278511BF}" type="slidenum">
              <a:rPr lang="en-IE" smtClean="0"/>
              <a:t>‹#›</a:t>
            </a:fld>
            <a:endParaRPr lang="en-IE"/>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99157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DFC25A-FD9A-4FEC-89E2-436082EAE193}" type="datetimeFigureOut">
              <a:rPr lang="en-IE" smtClean="0"/>
              <a:t>13/12/2022</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2F4772C9-B76B-4432-A8CD-58C2278511BF}" type="slidenum">
              <a:rPr lang="en-IE" smtClean="0"/>
              <a:t>‹#›</a:t>
            </a:fld>
            <a:endParaRPr lang="en-IE"/>
          </a:p>
        </p:txBody>
      </p:sp>
    </p:spTree>
    <p:extLst>
      <p:ext uri="{BB962C8B-B14F-4D97-AF65-F5344CB8AC3E}">
        <p14:creationId xmlns:p14="http://schemas.microsoft.com/office/powerpoint/2010/main" val="1603359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FBDFC25A-FD9A-4FEC-89E2-436082EAE193}" type="datetimeFigureOut">
              <a:rPr lang="en-IE" smtClean="0"/>
              <a:t>13/12/2022</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2F4772C9-B76B-4432-A8CD-58C2278511BF}" type="slidenum">
              <a:rPr lang="en-IE" smtClean="0"/>
              <a:t>‹#›</a:t>
            </a:fld>
            <a:endParaRPr lang="en-IE"/>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58299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BDFC25A-FD9A-4FEC-89E2-436082EAE193}" type="datetimeFigureOut">
              <a:rPr lang="en-IE" smtClean="0"/>
              <a:t>13/12/2022</a:t>
            </a:fld>
            <a:endParaRPr lang="en-IE"/>
          </a:p>
        </p:txBody>
      </p:sp>
      <p:sp>
        <p:nvSpPr>
          <p:cNvPr id="6" name="Footer Placeholder 5"/>
          <p:cNvSpPr>
            <a:spLocks noGrp="1"/>
          </p:cNvSpPr>
          <p:nvPr>
            <p:ph type="ftr" sz="quarter" idx="11"/>
          </p:nvPr>
        </p:nvSpPr>
        <p:spPr>
          <a:xfrm>
            <a:off x="1447382" y="318640"/>
            <a:ext cx="5541004" cy="320931"/>
          </a:xfrm>
        </p:spPr>
        <p:txBody>
          <a:bodyPr/>
          <a:lstStyle/>
          <a:p>
            <a:endParaRPr lang="en-IE"/>
          </a:p>
        </p:txBody>
      </p:sp>
      <p:sp>
        <p:nvSpPr>
          <p:cNvPr id="7" name="Slide Number Placeholder 6"/>
          <p:cNvSpPr>
            <a:spLocks noGrp="1"/>
          </p:cNvSpPr>
          <p:nvPr>
            <p:ph type="sldNum" sz="quarter" idx="12"/>
          </p:nvPr>
        </p:nvSpPr>
        <p:spPr/>
        <p:txBody>
          <a:bodyPr/>
          <a:lstStyle/>
          <a:p>
            <a:fld id="{2F4772C9-B76B-4432-A8CD-58C2278511BF}" type="slidenum">
              <a:rPr lang="en-IE" smtClean="0"/>
              <a:t>‹#›</a:t>
            </a:fld>
            <a:endParaRPr lang="en-IE"/>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19729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BDFC25A-FD9A-4FEC-89E2-436082EAE193}" type="datetimeFigureOut">
              <a:rPr lang="en-IE" smtClean="0"/>
              <a:t>13/12/2022</a:t>
            </a:fld>
            <a:endParaRPr lang="en-IE"/>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F4772C9-B76B-4432-A8CD-58C2278511BF}" type="slidenum">
              <a:rPr lang="en-IE" smtClean="0"/>
              <a:t>‹#›</a:t>
            </a:fld>
            <a:endParaRPr lang="en-IE"/>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67432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A700AC-EDA7-39F0-4D9F-21FDCBD8C02E}"/>
              </a:ext>
            </a:extLst>
          </p:cNvPr>
          <p:cNvSpPr txBox="1"/>
          <p:nvPr/>
        </p:nvSpPr>
        <p:spPr>
          <a:xfrm>
            <a:off x="3112362" y="2170399"/>
            <a:ext cx="5967275" cy="769441"/>
          </a:xfrm>
          <a:prstGeom prst="rect">
            <a:avLst/>
          </a:prstGeom>
          <a:noFill/>
        </p:spPr>
        <p:txBody>
          <a:bodyPr wrap="none" rtlCol="0">
            <a:spAutoFit/>
          </a:bodyPr>
          <a:lstStyle/>
          <a:p>
            <a:r>
              <a:rPr lang="en-US" sz="4400" b="1" dirty="0">
                <a:latin typeface="Calibri" panose="020F0502020204030204" pitchFamily="34" charset="0"/>
                <a:cs typeface="Calibri" panose="020F0502020204030204" pitchFamily="34" charset="0"/>
              </a:rPr>
              <a:t>Research and Innovation</a:t>
            </a:r>
          </a:p>
        </p:txBody>
      </p:sp>
      <p:sp>
        <p:nvSpPr>
          <p:cNvPr id="3" name="TextBox 2">
            <a:extLst>
              <a:ext uri="{FF2B5EF4-FFF2-40B4-BE49-F238E27FC236}">
                <a16:creationId xmlns:a16="http://schemas.microsoft.com/office/drawing/2014/main" id="{0FFCAFF3-BE87-2E9D-E8FD-D6222DC1DE4D}"/>
              </a:ext>
            </a:extLst>
          </p:cNvPr>
          <p:cNvSpPr txBox="1"/>
          <p:nvPr/>
        </p:nvSpPr>
        <p:spPr>
          <a:xfrm>
            <a:off x="4750247" y="3702204"/>
            <a:ext cx="2691506" cy="923330"/>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Name:          Weiwei Wan</a:t>
            </a:r>
          </a:p>
          <a:p>
            <a:r>
              <a:rPr lang="en-US" dirty="0">
                <a:latin typeface="Calibri" panose="020F0502020204030204" pitchFamily="34" charset="0"/>
                <a:cs typeface="Calibri" panose="020F0502020204030204" pitchFamily="34" charset="0"/>
              </a:rPr>
              <a:t>Student ID:  22301337</a:t>
            </a:r>
          </a:p>
          <a:p>
            <a:r>
              <a:rPr lang="en-IE" sz="1800" dirty="0">
                <a:latin typeface="Calibri" panose="020F0502020204030204" pitchFamily="34" charset="0"/>
                <a:cs typeface="Calibri" panose="020F0502020204030204" pitchFamily="34" charset="0"/>
              </a:rPr>
              <a:t>Supervisor:  Fergal Shevlin</a:t>
            </a:r>
          </a:p>
        </p:txBody>
      </p:sp>
    </p:spTree>
    <p:extLst>
      <p:ext uri="{BB962C8B-B14F-4D97-AF65-F5344CB8AC3E}">
        <p14:creationId xmlns:p14="http://schemas.microsoft.com/office/powerpoint/2010/main" val="3117960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195553027"/>
              </p:ext>
            </p:extLst>
          </p:nvPr>
        </p:nvGraphicFramePr>
        <p:xfrm>
          <a:off x="18638" y="14991"/>
          <a:ext cx="12103456" cy="6704492"/>
        </p:xfrm>
        <a:graphic>
          <a:graphicData uri="http://schemas.openxmlformats.org/drawingml/2006/table">
            <a:tbl>
              <a:tblPr firstRow="1" bandRow="1">
                <a:tableStyleId>{5C22544A-7EE6-4342-B048-85BDC9FD1C3A}</a:tableStyleId>
              </a:tblPr>
              <a:tblGrid>
                <a:gridCol w="2679738">
                  <a:extLst>
                    <a:ext uri="{9D8B030D-6E8A-4147-A177-3AD203B41FA5}">
                      <a16:colId xmlns:a16="http://schemas.microsoft.com/office/drawing/2014/main" val="3459969510"/>
                    </a:ext>
                  </a:extLst>
                </a:gridCol>
                <a:gridCol w="2460853">
                  <a:extLst>
                    <a:ext uri="{9D8B030D-6E8A-4147-A177-3AD203B41FA5}">
                      <a16:colId xmlns:a16="http://schemas.microsoft.com/office/drawing/2014/main" val="3838873854"/>
                    </a:ext>
                  </a:extLst>
                </a:gridCol>
                <a:gridCol w="2747642">
                  <a:extLst>
                    <a:ext uri="{9D8B030D-6E8A-4147-A177-3AD203B41FA5}">
                      <a16:colId xmlns:a16="http://schemas.microsoft.com/office/drawing/2014/main" val="2645063215"/>
                    </a:ext>
                  </a:extLst>
                </a:gridCol>
                <a:gridCol w="4215223">
                  <a:extLst>
                    <a:ext uri="{9D8B030D-6E8A-4147-A177-3AD203B41FA5}">
                      <a16:colId xmlns:a16="http://schemas.microsoft.com/office/drawing/2014/main" val="4238468920"/>
                    </a:ext>
                  </a:extLst>
                </a:gridCol>
              </a:tblGrid>
              <a:tr h="385660">
                <a:tc>
                  <a:txBody>
                    <a:bodyPr/>
                    <a:lstStyle/>
                    <a:p>
                      <a:r>
                        <a:rPr lang="en-IE" sz="1200" dirty="0">
                          <a:latin typeface="Calibri" panose="020F0502020204030204" pitchFamily="34" charset="0"/>
                          <a:cs typeface="Calibri" panose="020F0502020204030204" pitchFamily="34" charset="0"/>
                        </a:rPr>
                        <a:t>Student Name: Weiwei Wan</a:t>
                      </a:r>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sz="1200" dirty="0">
                          <a:latin typeface="Calibri" panose="020F0502020204030204" pitchFamily="34" charset="0"/>
                          <a:cs typeface="Calibri" panose="020F0502020204030204" pitchFamily="34" charset="0"/>
                        </a:rPr>
                        <a:t>Student ID: </a:t>
                      </a:r>
                      <a:r>
                        <a:rPr lang="en-IE" sz="1200" b="1" kern="1200" dirty="0">
                          <a:solidFill>
                            <a:schemeClr val="lt1"/>
                          </a:solidFill>
                          <a:effectLst/>
                          <a:latin typeface="Calibri" panose="020F0502020204030204" pitchFamily="34" charset="0"/>
                          <a:ea typeface="+mn-ea"/>
                          <a:cs typeface="Calibri" panose="020F0502020204030204" pitchFamily="34" charset="0"/>
                        </a:rPr>
                        <a:t>22301337</a:t>
                      </a:r>
                    </a:p>
                  </a:txBody>
                  <a:tcPr>
                    <a:lnB w="12700" cap="flat" cmpd="sng" algn="ctr">
                      <a:solidFill>
                        <a:schemeClr val="tx1"/>
                      </a:solidFill>
                      <a:prstDash val="solid"/>
                      <a:round/>
                      <a:headEnd type="none" w="med" len="med"/>
                      <a:tailEnd type="none" w="med" len="med"/>
                    </a:lnB>
                  </a:tcPr>
                </a:tc>
                <a:tc>
                  <a:txBody>
                    <a:bodyPr/>
                    <a:lstStyle/>
                    <a:p>
                      <a:r>
                        <a:rPr lang="en-IE" sz="1200" dirty="0">
                          <a:latin typeface="Calibri" panose="020F0502020204030204" pitchFamily="34" charset="0"/>
                          <a:cs typeface="Calibri" panose="020F0502020204030204" pitchFamily="34" charset="0"/>
                        </a:rPr>
                        <a:t>Stream: AVR</a:t>
                      </a:r>
                    </a:p>
                  </a:txBody>
                  <a:tcPr>
                    <a:lnB w="12700" cap="flat" cmpd="sng" algn="ctr">
                      <a:solidFill>
                        <a:schemeClr val="tx1"/>
                      </a:solidFill>
                      <a:prstDash val="solid"/>
                      <a:round/>
                      <a:headEnd type="none" w="med" len="med"/>
                      <a:tailEnd type="none" w="med" len="med"/>
                    </a:lnB>
                  </a:tcPr>
                </a:tc>
                <a:tc>
                  <a:txBody>
                    <a:bodyPr/>
                    <a:lstStyle/>
                    <a:p>
                      <a:r>
                        <a:rPr lang="en-IE" sz="1200" dirty="0">
                          <a:latin typeface="Calibri" panose="020F0502020204030204" pitchFamily="34" charset="0"/>
                          <a:cs typeface="Calibri" panose="020F0502020204030204" pitchFamily="34" charset="0"/>
                        </a:rPr>
                        <a:t>Supervisor Name:  Fergal Shevlin</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94026846"/>
                  </a:ext>
                </a:extLst>
              </a:tr>
              <a:tr h="798281">
                <a:tc gridSpan="4">
                  <a:txBody>
                    <a:bodyPr/>
                    <a:lstStyle/>
                    <a:p>
                      <a:pPr marL="342900" indent="-342900">
                        <a:buAutoNum type="arabicPeriod"/>
                      </a:pPr>
                      <a:r>
                        <a:rPr lang="en-IE" sz="1800" b="1" dirty="0">
                          <a:latin typeface="Calibri" panose="020F0502020204030204" pitchFamily="34" charset="0"/>
                          <a:cs typeface="Calibri" panose="020F0502020204030204" pitchFamily="34" charset="0"/>
                        </a:rPr>
                        <a:t>Research Question/Aim:</a:t>
                      </a:r>
                    </a:p>
                    <a:p>
                      <a:pPr marL="0" indent="0">
                        <a:buNone/>
                      </a:pPr>
                      <a:r>
                        <a:rPr lang="en-IE" sz="1800" b="1" dirty="0">
                          <a:latin typeface="Calibri" panose="020F0502020204030204" pitchFamily="34" charset="0"/>
                          <a:cs typeface="Calibri" panose="020F0502020204030204" pitchFamily="34" charset="0"/>
                        </a:rPr>
                        <a:t>Comparation of different types of cloth simulation in game engine.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IE" dirty="0"/>
                    </a:p>
                  </a:txBody>
                  <a:tcPr/>
                </a:tc>
                <a:tc hMerge="1">
                  <a:txBody>
                    <a:bodyPr/>
                    <a:lstStyle/>
                    <a:p>
                      <a:endParaRPr lang="en-IE" sz="1200" dirty="0"/>
                    </a:p>
                  </a:txBody>
                  <a:tcPr>
                    <a:solidFill>
                      <a:schemeClr val="bg1">
                        <a:lumMod val="95000"/>
                      </a:schemeClr>
                    </a:solidFill>
                  </a:tcPr>
                </a:tc>
                <a:tc hMerge="1">
                  <a:txBody>
                    <a:bodyPr/>
                    <a:lstStyle/>
                    <a:p>
                      <a:endParaRPr lang="en-IE" dirty="0"/>
                    </a:p>
                  </a:txBody>
                  <a:tcPr/>
                </a:tc>
                <a:extLst>
                  <a:ext uri="{0D108BD9-81ED-4DB2-BD59-A6C34878D82A}">
                    <a16:rowId xmlns:a16="http://schemas.microsoft.com/office/drawing/2014/main" val="79440894"/>
                  </a:ext>
                </a:extLst>
              </a:tr>
              <a:tr h="2515386">
                <a:tc gridSpan="2">
                  <a:txBody>
                    <a:bodyPr/>
                    <a:lstStyle/>
                    <a:p>
                      <a:r>
                        <a:rPr lang="en-IE" sz="1800" b="1" dirty="0">
                          <a:latin typeface="Calibri" panose="020F0502020204030204" pitchFamily="34" charset="0"/>
                          <a:cs typeface="Calibri" panose="020F0502020204030204" pitchFamily="34" charset="0"/>
                        </a:rPr>
                        <a:t>2. Research</a:t>
                      </a:r>
                      <a:r>
                        <a:rPr lang="en-IE" sz="1800" b="1" baseline="0" dirty="0">
                          <a:latin typeface="Calibri" panose="020F0502020204030204" pitchFamily="34" charset="0"/>
                          <a:cs typeface="Calibri" panose="020F0502020204030204" pitchFamily="34" charset="0"/>
                        </a:rPr>
                        <a:t> Objectives</a:t>
                      </a:r>
                    </a:p>
                    <a:p>
                      <a:pPr marL="285750" indent="-285750">
                        <a:buFont typeface="Arial" panose="020B0604020202020204" pitchFamily="34" charset="0"/>
                        <a:buChar char="•"/>
                      </a:pPr>
                      <a:r>
                        <a:rPr lang="en-IE" sz="1800" b="1" baseline="0" dirty="0">
                          <a:latin typeface="Calibri" panose="020F0502020204030204" pitchFamily="34" charset="0"/>
                          <a:cs typeface="Calibri" panose="020F0502020204030204" pitchFamily="34" charset="0"/>
                        </a:rPr>
                        <a:t>Simulation of different types of cloth, e.g. flags, clothes, bags, decoration</a:t>
                      </a:r>
                    </a:p>
                    <a:p>
                      <a:pPr marL="285750" indent="-285750">
                        <a:buFont typeface="Arial" panose="020B0604020202020204" pitchFamily="34" charset="0"/>
                        <a:buChar char="•"/>
                      </a:pPr>
                      <a:r>
                        <a:rPr lang="en-IE" sz="1800" b="1" baseline="0" dirty="0">
                          <a:latin typeface="Calibri" panose="020F0502020204030204" pitchFamily="34" charset="0"/>
                          <a:cs typeface="Calibri" panose="020F0502020204030204" pitchFamily="34" charset="0"/>
                        </a:rPr>
                        <a:t>Different algorithms would be used for cloth simulation</a:t>
                      </a:r>
                      <a:br>
                        <a:rPr lang="en-IE" sz="1800" b="1" baseline="0" dirty="0">
                          <a:latin typeface="Calibri" panose="020F0502020204030204" pitchFamily="34" charset="0"/>
                          <a:cs typeface="Calibri" panose="020F0502020204030204" pitchFamily="34" charset="0"/>
                        </a:rPr>
                      </a:br>
                      <a:endParaRPr lang="en-IE" sz="1800" b="1" baseline="0" dirty="0">
                        <a:latin typeface="Calibri" panose="020F0502020204030204" pitchFamily="34" charset="0"/>
                        <a:cs typeface="Calibri" panose="020F0502020204030204" pitchFamily="34" charset="0"/>
                      </a:endParaRPr>
                    </a:p>
                    <a:p>
                      <a:endParaRPr lang="en-IE" sz="1800" b="1"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IE"/>
                    </a:p>
                  </a:txBody>
                  <a:tcPr/>
                </a:tc>
                <a:tc gridSpan="2">
                  <a:txBody>
                    <a:bodyPr/>
                    <a:lstStyle/>
                    <a:p>
                      <a:r>
                        <a:rPr lang="en-IE" sz="1800" b="1" dirty="0">
                          <a:latin typeface="Calibri" panose="020F0502020204030204" pitchFamily="34" charset="0"/>
                          <a:cs typeface="Calibri" panose="020F0502020204030204" pitchFamily="34" charset="0"/>
                        </a:rPr>
                        <a:t>3. Approach/Method</a:t>
                      </a:r>
                      <a:r>
                        <a:rPr lang="en-IE" sz="1800" b="1" baseline="0" dirty="0">
                          <a:latin typeface="Calibri" panose="020F0502020204030204" pitchFamily="34" charset="0"/>
                          <a:cs typeface="Calibri" panose="020F0502020204030204" pitchFamily="34" charset="0"/>
                        </a:rPr>
                        <a:t> to achieve objectives</a:t>
                      </a:r>
                    </a:p>
                    <a:p>
                      <a:pPr marL="285750" indent="-285750">
                        <a:buFont typeface="Arial" panose="020B0604020202020204" pitchFamily="34" charset="0"/>
                        <a:buChar char="•"/>
                      </a:pPr>
                      <a:r>
                        <a:rPr lang="en-IE" sz="1800" b="1" baseline="0" dirty="0">
                          <a:latin typeface="Calibri" panose="020F0502020204030204" pitchFamily="34" charset="0"/>
                          <a:cs typeface="Calibri" panose="020F0502020204030204" pitchFamily="34" charset="0"/>
                        </a:rPr>
                        <a:t>Mass-spring system and other simulation systems</a:t>
                      </a:r>
                    </a:p>
                    <a:p>
                      <a:pPr marL="285750" indent="-285750">
                        <a:buFont typeface="Arial" panose="020B0604020202020204" pitchFamily="34" charset="0"/>
                        <a:buChar char="•"/>
                      </a:pPr>
                      <a:r>
                        <a:rPr lang="en-IE" sz="1800" b="1" baseline="0" dirty="0">
                          <a:latin typeface="Calibri" panose="020F0502020204030204" pitchFamily="34" charset="0"/>
                          <a:cs typeface="Calibri" panose="020F0502020204030204" pitchFamily="34" charset="0"/>
                        </a:rPr>
                        <a:t>Analyse the forces on cloth, e.g. gravity, wind, self collision, collision with body and other objects</a:t>
                      </a:r>
                    </a:p>
                    <a:p>
                      <a:pPr marL="285750" indent="-285750">
                        <a:buFont typeface="Arial" panose="020B0604020202020204" pitchFamily="34" charset="0"/>
                        <a:buChar char="•"/>
                      </a:pPr>
                      <a:r>
                        <a:rPr lang="en-IE" sz="1800" b="1" baseline="0" dirty="0">
                          <a:latin typeface="Calibri" panose="020F0502020204030204" pitchFamily="34" charset="0"/>
                          <a:cs typeface="Calibri" panose="020F0502020204030204" pitchFamily="34" charset="0"/>
                        </a:rPr>
                        <a:t>Add pins to fix the clothes</a:t>
                      </a:r>
                    </a:p>
                    <a:p>
                      <a:pPr marL="285750" indent="-285750">
                        <a:buFont typeface="Arial" panose="020B0604020202020204" pitchFamily="34" charset="0"/>
                        <a:buChar char="•"/>
                      </a:pPr>
                      <a:r>
                        <a:rPr lang="en-IE" sz="1800" b="1" baseline="0" dirty="0">
                          <a:latin typeface="Calibri" panose="020F0502020204030204" pitchFamily="34" charset="0"/>
                          <a:cs typeface="Calibri" panose="020F0502020204030204" pitchFamily="34" charset="0"/>
                        </a:rPr>
                        <a:t>Render the cloth with diffident patterns</a:t>
                      </a:r>
                      <a:r>
                        <a:rPr lang="zh-CN" altLang="en-US" sz="1800" b="1" baseline="0" dirty="0">
                          <a:latin typeface="Calibri" panose="020F0502020204030204" pitchFamily="34" charset="0"/>
                          <a:cs typeface="Calibri" panose="020F0502020204030204" pitchFamily="34" charset="0"/>
                        </a:rPr>
                        <a:t> </a:t>
                      </a:r>
                      <a:r>
                        <a:rPr lang="en-US" altLang="zh-CN" sz="1800" b="1" baseline="0" dirty="0">
                          <a:latin typeface="Calibri" panose="020F0502020204030204" pitchFamily="34" charset="0"/>
                          <a:cs typeface="Calibri" panose="020F0502020204030204" pitchFamily="34" charset="0"/>
                        </a:rPr>
                        <a:t>and</a:t>
                      </a:r>
                      <a:r>
                        <a:rPr lang="zh-CN" altLang="en-US" sz="1800" b="1" baseline="0" dirty="0">
                          <a:latin typeface="Calibri" panose="020F0502020204030204" pitchFamily="34" charset="0"/>
                          <a:cs typeface="Calibri" panose="020F0502020204030204" pitchFamily="34" charset="0"/>
                        </a:rPr>
                        <a:t> </a:t>
                      </a:r>
                      <a:r>
                        <a:rPr lang="en-US" altLang="zh-CN" sz="1800" b="1" baseline="0" dirty="0">
                          <a:latin typeface="Calibri" panose="020F0502020204030204" pitchFamily="34" charset="0"/>
                          <a:cs typeface="Calibri" panose="020F0502020204030204" pitchFamily="34" charset="0"/>
                        </a:rPr>
                        <a:t>materials</a:t>
                      </a:r>
                      <a:endParaRPr lang="en-IE" sz="1800" b="1" baseline="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IE"/>
                    </a:p>
                  </a:txBody>
                  <a:tcPr/>
                </a:tc>
                <a:extLst>
                  <a:ext uri="{0D108BD9-81ED-4DB2-BD59-A6C34878D82A}">
                    <a16:rowId xmlns:a16="http://schemas.microsoft.com/office/drawing/2014/main" val="2859797847"/>
                  </a:ext>
                </a:extLst>
              </a:tr>
              <a:tr h="1727258">
                <a:tc grid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sz="1800" b="1" dirty="0">
                          <a:latin typeface="Calibri" panose="020F0502020204030204" pitchFamily="34" charset="0"/>
                          <a:cs typeface="Calibri" panose="020F0502020204030204" pitchFamily="34" charset="0"/>
                        </a:rPr>
                        <a:t>4. Evaluation </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sz="1800" b="1" dirty="0">
                          <a:latin typeface="Calibri" panose="020F0502020204030204" pitchFamily="34" charset="0"/>
                          <a:cs typeface="Calibri" panose="020F0502020204030204" pitchFamily="34" charset="0"/>
                        </a:rPr>
                        <a:t>Efficiency of different models and calculation algorisms</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sz="1800" b="1" dirty="0">
                          <a:latin typeface="Calibri" panose="020F0502020204030204" pitchFamily="34" charset="0"/>
                          <a:cs typeface="Calibri" panose="020F0502020204030204" pitchFamily="34" charset="0"/>
                        </a:rPr>
                        <a:t>Time steps of different models</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sz="1800" b="1" dirty="0">
                          <a:latin typeface="Calibri" panose="020F0502020204030204" pitchFamily="34" charset="0"/>
                          <a:cs typeface="Calibri" panose="020F0502020204030204" pitchFamily="34" charset="0"/>
                        </a:rPr>
                        <a:t>Running time of different algorisms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IE" dirty="0"/>
                    </a:p>
                  </a:txBody>
                  <a:tcPr/>
                </a:tc>
                <a:tc hMerge="1">
                  <a:txBody>
                    <a:bodyPr/>
                    <a:lstStyle/>
                    <a:p>
                      <a:endParaRPr lang="en-IE" dirty="0"/>
                    </a:p>
                  </a:txBody>
                  <a:tcPr>
                    <a:solidFill>
                      <a:schemeClr val="bg1">
                        <a:lumMod val="95000"/>
                      </a:schemeClr>
                    </a:solidFill>
                  </a:tcPr>
                </a:tc>
                <a:tc hMerge="1">
                  <a:txBody>
                    <a:bodyPr/>
                    <a:lstStyle/>
                    <a:p>
                      <a:endParaRPr lang="en-IE"/>
                    </a:p>
                  </a:txBody>
                  <a:tcPr/>
                </a:tc>
                <a:extLst>
                  <a:ext uri="{0D108BD9-81ED-4DB2-BD59-A6C34878D82A}">
                    <a16:rowId xmlns:a16="http://schemas.microsoft.com/office/drawing/2014/main" val="1332611681"/>
                  </a:ext>
                </a:extLst>
              </a:tr>
              <a:tr h="1277907">
                <a:tc gridSpan="4">
                  <a:txBody>
                    <a:bodyPr/>
                    <a:lstStyle/>
                    <a:p>
                      <a:r>
                        <a:rPr lang="en-IE" sz="1800" b="1" baseline="0" dirty="0">
                          <a:latin typeface="Calibri" panose="020F0502020204030204" pitchFamily="34" charset="0"/>
                          <a:cs typeface="Calibri" panose="020F0502020204030204" pitchFamily="34" charset="0"/>
                        </a:rPr>
                        <a:t>5. Contribution of your research project.</a:t>
                      </a:r>
                    </a:p>
                    <a:p>
                      <a:r>
                        <a:rPr lang="en-IE" sz="1800" b="1" baseline="0" dirty="0">
                          <a:latin typeface="Calibri" panose="020F0502020204030204" pitchFamily="34" charset="0"/>
                          <a:cs typeface="Calibri" panose="020F0502020204030204" pitchFamily="34" charset="0"/>
                        </a:rPr>
                        <a:t>In many applications including games, movies, and animations, cloth simulation could be used to simulate real world cloth. However, p</a:t>
                      </a:r>
                      <a:r>
                        <a:rPr lang="en-IE" sz="1800" b="1" dirty="0">
                          <a:latin typeface="Calibri" panose="020F0502020204030204" pitchFamily="34" charset="0"/>
                          <a:cs typeface="Calibri" panose="020F0502020204030204" pitchFamily="34" charset="0"/>
                        </a:rPr>
                        <a:t>hysically-based cloth animation has been a problem of interest to the graphics community for many years. There are many technical challenges such as rendering speed, collision problem, and simulation realistic.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IE" dirty="0"/>
                    </a:p>
                  </a:txBody>
                  <a:tcPr>
                    <a:solidFill>
                      <a:schemeClr val="bg1">
                        <a:lumMod val="95000"/>
                      </a:schemeClr>
                    </a:solidFill>
                  </a:tcPr>
                </a:tc>
                <a:tc hMerge="1">
                  <a:txBody>
                    <a:bodyPr/>
                    <a:lstStyle/>
                    <a:p>
                      <a:endParaRPr lang="en-IE"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IE"/>
                    </a:p>
                  </a:txBody>
                  <a:tcPr/>
                </a:tc>
                <a:extLst>
                  <a:ext uri="{0D108BD9-81ED-4DB2-BD59-A6C34878D82A}">
                    <a16:rowId xmlns:a16="http://schemas.microsoft.com/office/drawing/2014/main" val="2464498553"/>
                  </a:ext>
                </a:extLst>
              </a:tr>
            </a:tbl>
          </a:graphicData>
        </a:graphic>
      </p:graphicFrame>
    </p:spTree>
    <p:extLst>
      <p:ext uri="{BB962C8B-B14F-4D97-AF65-F5344CB8AC3E}">
        <p14:creationId xmlns:p14="http://schemas.microsoft.com/office/powerpoint/2010/main" val="2150440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11D4C0-5301-2CA1-ACC6-C2AD34AF3329}"/>
              </a:ext>
            </a:extLst>
          </p:cNvPr>
          <p:cNvSpPr txBox="1"/>
          <p:nvPr/>
        </p:nvSpPr>
        <p:spPr>
          <a:xfrm>
            <a:off x="635620" y="745533"/>
            <a:ext cx="3446841" cy="523220"/>
          </a:xfrm>
          <a:prstGeom prst="rect">
            <a:avLst/>
          </a:prstGeom>
          <a:noFill/>
        </p:spPr>
        <p:txBody>
          <a:bodyPr wrap="none" rtlCol="0">
            <a:spAutoFit/>
          </a:bodyPr>
          <a:lstStyle/>
          <a:p>
            <a:r>
              <a:rPr lang="en-IE" sz="2800" b="1" i="0" dirty="0">
                <a:solidFill>
                  <a:srgbClr val="000000"/>
                </a:solidFill>
                <a:effectLst/>
                <a:latin typeface="Calibri" panose="020F0502020204030204" pitchFamily="34" charset="0"/>
                <a:cs typeface="Calibri" panose="020F0502020204030204" pitchFamily="34" charset="0"/>
              </a:rPr>
              <a:t>Motivation statement</a:t>
            </a:r>
          </a:p>
        </p:txBody>
      </p:sp>
      <p:sp>
        <p:nvSpPr>
          <p:cNvPr id="3" name="TextBox 2">
            <a:extLst>
              <a:ext uri="{FF2B5EF4-FFF2-40B4-BE49-F238E27FC236}">
                <a16:creationId xmlns:a16="http://schemas.microsoft.com/office/drawing/2014/main" id="{56CCD0EC-65C8-0F98-1DAC-4E1E496E0089}"/>
              </a:ext>
            </a:extLst>
          </p:cNvPr>
          <p:cNvSpPr txBox="1"/>
          <p:nvPr/>
        </p:nvSpPr>
        <p:spPr>
          <a:xfrm>
            <a:off x="1082784" y="2142149"/>
            <a:ext cx="9779619" cy="3447098"/>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In order to increase the reality and calculation efficiency of cloth animation in games, movies, and animations. In this project, I would provide an insight into cloth simulation methods and algorithms to improve the performance of physical simulation. The cloth physics is complex, we need to generate a mesh model with many vertexes to simulate the cloth. The rendering of cloth model are very costly, because for each moving step, the new position of each vertex need huge amount of calculation based on the forces including gravity, wind, spring with neighbor vertexes, and other forces. So, in this project, I would create different type of models to generated variety and real</a:t>
            </a:r>
            <a:r>
              <a:rPr lang="zh-CN" altLang="en-US" sz="2000" dirty="0">
                <a:latin typeface="Calibri" panose="020F0502020204030204" pitchFamily="34" charset="0"/>
                <a:cs typeface="Calibri" panose="020F0502020204030204" pitchFamily="34" charset="0"/>
              </a:rPr>
              <a:t> </a:t>
            </a:r>
            <a:r>
              <a:rPr lang="en-US" altLang="zh-CN" sz="2000" dirty="0">
                <a:latin typeface="Calibri" panose="020F0502020204030204" pitchFamily="34" charset="0"/>
                <a:cs typeface="Calibri" panose="020F0502020204030204" pitchFamily="34" charset="0"/>
              </a:rPr>
              <a:t>cloth models to be used in different scenes. And </a:t>
            </a:r>
            <a:r>
              <a:rPr lang="en-US" sz="2000" dirty="0">
                <a:latin typeface="Calibri" panose="020F0502020204030204" pitchFamily="34" charset="0"/>
                <a:cs typeface="Calibri" panose="020F0502020204030204" pitchFamily="34" charset="0"/>
              </a:rPr>
              <a:t>I would also compare the performance of different algorithms to decrease the cost of the models</a:t>
            </a:r>
            <a:r>
              <a:rPr lang="zh-CN" altLang="en-US" sz="2000" dirty="0">
                <a:latin typeface="Calibri" panose="020F0502020204030204" pitchFamily="34" charset="0"/>
                <a:cs typeface="Calibri" panose="020F0502020204030204" pitchFamily="34" charset="0"/>
              </a:rPr>
              <a:t> </a:t>
            </a:r>
            <a:r>
              <a:rPr lang="en-US" altLang="zh-CN" sz="2000" dirty="0">
                <a:latin typeface="Calibri" panose="020F0502020204030204" pitchFamily="34" charset="0"/>
                <a:cs typeface="Calibri" panose="020F0502020204030204" pitchFamily="34" charset="0"/>
              </a:rPr>
              <a:t>and improve the run speed.</a:t>
            </a:r>
            <a:r>
              <a:rPr lang="en-US" sz="2000" dirty="0">
                <a:latin typeface="Calibri" panose="020F0502020204030204" pitchFamily="34" charset="0"/>
                <a:cs typeface="Calibri" panose="020F0502020204030204" pitchFamily="34" charset="0"/>
              </a:rPr>
              <a:t> </a:t>
            </a:r>
          </a:p>
          <a:p>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2772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F8DA16-0CDF-2E74-89F7-257E6897262B}"/>
              </a:ext>
            </a:extLst>
          </p:cNvPr>
          <p:cNvSpPr txBox="1"/>
          <p:nvPr/>
        </p:nvSpPr>
        <p:spPr>
          <a:xfrm>
            <a:off x="846378" y="655692"/>
            <a:ext cx="934871" cy="523220"/>
          </a:xfrm>
          <a:prstGeom prst="rect">
            <a:avLst/>
          </a:prstGeom>
          <a:noFill/>
        </p:spPr>
        <p:txBody>
          <a:bodyPr wrap="none" rtlCol="0">
            <a:spAutoFit/>
          </a:bodyPr>
          <a:lstStyle/>
          <a:p>
            <a:r>
              <a:rPr lang="en-US" sz="2800" b="1" dirty="0">
                <a:latin typeface="Calibri" panose="020F0502020204030204" pitchFamily="34" charset="0"/>
                <a:cs typeface="Calibri" panose="020F0502020204030204" pitchFamily="34" charset="0"/>
              </a:rPr>
              <a:t>Skills</a:t>
            </a:r>
          </a:p>
        </p:txBody>
      </p:sp>
      <p:sp>
        <p:nvSpPr>
          <p:cNvPr id="3" name="TextBox 2">
            <a:extLst>
              <a:ext uri="{FF2B5EF4-FFF2-40B4-BE49-F238E27FC236}">
                <a16:creationId xmlns:a16="http://schemas.microsoft.com/office/drawing/2014/main" id="{5BBC289F-90B0-E498-09AC-9C8BE185A874}"/>
              </a:ext>
            </a:extLst>
          </p:cNvPr>
          <p:cNvSpPr txBox="1"/>
          <p:nvPr/>
        </p:nvSpPr>
        <p:spPr>
          <a:xfrm>
            <a:off x="2263698" y="1616927"/>
            <a:ext cx="3349828" cy="3477875"/>
          </a:xfrm>
          <a:prstGeom prst="rect">
            <a:avLst/>
          </a:prstGeom>
          <a:noFill/>
        </p:spPr>
        <p:txBody>
          <a:bodyPr wrap="none" rtlCol="0">
            <a:spAutoFit/>
          </a:bodyPr>
          <a:lstStyle/>
          <a:p>
            <a:r>
              <a:rPr lang="en-US" sz="2000" b="1" dirty="0">
                <a:latin typeface="Calibri" panose="020F0502020204030204" pitchFamily="34" charset="0"/>
                <a:cs typeface="Calibri" panose="020F0502020204030204" pitchFamily="34" charset="0"/>
              </a:rPr>
              <a:t>Technical Skills:</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Unity 3D</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Cloth Rendering</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Mass-Spring model</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Other cloth simulation models</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Models evaluation </a:t>
            </a:r>
          </a:p>
        </p:txBody>
      </p:sp>
      <p:sp>
        <p:nvSpPr>
          <p:cNvPr id="5" name="TextBox 4">
            <a:extLst>
              <a:ext uri="{FF2B5EF4-FFF2-40B4-BE49-F238E27FC236}">
                <a16:creationId xmlns:a16="http://schemas.microsoft.com/office/drawing/2014/main" id="{5EF130D0-D007-DB65-DCED-4B8A8D92D066}"/>
              </a:ext>
            </a:extLst>
          </p:cNvPr>
          <p:cNvSpPr txBox="1"/>
          <p:nvPr/>
        </p:nvSpPr>
        <p:spPr>
          <a:xfrm>
            <a:off x="6948476" y="1616927"/>
            <a:ext cx="2707793" cy="2862322"/>
          </a:xfrm>
          <a:prstGeom prst="rect">
            <a:avLst/>
          </a:prstGeom>
          <a:noFill/>
        </p:spPr>
        <p:txBody>
          <a:bodyPr wrap="none" rtlCol="0">
            <a:spAutoFit/>
          </a:bodyPr>
          <a:lstStyle/>
          <a:p>
            <a:r>
              <a:rPr lang="en-US" sz="2000" b="1" dirty="0">
                <a:latin typeface="Calibri" panose="020F0502020204030204" pitchFamily="34" charset="0"/>
                <a:cs typeface="Calibri" panose="020F0502020204030204" pitchFamily="34" charset="0"/>
              </a:rPr>
              <a:t>Research skills:</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Literature analysis</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Critical analysis </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Planning and scheduling</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Report writing</a:t>
            </a:r>
          </a:p>
        </p:txBody>
      </p:sp>
    </p:spTree>
    <p:extLst>
      <p:ext uri="{BB962C8B-B14F-4D97-AF65-F5344CB8AC3E}">
        <p14:creationId xmlns:p14="http://schemas.microsoft.com/office/powerpoint/2010/main" val="2098171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9F305A-78ED-77A8-3EE0-7E9CB64C897D}"/>
              </a:ext>
            </a:extLst>
          </p:cNvPr>
          <p:cNvSpPr txBox="1"/>
          <p:nvPr/>
        </p:nvSpPr>
        <p:spPr>
          <a:xfrm>
            <a:off x="506266" y="452068"/>
            <a:ext cx="2054054" cy="523220"/>
          </a:xfrm>
          <a:prstGeom prst="rect">
            <a:avLst/>
          </a:prstGeom>
          <a:noFill/>
        </p:spPr>
        <p:txBody>
          <a:bodyPr wrap="square" rtlCol="0">
            <a:spAutoFit/>
          </a:bodyPr>
          <a:lstStyle/>
          <a:p>
            <a:r>
              <a:rPr lang="en-IE" sz="2800" b="1" i="0" dirty="0">
                <a:solidFill>
                  <a:srgbClr val="000000"/>
                </a:solidFill>
                <a:effectLst/>
                <a:latin typeface="Calibri" panose="020F0502020204030204" pitchFamily="34" charset="0"/>
                <a:cs typeface="Calibri" panose="020F0502020204030204" pitchFamily="34" charset="0"/>
              </a:rPr>
              <a:t>Gantt chart</a:t>
            </a:r>
          </a:p>
        </p:txBody>
      </p:sp>
      <p:pic>
        <p:nvPicPr>
          <p:cNvPr id="6" name="Picture 5">
            <a:extLst>
              <a:ext uri="{FF2B5EF4-FFF2-40B4-BE49-F238E27FC236}">
                <a16:creationId xmlns:a16="http://schemas.microsoft.com/office/drawing/2014/main" id="{6BDC9630-B036-0149-77BF-1AC391CA795D}"/>
              </a:ext>
            </a:extLst>
          </p:cNvPr>
          <p:cNvPicPr>
            <a:picLocks noChangeAspect="1"/>
          </p:cNvPicPr>
          <p:nvPr/>
        </p:nvPicPr>
        <p:blipFill>
          <a:blip r:embed="rId2"/>
          <a:stretch>
            <a:fillRect/>
          </a:stretch>
        </p:blipFill>
        <p:spPr>
          <a:xfrm>
            <a:off x="0" y="1531615"/>
            <a:ext cx="12192000" cy="4582227"/>
          </a:xfrm>
          <a:prstGeom prst="rect">
            <a:avLst/>
          </a:prstGeom>
        </p:spPr>
      </p:pic>
    </p:spTree>
    <p:extLst>
      <p:ext uri="{BB962C8B-B14F-4D97-AF65-F5344CB8AC3E}">
        <p14:creationId xmlns:p14="http://schemas.microsoft.com/office/powerpoint/2010/main" val="3753299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BF7E2F-317B-3E74-C017-B56D701DD3D6}"/>
              </a:ext>
            </a:extLst>
          </p:cNvPr>
          <p:cNvSpPr txBox="1"/>
          <p:nvPr/>
        </p:nvSpPr>
        <p:spPr>
          <a:xfrm>
            <a:off x="624468" y="914400"/>
            <a:ext cx="2564741" cy="523220"/>
          </a:xfrm>
          <a:prstGeom prst="rect">
            <a:avLst/>
          </a:prstGeom>
          <a:noFill/>
        </p:spPr>
        <p:txBody>
          <a:bodyPr wrap="none" rtlCol="0">
            <a:spAutoFit/>
          </a:bodyPr>
          <a:lstStyle/>
          <a:p>
            <a:r>
              <a:rPr lang="en-IE" sz="2800" b="1" dirty="0">
                <a:solidFill>
                  <a:srgbClr val="000000"/>
                </a:solidFill>
                <a:latin typeface="Calibri" panose="020F0502020204030204" pitchFamily="34" charset="0"/>
                <a:cs typeface="Calibri" panose="020F0502020204030204" pitchFamily="34" charset="0"/>
              </a:rPr>
              <a:t>E</a:t>
            </a:r>
            <a:r>
              <a:rPr lang="en-IE" sz="2800" b="1" i="0" dirty="0">
                <a:solidFill>
                  <a:srgbClr val="000000"/>
                </a:solidFill>
                <a:effectLst/>
                <a:latin typeface="Calibri" panose="020F0502020204030204" pitchFamily="34" charset="0"/>
                <a:cs typeface="Calibri" panose="020F0502020204030204" pitchFamily="34" charset="0"/>
              </a:rPr>
              <a:t>thical approval</a:t>
            </a:r>
          </a:p>
        </p:txBody>
      </p:sp>
      <p:sp>
        <p:nvSpPr>
          <p:cNvPr id="3" name="TextBox 2">
            <a:extLst>
              <a:ext uri="{FF2B5EF4-FFF2-40B4-BE49-F238E27FC236}">
                <a16:creationId xmlns:a16="http://schemas.microsoft.com/office/drawing/2014/main" id="{73D8A1CE-B805-679B-DE27-E4FFCD286A74}"/>
              </a:ext>
            </a:extLst>
          </p:cNvPr>
          <p:cNvSpPr txBox="1"/>
          <p:nvPr/>
        </p:nvSpPr>
        <p:spPr>
          <a:xfrm>
            <a:off x="624468" y="1839951"/>
            <a:ext cx="10404088" cy="923330"/>
          </a:xfrm>
          <a:prstGeom prst="rect">
            <a:avLst/>
          </a:prstGeom>
          <a:noFill/>
        </p:spPr>
        <p:txBody>
          <a:bodyPr wrap="square" rtlCol="0">
            <a:spAutoFit/>
          </a:bodyPr>
          <a:lstStyle/>
          <a:p>
            <a:r>
              <a:rPr lang="en-IE" dirty="0">
                <a:latin typeface="Calibri" panose="020F0502020204030204" pitchFamily="34" charset="0"/>
                <a:cs typeface="Calibri" panose="020F0502020204030204" pitchFamily="34" charset="0"/>
              </a:rPr>
              <a:t>No need</a:t>
            </a:r>
          </a:p>
          <a:p>
            <a:r>
              <a:rPr lang="en-IE" dirty="0">
                <a:latin typeface="Calibri" panose="020F0502020204030204" pitchFamily="34" charset="0"/>
                <a:cs typeface="Calibri" panose="020F0502020204030204" pitchFamily="34" charset="0"/>
              </a:rPr>
              <a:t>My project doesn’t involve other people and doesn’t include any dataset. All technologies and resources from other people or organization would be referenced.</a:t>
            </a:r>
          </a:p>
        </p:txBody>
      </p:sp>
    </p:spTree>
    <p:extLst>
      <p:ext uri="{BB962C8B-B14F-4D97-AF65-F5344CB8AC3E}">
        <p14:creationId xmlns:p14="http://schemas.microsoft.com/office/powerpoint/2010/main" val="477908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3AA716-AC31-4704-C3E8-3A66FC54BCE6}"/>
              </a:ext>
            </a:extLst>
          </p:cNvPr>
          <p:cNvSpPr txBox="1"/>
          <p:nvPr/>
        </p:nvSpPr>
        <p:spPr>
          <a:xfrm>
            <a:off x="691376" y="512956"/>
            <a:ext cx="1820755" cy="523220"/>
          </a:xfrm>
          <a:prstGeom prst="rect">
            <a:avLst/>
          </a:prstGeom>
          <a:noFill/>
        </p:spPr>
        <p:txBody>
          <a:bodyPr wrap="none" rtlCol="0">
            <a:spAutoFit/>
          </a:bodyPr>
          <a:lstStyle/>
          <a:p>
            <a:r>
              <a:rPr lang="en-IE" sz="2800" b="1" dirty="0">
                <a:solidFill>
                  <a:srgbClr val="000000"/>
                </a:solidFill>
                <a:latin typeface="Calibri" panose="020F0502020204030204" pitchFamily="34" charset="0"/>
                <a:cs typeface="Calibri" panose="020F0502020204030204" pitchFamily="34" charset="0"/>
              </a:rPr>
              <a:t>R</a:t>
            </a:r>
            <a:r>
              <a:rPr lang="en-IE" sz="2800" b="1" i="0" dirty="0">
                <a:solidFill>
                  <a:srgbClr val="000000"/>
                </a:solidFill>
                <a:effectLst/>
                <a:latin typeface="Calibri" panose="020F0502020204030204" pitchFamily="34" charset="0"/>
                <a:cs typeface="Calibri" panose="020F0502020204030204" pitchFamily="34" charset="0"/>
              </a:rPr>
              <a:t>eferences</a:t>
            </a:r>
            <a:endParaRPr lang="en-US" sz="2800" b="1"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3E188D12-93CB-AF64-47E3-71232E67078C}"/>
              </a:ext>
            </a:extLst>
          </p:cNvPr>
          <p:cNvSpPr txBox="1"/>
          <p:nvPr/>
        </p:nvSpPr>
        <p:spPr>
          <a:xfrm>
            <a:off x="691376" y="1383400"/>
            <a:ext cx="10482147" cy="4585871"/>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1.</a:t>
            </a:r>
            <a:r>
              <a:rPr lang="zh-CN" altLang="en-US" sz="1600" dirty="0">
                <a:latin typeface="Calibri" panose="020F0502020204030204" pitchFamily="34" charset="0"/>
                <a:cs typeface="Calibri" panose="020F0502020204030204" pitchFamily="34" charset="0"/>
              </a:rPr>
              <a:t> </a:t>
            </a:r>
            <a:r>
              <a:rPr lang="en-IE" sz="1600" b="0" i="0" dirty="0">
                <a:solidFill>
                  <a:srgbClr val="222222"/>
                </a:solidFill>
                <a:effectLst/>
                <a:latin typeface="Calibri" panose="020F0502020204030204" pitchFamily="34" charset="0"/>
                <a:cs typeface="Calibri" panose="020F0502020204030204" pitchFamily="34" charset="0"/>
              </a:rPr>
              <a:t>Liang, </a:t>
            </a:r>
            <a:r>
              <a:rPr lang="en-IE" sz="1600" b="0" i="0" dirty="0" err="1">
                <a:solidFill>
                  <a:srgbClr val="222222"/>
                </a:solidFill>
                <a:effectLst/>
                <a:latin typeface="Calibri" panose="020F0502020204030204" pitchFamily="34" charset="0"/>
                <a:cs typeface="Calibri" panose="020F0502020204030204" pitchFamily="34" charset="0"/>
              </a:rPr>
              <a:t>Junbang</a:t>
            </a:r>
            <a:r>
              <a:rPr lang="en-IE" sz="1600" b="0" i="0" dirty="0">
                <a:solidFill>
                  <a:srgbClr val="222222"/>
                </a:solidFill>
                <a:effectLst/>
                <a:latin typeface="Calibri" panose="020F0502020204030204" pitchFamily="34" charset="0"/>
                <a:cs typeface="Calibri" panose="020F0502020204030204" pitchFamily="34" charset="0"/>
              </a:rPr>
              <a:t>, Ming Lin, and </a:t>
            </a:r>
            <a:r>
              <a:rPr lang="en-IE" sz="1600" b="0" i="0" dirty="0" err="1">
                <a:solidFill>
                  <a:srgbClr val="222222"/>
                </a:solidFill>
                <a:effectLst/>
                <a:latin typeface="Calibri" panose="020F0502020204030204" pitchFamily="34" charset="0"/>
                <a:cs typeface="Calibri" panose="020F0502020204030204" pitchFamily="34" charset="0"/>
              </a:rPr>
              <a:t>Vladlen</a:t>
            </a:r>
            <a:r>
              <a:rPr lang="en-IE" sz="1600" b="0" i="0" dirty="0">
                <a:solidFill>
                  <a:srgbClr val="222222"/>
                </a:solidFill>
                <a:effectLst/>
                <a:latin typeface="Calibri" panose="020F0502020204030204" pitchFamily="34" charset="0"/>
                <a:cs typeface="Calibri" panose="020F0502020204030204" pitchFamily="34" charset="0"/>
              </a:rPr>
              <a:t> </a:t>
            </a:r>
            <a:r>
              <a:rPr lang="en-IE" sz="1600" b="0" i="0" dirty="0" err="1">
                <a:solidFill>
                  <a:srgbClr val="222222"/>
                </a:solidFill>
                <a:effectLst/>
                <a:latin typeface="Calibri" panose="020F0502020204030204" pitchFamily="34" charset="0"/>
                <a:cs typeface="Calibri" panose="020F0502020204030204" pitchFamily="34" charset="0"/>
              </a:rPr>
              <a:t>Koltun</a:t>
            </a:r>
            <a:r>
              <a:rPr lang="en-IE" sz="1600" b="0" i="0" dirty="0">
                <a:solidFill>
                  <a:srgbClr val="222222"/>
                </a:solidFill>
                <a:effectLst/>
                <a:latin typeface="Calibri" panose="020F0502020204030204" pitchFamily="34" charset="0"/>
                <a:cs typeface="Calibri" panose="020F0502020204030204" pitchFamily="34" charset="0"/>
              </a:rPr>
              <a:t>. "Differentiable cloth simulation for inverse problems." </a:t>
            </a:r>
            <a:r>
              <a:rPr lang="en-IE" sz="1600" b="0" i="1" dirty="0">
                <a:solidFill>
                  <a:srgbClr val="222222"/>
                </a:solidFill>
                <a:effectLst/>
                <a:latin typeface="Calibri" panose="020F0502020204030204" pitchFamily="34" charset="0"/>
                <a:cs typeface="Calibri" panose="020F0502020204030204" pitchFamily="34" charset="0"/>
              </a:rPr>
              <a:t>Advances in Neural Information Processing Systems</a:t>
            </a:r>
            <a:r>
              <a:rPr lang="en-IE" sz="1600" b="0" i="0" dirty="0">
                <a:solidFill>
                  <a:srgbClr val="222222"/>
                </a:solidFill>
                <a:effectLst/>
                <a:latin typeface="Calibri" panose="020F0502020204030204" pitchFamily="34" charset="0"/>
                <a:cs typeface="Calibri" panose="020F0502020204030204" pitchFamily="34" charset="0"/>
              </a:rPr>
              <a:t> 32 (2019).</a:t>
            </a:r>
            <a:endParaRPr lang="en-US" altLang="zh-CN"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2.</a:t>
            </a:r>
            <a:r>
              <a:rPr lang="zh-CN" altLang="en-US" sz="1600" dirty="0">
                <a:latin typeface="Calibri" panose="020F0502020204030204" pitchFamily="34" charset="0"/>
                <a:cs typeface="Calibri" panose="020F0502020204030204" pitchFamily="34" charset="0"/>
              </a:rPr>
              <a:t> </a:t>
            </a:r>
            <a:r>
              <a:rPr lang="en-IE" sz="1600" b="0" i="0" dirty="0">
                <a:solidFill>
                  <a:srgbClr val="222222"/>
                </a:solidFill>
                <a:effectLst/>
                <a:latin typeface="Calibri" panose="020F0502020204030204" pitchFamily="34" charset="0"/>
                <a:cs typeface="Calibri" panose="020F0502020204030204" pitchFamily="34" charset="0"/>
              </a:rPr>
              <a:t>Li, </a:t>
            </a:r>
            <a:r>
              <a:rPr lang="en-IE" sz="1600" b="0" i="0" dirty="0" err="1">
                <a:solidFill>
                  <a:srgbClr val="222222"/>
                </a:solidFill>
                <a:effectLst/>
                <a:latin typeface="Calibri" panose="020F0502020204030204" pitchFamily="34" charset="0"/>
                <a:cs typeface="Calibri" panose="020F0502020204030204" pitchFamily="34" charset="0"/>
              </a:rPr>
              <a:t>Yifei</a:t>
            </a:r>
            <a:r>
              <a:rPr lang="en-IE" sz="1600" b="0" i="0" dirty="0">
                <a:solidFill>
                  <a:srgbClr val="222222"/>
                </a:solidFill>
                <a:effectLst/>
                <a:latin typeface="Calibri" panose="020F0502020204030204" pitchFamily="34" charset="0"/>
                <a:cs typeface="Calibri" panose="020F0502020204030204" pitchFamily="34" charset="0"/>
              </a:rPr>
              <a:t>, et al. "</a:t>
            </a:r>
            <a:r>
              <a:rPr lang="en-IE" sz="1600" b="0" i="0" dirty="0" err="1">
                <a:solidFill>
                  <a:srgbClr val="222222"/>
                </a:solidFill>
                <a:effectLst/>
                <a:latin typeface="Calibri" panose="020F0502020204030204" pitchFamily="34" charset="0"/>
                <a:cs typeface="Calibri" panose="020F0502020204030204" pitchFamily="34" charset="0"/>
              </a:rPr>
              <a:t>DiffCloth</a:t>
            </a:r>
            <a:r>
              <a:rPr lang="en-IE" sz="1600" b="0" i="0" dirty="0">
                <a:solidFill>
                  <a:srgbClr val="222222"/>
                </a:solidFill>
                <a:effectLst/>
                <a:latin typeface="Calibri" panose="020F0502020204030204" pitchFamily="34" charset="0"/>
                <a:cs typeface="Calibri" panose="020F0502020204030204" pitchFamily="34" charset="0"/>
              </a:rPr>
              <a:t>: Differentiable cloth simulation with dry frictional contact." </a:t>
            </a:r>
            <a:r>
              <a:rPr lang="en-IE" sz="1600" b="0" i="1" dirty="0">
                <a:solidFill>
                  <a:srgbClr val="222222"/>
                </a:solidFill>
                <a:effectLst/>
                <a:latin typeface="Calibri" panose="020F0502020204030204" pitchFamily="34" charset="0"/>
                <a:cs typeface="Calibri" panose="020F0502020204030204" pitchFamily="34" charset="0"/>
              </a:rPr>
              <a:t>ACM Transactions on Graphics (TOG)</a:t>
            </a:r>
            <a:r>
              <a:rPr lang="en-IE" sz="1600" b="0" i="0" dirty="0">
                <a:solidFill>
                  <a:srgbClr val="222222"/>
                </a:solidFill>
                <a:effectLst/>
                <a:latin typeface="Calibri" panose="020F0502020204030204" pitchFamily="34" charset="0"/>
                <a:cs typeface="Calibri" panose="020F0502020204030204" pitchFamily="34" charset="0"/>
              </a:rPr>
              <a:t> (2022).</a:t>
            </a:r>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3. </a:t>
            </a:r>
            <a:r>
              <a:rPr lang="en-IE" sz="1600" b="0" i="0" dirty="0">
                <a:solidFill>
                  <a:srgbClr val="222222"/>
                </a:solidFill>
                <a:effectLst/>
                <a:latin typeface="Calibri" panose="020F0502020204030204" pitchFamily="34" charset="0"/>
                <a:cs typeface="Calibri" panose="020F0502020204030204" pitchFamily="34" charset="0"/>
              </a:rPr>
              <a:t>Liu, </a:t>
            </a:r>
            <a:r>
              <a:rPr lang="en-IE" sz="1600" b="0" i="0" dirty="0" err="1">
                <a:solidFill>
                  <a:srgbClr val="222222"/>
                </a:solidFill>
                <a:effectLst/>
                <a:latin typeface="Calibri" panose="020F0502020204030204" pitchFamily="34" charset="0"/>
                <a:cs typeface="Calibri" panose="020F0502020204030204" pitchFamily="34" charset="0"/>
              </a:rPr>
              <a:t>Tiantian</a:t>
            </a:r>
            <a:r>
              <a:rPr lang="en-IE" sz="1600" b="0" i="0" dirty="0">
                <a:solidFill>
                  <a:srgbClr val="222222"/>
                </a:solidFill>
                <a:effectLst/>
                <a:latin typeface="Calibri" panose="020F0502020204030204" pitchFamily="34" charset="0"/>
                <a:cs typeface="Calibri" panose="020F0502020204030204" pitchFamily="34" charset="0"/>
              </a:rPr>
              <a:t>, et al. "Fast simulation of mass-spring systems." </a:t>
            </a:r>
            <a:r>
              <a:rPr lang="en-IE" sz="1600" b="0" i="1" dirty="0">
                <a:solidFill>
                  <a:srgbClr val="222222"/>
                </a:solidFill>
                <a:effectLst/>
                <a:latin typeface="Calibri" panose="020F0502020204030204" pitchFamily="34" charset="0"/>
                <a:cs typeface="Calibri" panose="020F0502020204030204" pitchFamily="34" charset="0"/>
              </a:rPr>
              <a:t>ACM Transactions on Graphics (TOG)</a:t>
            </a:r>
            <a:r>
              <a:rPr lang="en-IE" sz="1600" b="0" i="0" dirty="0">
                <a:solidFill>
                  <a:srgbClr val="222222"/>
                </a:solidFill>
                <a:effectLst/>
                <a:latin typeface="Calibri" panose="020F0502020204030204" pitchFamily="34" charset="0"/>
                <a:cs typeface="Calibri" panose="020F0502020204030204" pitchFamily="34" charset="0"/>
              </a:rPr>
              <a:t> 32.6 (2013): 1-7.</a:t>
            </a:r>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4.</a:t>
            </a:r>
            <a:r>
              <a:rPr lang="en-IE" sz="1600" b="0" i="0" dirty="0">
                <a:solidFill>
                  <a:srgbClr val="222222"/>
                </a:solidFill>
                <a:effectLst/>
                <a:latin typeface="Calibri" panose="020F0502020204030204" pitchFamily="34" charset="0"/>
                <a:cs typeface="Calibri" panose="020F0502020204030204" pitchFamily="34" charset="0"/>
              </a:rPr>
              <a:t> </a:t>
            </a:r>
            <a:r>
              <a:rPr lang="en-IE" sz="1600" b="0" i="0" dirty="0" err="1">
                <a:solidFill>
                  <a:srgbClr val="222222"/>
                </a:solidFill>
                <a:effectLst/>
                <a:latin typeface="Calibri" panose="020F0502020204030204" pitchFamily="34" charset="0"/>
                <a:cs typeface="Calibri" panose="020F0502020204030204" pitchFamily="34" charset="0"/>
              </a:rPr>
              <a:t>Thomaszewski</a:t>
            </a:r>
            <a:r>
              <a:rPr lang="en-IE" sz="1600" b="0" i="0" dirty="0">
                <a:solidFill>
                  <a:srgbClr val="222222"/>
                </a:solidFill>
                <a:effectLst/>
                <a:latin typeface="Calibri" panose="020F0502020204030204" pitchFamily="34" charset="0"/>
                <a:cs typeface="Calibri" panose="020F0502020204030204" pitchFamily="34" charset="0"/>
              </a:rPr>
              <a:t>, Bernhard, Markus Wacker, and Wolfgang </a:t>
            </a:r>
            <a:r>
              <a:rPr lang="en-IE" sz="1600" b="0" i="0" dirty="0" err="1">
                <a:solidFill>
                  <a:srgbClr val="222222"/>
                </a:solidFill>
                <a:effectLst/>
                <a:latin typeface="Calibri" panose="020F0502020204030204" pitchFamily="34" charset="0"/>
                <a:cs typeface="Calibri" panose="020F0502020204030204" pitchFamily="34" charset="0"/>
              </a:rPr>
              <a:t>Straßer</a:t>
            </a:r>
            <a:r>
              <a:rPr lang="en-IE" sz="1600" b="0" i="0" dirty="0">
                <a:solidFill>
                  <a:srgbClr val="222222"/>
                </a:solidFill>
                <a:effectLst/>
                <a:latin typeface="Calibri" panose="020F0502020204030204" pitchFamily="34" charset="0"/>
                <a:cs typeface="Calibri" panose="020F0502020204030204" pitchFamily="34" charset="0"/>
              </a:rPr>
              <a:t>. "A consistent bending model for cloth simulation with corotational subdivision finite elements." (2005).</a:t>
            </a:r>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5.</a:t>
            </a:r>
            <a:r>
              <a:rPr lang="en-IE" sz="1600" b="0" i="0" dirty="0">
                <a:solidFill>
                  <a:srgbClr val="222222"/>
                </a:solidFill>
                <a:effectLst/>
                <a:latin typeface="Calibri" panose="020F0502020204030204" pitchFamily="34" charset="0"/>
                <a:cs typeface="Calibri" panose="020F0502020204030204" pitchFamily="34" charset="0"/>
              </a:rPr>
              <a:t> </a:t>
            </a:r>
            <a:r>
              <a:rPr lang="en-IE" sz="1600" b="0" i="0" dirty="0" err="1">
                <a:solidFill>
                  <a:srgbClr val="222222"/>
                </a:solidFill>
                <a:effectLst/>
                <a:latin typeface="Calibri" panose="020F0502020204030204" pitchFamily="34" charset="0"/>
                <a:cs typeface="Calibri" panose="020F0502020204030204" pitchFamily="34" charset="0"/>
              </a:rPr>
              <a:t>Bridson</a:t>
            </a:r>
            <a:r>
              <a:rPr lang="en-IE" sz="1600" b="0" i="0" dirty="0">
                <a:solidFill>
                  <a:srgbClr val="222222"/>
                </a:solidFill>
                <a:effectLst/>
                <a:latin typeface="Calibri" panose="020F0502020204030204" pitchFamily="34" charset="0"/>
                <a:cs typeface="Calibri" panose="020F0502020204030204" pitchFamily="34" charset="0"/>
              </a:rPr>
              <a:t>, Robert, Sebastian Marino, and Ronald </a:t>
            </a:r>
            <a:r>
              <a:rPr lang="en-IE" sz="1600" b="0" i="0" dirty="0" err="1">
                <a:solidFill>
                  <a:srgbClr val="222222"/>
                </a:solidFill>
                <a:effectLst/>
                <a:latin typeface="Calibri" panose="020F0502020204030204" pitchFamily="34" charset="0"/>
                <a:cs typeface="Calibri" panose="020F0502020204030204" pitchFamily="34" charset="0"/>
              </a:rPr>
              <a:t>Fedkiw</a:t>
            </a:r>
            <a:r>
              <a:rPr lang="en-IE" sz="1600" b="0" i="0" dirty="0">
                <a:solidFill>
                  <a:srgbClr val="222222"/>
                </a:solidFill>
                <a:effectLst/>
                <a:latin typeface="Calibri" panose="020F0502020204030204" pitchFamily="34" charset="0"/>
                <a:cs typeface="Calibri" panose="020F0502020204030204" pitchFamily="34" charset="0"/>
              </a:rPr>
              <a:t>. "Simulation of clothing with folds and wrinkles." </a:t>
            </a:r>
            <a:r>
              <a:rPr lang="en-IE" sz="1600" b="0" i="1" dirty="0">
                <a:solidFill>
                  <a:srgbClr val="222222"/>
                </a:solidFill>
                <a:effectLst/>
                <a:latin typeface="Calibri" panose="020F0502020204030204" pitchFamily="34" charset="0"/>
                <a:cs typeface="Calibri" panose="020F0502020204030204" pitchFamily="34" charset="0"/>
              </a:rPr>
              <a:t>ACM SIGGRAPH 2005 Courses</a:t>
            </a:r>
            <a:r>
              <a:rPr lang="en-IE" sz="1600" b="0" i="0" dirty="0">
                <a:solidFill>
                  <a:srgbClr val="222222"/>
                </a:solidFill>
                <a:effectLst/>
                <a:latin typeface="Calibri" panose="020F0502020204030204" pitchFamily="34" charset="0"/>
                <a:cs typeface="Calibri" panose="020F0502020204030204" pitchFamily="34" charset="0"/>
              </a:rPr>
              <a:t>. 2005. 3-es.</a:t>
            </a:r>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6.</a:t>
            </a:r>
            <a:r>
              <a:rPr lang="en-IE" sz="1600" b="0" i="0" dirty="0">
                <a:solidFill>
                  <a:srgbClr val="222222"/>
                </a:solidFill>
                <a:effectLst/>
                <a:latin typeface="Calibri" panose="020F0502020204030204" pitchFamily="34" charset="0"/>
                <a:cs typeface="Calibri" panose="020F0502020204030204" pitchFamily="34" charset="0"/>
              </a:rPr>
              <a:t> </a:t>
            </a:r>
            <a:r>
              <a:rPr lang="en-IE" sz="1600" b="0" i="0" dirty="0" err="1">
                <a:solidFill>
                  <a:srgbClr val="222222"/>
                </a:solidFill>
                <a:effectLst/>
                <a:latin typeface="Calibri" panose="020F0502020204030204" pitchFamily="34" charset="0"/>
                <a:cs typeface="Calibri" panose="020F0502020204030204" pitchFamily="34" charset="0"/>
              </a:rPr>
              <a:t>Adikari</a:t>
            </a:r>
            <a:r>
              <a:rPr lang="en-IE" sz="1600" b="0" i="0" dirty="0">
                <a:solidFill>
                  <a:srgbClr val="222222"/>
                </a:solidFill>
                <a:effectLst/>
                <a:latin typeface="Calibri" panose="020F0502020204030204" pitchFamily="34" charset="0"/>
                <a:cs typeface="Calibri" panose="020F0502020204030204" pitchFamily="34" charset="0"/>
              </a:rPr>
              <a:t>, </a:t>
            </a:r>
            <a:r>
              <a:rPr lang="en-IE" sz="1600" b="0" i="0" dirty="0" err="1">
                <a:solidFill>
                  <a:srgbClr val="222222"/>
                </a:solidFill>
                <a:effectLst/>
                <a:latin typeface="Calibri" panose="020F0502020204030204" pitchFamily="34" charset="0"/>
                <a:cs typeface="Calibri" panose="020F0502020204030204" pitchFamily="34" charset="0"/>
              </a:rPr>
              <a:t>Sasadara</a:t>
            </a:r>
            <a:r>
              <a:rPr lang="en-IE" sz="1600" b="0" i="0" dirty="0">
                <a:solidFill>
                  <a:srgbClr val="222222"/>
                </a:solidFill>
                <a:effectLst/>
                <a:latin typeface="Calibri" panose="020F0502020204030204" pitchFamily="34" charset="0"/>
                <a:cs typeface="Calibri" panose="020F0502020204030204" pitchFamily="34" charset="0"/>
              </a:rPr>
              <a:t> B., et al. "Applicability of a single depth sensor in real-time 3D clothes simulation: augmented reality virtual dressing room using </a:t>
            </a:r>
            <a:r>
              <a:rPr lang="en-IE" sz="1600" b="0" i="0" dirty="0" err="1">
                <a:solidFill>
                  <a:srgbClr val="222222"/>
                </a:solidFill>
                <a:effectLst/>
                <a:latin typeface="Calibri" panose="020F0502020204030204" pitchFamily="34" charset="0"/>
                <a:cs typeface="Calibri" panose="020F0502020204030204" pitchFamily="34" charset="0"/>
              </a:rPr>
              <a:t>kinect</a:t>
            </a:r>
            <a:r>
              <a:rPr lang="en-IE" sz="1600" b="0" i="0" dirty="0">
                <a:solidFill>
                  <a:srgbClr val="222222"/>
                </a:solidFill>
                <a:effectLst/>
                <a:latin typeface="Calibri" panose="020F0502020204030204" pitchFamily="34" charset="0"/>
                <a:cs typeface="Calibri" panose="020F0502020204030204" pitchFamily="34" charset="0"/>
              </a:rPr>
              <a:t> sensor." </a:t>
            </a:r>
            <a:r>
              <a:rPr lang="en-IE" sz="1600" b="0" i="1" dirty="0">
                <a:solidFill>
                  <a:srgbClr val="222222"/>
                </a:solidFill>
                <a:effectLst/>
                <a:latin typeface="Calibri" panose="020F0502020204030204" pitchFamily="34" charset="0"/>
                <a:cs typeface="Calibri" panose="020F0502020204030204" pitchFamily="34" charset="0"/>
              </a:rPr>
              <a:t>Advances in Human-Computer Interaction</a:t>
            </a:r>
            <a:r>
              <a:rPr lang="en-IE" sz="1600" b="0" i="0" dirty="0">
                <a:solidFill>
                  <a:srgbClr val="222222"/>
                </a:solidFill>
                <a:effectLst/>
                <a:latin typeface="Calibri" panose="020F0502020204030204" pitchFamily="34" charset="0"/>
                <a:cs typeface="Calibri" panose="020F0502020204030204" pitchFamily="34" charset="0"/>
              </a:rPr>
              <a:t> 2020 (2020).</a:t>
            </a:r>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7.</a:t>
            </a:r>
            <a:r>
              <a:rPr lang="en-IE" sz="1600" b="0" i="0" dirty="0">
                <a:solidFill>
                  <a:srgbClr val="222222"/>
                </a:solidFill>
                <a:effectLst/>
                <a:latin typeface="Calibri" panose="020F0502020204030204" pitchFamily="34" charset="0"/>
                <a:cs typeface="Calibri" panose="020F0502020204030204" pitchFamily="34" charset="0"/>
              </a:rPr>
              <a:t> </a:t>
            </a:r>
            <a:r>
              <a:rPr lang="en-IE" sz="1600" b="0" i="0" dirty="0" err="1">
                <a:solidFill>
                  <a:srgbClr val="222222"/>
                </a:solidFill>
                <a:effectLst/>
                <a:latin typeface="Calibri" panose="020F0502020204030204" pitchFamily="34" charset="0"/>
                <a:cs typeface="Calibri" panose="020F0502020204030204" pitchFamily="34" charset="0"/>
              </a:rPr>
              <a:t>Baraff</a:t>
            </a:r>
            <a:r>
              <a:rPr lang="en-IE" sz="1600" b="0" i="0" dirty="0">
                <a:solidFill>
                  <a:srgbClr val="222222"/>
                </a:solidFill>
                <a:effectLst/>
                <a:latin typeface="Calibri" panose="020F0502020204030204" pitchFamily="34" charset="0"/>
                <a:cs typeface="Calibri" panose="020F0502020204030204" pitchFamily="34" charset="0"/>
              </a:rPr>
              <a:t>, David, and Andrew Witkin. "Large steps in cloth simulation." </a:t>
            </a:r>
            <a:r>
              <a:rPr lang="en-IE" sz="1600" b="0" i="1" dirty="0">
                <a:solidFill>
                  <a:srgbClr val="222222"/>
                </a:solidFill>
                <a:effectLst/>
                <a:latin typeface="Calibri" panose="020F0502020204030204" pitchFamily="34" charset="0"/>
                <a:cs typeface="Calibri" panose="020F0502020204030204" pitchFamily="34" charset="0"/>
              </a:rPr>
              <a:t>Proceedings of the 25th annual conference on Computer graphics and interactive techniques</a:t>
            </a:r>
            <a:r>
              <a:rPr lang="en-IE" sz="1600" b="0" i="0" dirty="0">
                <a:solidFill>
                  <a:srgbClr val="222222"/>
                </a:solidFill>
                <a:effectLst/>
                <a:latin typeface="Calibri" panose="020F0502020204030204" pitchFamily="34" charset="0"/>
                <a:cs typeface="Calibri" panose="020F0502020204030204" pitchFamily="34" charset="0"/>
              </a:rPr>
              <a:t>. 1998.</a:t>
            </a:r>
          </a:p>
          <a:p>
            <a:r>
              <a:rPr lang="en-IE" sz="1600" dirty="0">
                <a:solidFill>
                  <a:srgbClr val="222222"/>
                </a:solidFill>
                <a:latin typeface="Calibri" panose="020F0502020204030204" pitchFamily="34" charset="0"/>
                <a:cs typeface="Calibri" panose="020F0502020204030204" pitchFamily="34" charset="0"/>
              </a:rPr>
              <a:t>8.</a:t>
            </a:r>
            <a:r>
              <a:rPr lang="en-IE" sz="1600" b="0" i="0" dirty="0">
                <a:solidFill>
                  <a:srgbClr val="222222"/>
                </a:solidFill>
                <a:effectLst/>
                <a:latin typeface="Calibri" panose="020F0502020204030204" pitchFamily="34" charset="0"/>
                <a:cs typeface="Calibri" panose="020F0502020204030204" pitchFamily="34" charset="0"/>
              </a:rPr>
              <a:t> </a:t>
            </a:r>
            <a:r>
              <a:rPr lang="en-IE" sz="1600" b="0" i="0" dirty="0" err="1">
                <a:solidFill>
                  <a:srgbClr val="222222"/>
                </a:solidFill>
                <a:effectLst/>
                <a:latin typeface="Calibri" panose="020F0502020204030204" pitchFamily="34" charset="0"/>
                <a:cs typeface="Calibri" panose="020F0502020204030204" pitchFamily="34" charset="0"/>
              </a:rPr>
              <a:t>Lahner</a:t>
            </a:r>
            <a:r>
              <a:rPr lang="en-IE" sz="1600" b="0" i="0" dirty="0">
                <a:solidFill>
                  <a:srgbClr val="222222"/>
                </a:solidFill>
                <a:effectLst/>
                <a:latin typeface="Calibri" panose="020F0502020204030204" pitchFamily="34" charset="0"/>
                <a:cs typeface="Calibri" panose="020F0502020204030204" pitchFamily="34" charset="0"/>
              </a:rPr>
              <a:t>, </a:t>
            </a:r>
            <a:r>
              <a:rPr lang="en-IE" sz="1600" b="0" i="0" dirty="0" err="1">
                <a:solidFill>
                  <a:srgbClr val="222222"/>
                </a:solidFill>
                <a:effectLst/>
                <a:latin typeface="Calibri" panose="020F0502020204030204" pitchFamily="34" charset="0"/>
                <a:cs typeface="Calibri" panose="020F0502020204030204" pitchFamily="34" charset="0"/>
              </a:rPr>
              <a:t>Zorah</a:t>
            </a:r>
            <a:r>
              <a:rPr lang="en-IE" sz="1600" b="0" i="0" dirty="0">
                <a:solidFill>
                  <a:srgbClr val="222222"/>
                </a:solidFill>
                <a:effectLst/>
                <a:latin typeface="Calibri" panose="020F0502020204030204" pitchFamily="34" charset="0"/>
                <a:cs typeface="Calibri" panose="020F0502020204030204" pitchFamily="34" charset="0"/>
              </a:rPr>
              <a:t>, Daniel </a:t>
            </a:r>
            <a:r>
              <a:rPr lang="en-IE" sz="1600" b="0" i="0" dirty="0" err="1">
                <a:solidFill>
                  <a:srgbClr val="222222"/>
                </a:solidFill>
                <a:effectLst/>
                <a:latin typeface="Calibri" panose="020F0502020204030204" pitchFamily="34" charset="0"/>
                <a:cs typeface="Calibri" panose="020F0502020204030204" pitchFamily="34" charset="0"/>
              </a:rPr>
              <a:t>Cremers</a:t>
            </a:r>
            <a:r>
              <a:rPr lang="en-IE" sz="1600" b="0" i="0" dirty="0">
                <a:solidFill>
                  <a:srgbClr val="222222"/>
                </a:solidFill>
                <a:effectLst/>
                <a:latin typeface="Calibri" panose="020F0502020204030204" pitchFamily="34" charset="0"/>
                <a:cs typeface="Calibri" panose="020F0502020204030204" pitchFamily="34" charset="0"/>
              </a:rPr>
              <a:t>, and Tony Tung. "</a:t>
            </a:r>
            <a:r>
              <a:rPr lang="en-IE" sz="1600" b="0" i="0" dirty="0" err="1">
                <a:solidFill>
                  <a:srgbClr val="222222"/>
                </a:solidFill>
                <a:effectLst/>
                <a:latin typeface="Calibri" panose="020F0502020204030204" pitchFamily="34" charset="0"/>
                <a:cs typeface="Calibri" panose="020F0502020204030204" pitchFamily="34" charset="0"/>
              </a:rPr>
              <a:t>Deepwrinkles</a:t>
            </a:r>
            <a:r>
              <a:rPr lang="en-IE" sz="1600" b="0" i="0" dirty="0">
                <a:solidFill>
                  <a:srgbClr val="222222"/>
                </a:solidFill>
                <a:effectLst/>
                <a:latin typeface="Calibri" panose="020F0502020204030204" pitchFamily="34" charset="0"/>
                <a:cs typeface="Calibri" panose="020F0502020204030204" pitchFamily="34" charset="0"/>
              </a:rPr>
              <a:t>: Accurate and realistic clothing </a:t>
            </a:r>
            <a:r>
              <a:rPr lang="en-IE" sz="1600" b="0" i="0" dirty="0" err="1">
                <a:solidFill>
                  <a:srgbClr val="222222"/>
                </a:solidFill>
                <a:effectLst/>
                <a:latin typeface="Calibri" panose="020F0502020204030204" pitchFamily="34" charset="0"/>
                <a:cs typeface="Calibri" panose="020F0502020204030204" pitchFamily="34" charset="0"/>
              </a:rPr>
              <a:t>modeling</a:t>
            </a:r>
            <a:r>
              <a:rPr lang="en-IE" sz="1600" b="0" i="0" dirty="0">
                <a:solidFill>
                  <a:srgbClr val="222222"/>
                </a:solidFill>
                <a:effectLst/>
                <a:latin typeface="Calibri" panose="020F0502020204030204" pitchFamily="34" charset="0"/>
                <a:cs typeface="Calibri" panose="020F0502020204030204" pitchFamily="34" charset="0"/>
              </a:rPr>
              <a:t>." </a:t>
            </a:r>
            <a:r>
              <a:rPr lang="en-IE" sz="1600" b="0" i="1" dirty="0">
                <a:solidFill>
                  <a:srgbClr val="222222"/>
                </a:solidFill>
                <a:effectLst/>
                <a:latin typeface="Calibri" panose="020F0502020204030204" pitchFamily="34" charset="0"/>
                <a:cs typeface="Calibri" panose="020F0502020204030204" pitchFamily="34" charset="0"/>
              </a:rPr>
              <a:t>Proceedings of the European conference on computer vision (ECCV)</a:t>
            </a:r>
            <a:r>
              <a:rPr lang="en-IE" sz="1600" b="0" i="0" dirty="0">
                <a:solidFill>
                  <a:srgbClr val="222222"/>
                </a:solidFill>
                <a:effectLst/>
                <a:latin typeface="Calibri" panose="020F0502020204030204" pitchFamily="34" charset="0"/>
                <a:cs typeface="Calibri" panose="020F0502020204030204" pitchFamily="34" charset="0"/>
              </a:rPr>
              <a:t>. 2018.</a:t>
            </a:r>
            <a:endParaRPr lang="en-IE" sz="1600" dirty="0">
              <a:solidFill>
                <a:srgbClr val="222222"/>
              </a:solidFill>
              <a:latin typeface="Calibri" panose="020F0502020204030204" pitchFamily="34" charset="0"/>
              <a:cs typeface="Calibri" panose="020F0502020204030204" pitchFamily="34" charset="0"/>
            </a:endParaRPr>
          </a:p>
          <a:p>
            <a:r>
              <a:rPr lang="en-IE" sz="1600" dirty="0">
                <a:solidFill>
                  <a:srgbClr val="222222"/>
                </a:solidFill>
                <a:latin typeface="Calibri" panose="020F0502020204030204" pitchFamily="34" charset="0"/>
                <a:cs typeface="Calibri" panose="020F0502020204030204" pitchFamily="34" charset="0"/>
              </a:rPr>
              <a:t>9.</a:t>
            </a:r>
            <a:r>
              <a:rPr lang="en-IE" sz="1600" b="0" i="0" dirty="0">
                <a:solidFill>
                  <a:srgbClr val="222222"/>
                </a:solidFill>
                <a:effectLst/>
                <a:latin typeface="Calibri" panose="020F0502020204030204" pitchFamily="34" charset="0"/>
                <a:cs typeface="Calibri" panose="020F0502020204030204" pitchFamily="34" charset="0"/>
              </a:rPr>
              <a:t> Pfaff, Tobias, et al. "Learning mesh-based simulation with graph networks." </a:t>
            </a:r>
            <a:r>
              <a:rPr lang="en-IE" sz="1600" b="0" i="1" dirty="0" err="1">
                <a:solidFill>
                  <a:srgbClr val="222222"/>
                </a:solidFill>
                <a:effectLst/>
                <a:latin typeface="Calibri" panose="020F0502020204030204" pitchFamily="34" charset="0"/>
                <a:cs typeface="Calibri" panose="020F0502020204030204" pitchFamily="34" charset="0"/>
              </a:rPr>
              <a:t>arXiv</a:t>
            </a:r>
            <a:r>
              <a:rPr lang="en-IE" sz="1600" b="0" i="1" dirty="0">
                <a:solidFill>
                  <a:srgbClr val="222222"/>
                </a:solidFill>
                <a:effectLst/>
                <a:latin typeface="Calibri" panose="020F0502020204030204" pitchFamily="34" charset="0"/>
                <a:cs typeface="Calibri" panose="020F0502020204030204" pitchFamily="34" charset="0"/>
              </a:rPr>
              <a:t> preprint arXiv:2010.03409</a:t>
            </a:r>
            <a:r>
              <a:rPr lang="en-IE" sz="1600" b="0" i="0" dirty="0">
                <a:solidFill>
                  <a:srgbClr val="222222"/>
                </a:solidFill>
                <a:effectLst/>
                <a:latin typeface="Calibri" panose="020F0502020204030204" pitchFamily="34" charset="0"/>
                <a:cs typeface="Calibri" panose="020F0502020204030204" pitchFamily="34" charset="0"/>
              </a:rPr>
              <a:t> (2020).</a:t>
            </a:r>
            <a:endParaRPr lang="en-IE" sz="1600" dirty="0">
              <a:solidFill>
                <a:srgbClr val="222222"/>
              </a:solidFill>
              <a:latin typeface="Calibri" panose="020F0502020204030204" pitchFamily="34" charset="0"/>
              <a:cs typeface="Calibri" panose="020F0502020204030204" pitchFamily="34" charset="0"/>
            </a:endParaRPr>
          </a:p>
          <a:p>
            <a:r>
              <a:rPr lang="en-IE" sz="1600" dirty="0">
                <a:solidFill>
                  <a:srgbClr val="222222"/>
                </a:solidFill>
                <a:latin typeface="Calibri" panose="020F0502020204030204" pitchFamily="34" charset="0"/>
                <a:cs typeface="Calibri" panose="020F0502020204030204" pitchFamily="34" charset="0"/>
              </a:rPr>
              <a:t>10.</a:t>
            </a:r>
            <a:r>
              <a:rPr lang="en-IE" sz="1600" b="0" i="0" dirty="0">
                <a:solidFill>
                  <a:srgbClr val="222222"/>
                </a:solidFill>
                <a:effectLst/>
                <a:latin typeface="Calibri" panose="020F0502020204030204" pitchFamily="34" charset="0"/>
                <a:cs typeface="Calibri" panose="020F0502020204030204" pitchFamily="34" charset="0"/>
              </a:rPr>
              <a:t> Corona, </a:t>
            </a:r>
            <a:r>
              <a:rPr lang="en-IE" sz="1600" b="0" i="0" dirty="0" err="1">
                <a:solidFill>
                  <a:srgbClr val="222222"/>
                </a:solidFill>
                <a:effectLst/>
                <a:latin typeface="Calibri" panose="020F0502020204030204" pitchFamily="34" charset="0"/>
                <a:cs typeface="Calibri" panose="020F0502020204030204" pitchFamily="34" charset="0"/>
              </a:rPr>
              <a:t>Enric</a:t>
            </a:r>
            <a:r>
              <a:rPr lang="en-IE" sz="1600" b="0" i="0" dirty="0">
                <a:solidFill>
                  <a:srgbClr val="222222"/>
                </a:solidFill>
                <a:effectLst/>
                <a:latin typeface="Calibri" panose="020F0502020204030204" pitchFamily="34" charset="0"/>
                <a:cs typeface="Calibri" panose="020F0502020204030204" pitchFamily="34" charset="0"/>
              </a:rPr>
              <a:t>, et al. "</a:t>
            </a:r>
            <a:r>
              <a:rPr lang="en-IE" sz="1600" b="0" i="0" dirty="0" err="1">
                <a:solidFill>
                  <a:srgbClr val="222222"/>
                </a:solidFill>
                <a:effectLst/>
                <a:latin typeface="Calibri" panose="020F0502020204030204" pitchFamily="34" charset="0"/>
                <a:cs typeface="Calibri" panose="020F0502020204030204" pitchFamily="34" charset="0"/>
              </a:rPr>
              <a:t>Smplicit</a:t>
            </a:r>
            <a:r>
              <a:rPr lang="en-IE" sz="1600" b="0" i="0" dirty="0">
                <a:solidFill>
                  <a:srgbClr val="222222"/>
                </a:solidFill>
                <a:effectLst/>
                <a:latin typeface="Calibri" panose="020F0502020204030204" pitchFamily="34" charset="0"/>
                <a:cs typeface="Calibri" panose="020F0502020204030204" pitchFamily="34" charset="0"/>
              </a:rPr>
              <a:t>: Topology-aware generative model for clothed people." </a:t>
            </a:r>
            <a:r>
              <a:rPr lang="en-IE" sz="1600" b="0" i="1" dirty="0">
                <a:solidFill>
                  <a:srgbClr val="222222"/>
                </a:solidFill>
                <a:effectLst/>
                <a:latin typeface="Calibri" panose="020F0502020204030204" pitchFamily="34" charset="0"/>
                <a:cs typeface="Calibri" panose="020F0502020204030204" pitchFamily="34" charset="0"/>
              </a:rPr>
              <a:t>Proceedings of the IEEE/CVF Conference on Computer Vision and Pattern Recognition</a:t>
            </a:r>
            <a:r>
              <a:rPr lang="en-IE" sz="1600" b="0" i="0" dirty="0">
                <a:solidFill>
                  <a:srgbClr val="222222"/>
                </a:solidFill>
                <a:effectLst/>
                <a:latin typeface="Calibri" panose="020F0502020204030204" pitchFamily="34" charset="0"/>
                <a:cs typeface="Calibri" panose="020F0502020204030204" pitchFamily="34" charset="0"/>
              </a:rPr>
              <a:t>. 2021.</a:t>
            </a: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4966387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{3EF4CBFC-7611-FC4E-94F6-A73649E8ACEB}tf10001119_mac</Template>
  <TotalTime>8752</TotalTime>
  <Words>755</Words>
  <Application>Microsoft Macintosh PowerPoint</Application>
  <PresentationFormat>Widescreen</PresentationFormat>
  <Paragraphs>63</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Gill Sans MT</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Gaye Stephens</dc:creator>
  <cp:lastModifiedBy>Weiwei Wan</cp:lastModifiedBy>
  <cp:revision>3</cp:revision>
  <dcterms:created xsi:type="dcterms:W3CDTF">2021-11-17T19:15:24Z</dcterms:created>
  <dcterms:modified xsi:type="dcterms:W3CDTF">2022-12-15T12:48:48Z</dcterms:modified>
</cp:coreProperties>
</file>