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306" r:id="rId3"/>
    <p:sldId id="265" r:id="rId4"/>
    <p:sldId id="307" r:id="rId5"/>
    <p:sldId id="301" r:id="rId6"/>
    <p:sldId id="263" r:id="rId7"/>
    <p:sldId id="308"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3">
          <p15:clr>
            <a:srgbClr val="A4A3A4"/>
          </p15:clr>
        </p15:guide>
        <p15:guide id="2" pos="38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25D"/>
    <a:srgbClr val="B3B3B3"/>
    <a:srgbClr val="FFFFFF"/>
    <a:srgbClr val="838383"/>
    <a:srgbClr val="A7A7A7"/>
    <a:srgbClr val="549DA6"/>
    <a:srgbClr val="7E7E7E"/>
    <a:srgbClr val="54616A"/>
    <a:srgbClr val="0B7EC3"/>
    <a:srgbClr val="3FB3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p:scale>
          <a:sx n="89" d="100"/>
          <a:sy n="89" d="100"/>
        </p:scale>
        <p:origin x="760" y="580"/>
      </p:cViewPr>
      <p:guideLst>
        <p:guide orient="horz" pos="2143"/>
        <p:guide pos="3802"/>
      </p:guideLst>
    </p:cSldViewPr>
  </p:slideViewPr>
  <p:notesTextViewPr>
    <p:cViewPr>
      <p:scale>
        <a:sx n="1" d="1"/>
        <a:sy n="1" d="1"/>
      </p:scale>
      <p:origin x="0" y="0"/>
    </p:cViewPr>
  </p:notesTextViewPr>
  <p:sorterViewPr>
    <p:cViewPr>
      <p:scale>
        <a:sx n="150" d="100"/>
        <a:sy n="150" d="100"/>
      </p:scale>
      <p:origin x="0" y="-556"/>
    </p:cViewPr>
  </p:sorter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2022/12/15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2022/12/15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2022/12/15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random/>
      </p:transition>
    </mc:Choice>
    <mc:Fallback xmlns="">
      <p:transition>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8" Type="http://schemas.openxmlformats.org/officeDocument/2006/relationships/hyperlink" Target="https://doi.org/10.1109/icra.2019.8793720" TargetMode="External"/><Relationship Id="rId3" Type="http://schemas.openxmlformats.org/officeDocument/2006/relationships/hyperlink" Target="https://doi.org/10.1111/cgf.13946" TargetMode="External"/><Relationship Id="rId7" Type="http://schemas.openxmlformats.org/officeDocument/2006/relationships/hyperlink" Target="https://doi.org/10.18653/v1/2020.findings-emnlp.170" TargetMode="Externa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hyperlink" Target="https://doi.org/10.1007/978-3-319-21996-7_17" TargetMode="External"/><Relationship Id="rId5" Type="http://schemas.openxmlformats.org/officeDocument/2006/relationships/hyperlink" Target="https://doi.org/10.1145/3536221.3558063" TargetMode="External"/><Relationship Id="rId4" Type="http://schemas.openxmlformats.org/officeDocument/2006/relationships/hyperlink" Target="https://doi.org/10.1145/3382507.3418815" TargetMode="External"/><Relationship Id="rId9" Type="http://schemas.openxmlformats.org/officeDocument/2006/relationships/hyperlink" Target="https://doi.org/10.1109/cvpr.2019.0036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9683" y="1294902"/>
            <a:ext cx="6788954" cy="1446550"/>
          </a:xfrm>
          <a:prstGeom prst="rect">
            <a:avLst/>
          </a:prstGeom>
          <a:noFill/>
        </p:spPr>
        <p:txBody>
          <a:bodyPr wrap="square" rtlCol="0">
            <a:spAutoFit/>
          </a:bodyPr>
          <a:lstStyle/>
          <a:p>
            <a:r>
              <a:rPr lang="en-US" altLang="zh-CN" sz="4400" b="1" dirty="0">
                <a:solidFill>
                  <a:srgbClr val="39425D"/>
                </a:solidFill>
                <a:latin typeface="Calibri Light" panose="020F0302020204030204" pitchFamily="34" charset="0"/>
                <a:ea typeface="Calibri Light" panose="020F0302020204030204" pitchFamily="34" charset="0"/>
                <a:cs typeface="Calibri Light" panose="020F0302020204030204" pitchFamily="34" charset="0"/>
              </a:rPr>
              <a:t>Gesture generation for speaking virtual avatars</a:t>
            </a:r>
            <a:endParaRPr lang="zh-CN" altLang="en-US" sz="4400" b="1" dirty="0">
              <a:solidFill>
                <a:srgbClr val="39425D"/>
              </a:solidFill>
              <a:latin typeface="Calibri Light" panose="020F0302020204030204" pitchFamily="34" charset="0"/>
              <a:ea typeface="汉仪中宋简" panose="02010609000101010101" charset="-128"/>
              <a:cs typeface="Calibri Light" panose="020F0302020204030204" pitchFamily="34" charset="0"/>
            </a:endParaRPr>
          </a:p>
        </p:txBody>
      </p:sp>
      <p:sp>
        <p:nvSpPr>
          <p:cNvPr id="4" name="矩形 3"/>
          <p:cNvSpPr/>
          <p:nvPr/>
        </p:nvSpPr>
        <p:spPr>
          <a:xfrm>
            <a:off x="601816" y="5729835"/>
            <a:ext cx="2486660" cy="158965"/>
          </a:xfrm>
          <a:prstGeom prst="rect">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latin typeface="汉仪中宋简" panose="02010609000101010101" charset="-128"/>
              <a:ea typeface="汉仪中宋简" panose="02010609000101010101" charset="-128"/>
              <a:cs typeface="微软雅黑 Light" panose="020B0502040204020203" charset="-122"/>
            </a:endParaRPr>
          </a:p>
        </p:txBody>
      </p:sp>
      <p:sp>
        <p:nvSpPr>
          <p:cNvPr id="254" name="任意多边形: 形状 33"/>
          <p:cNvSpPr/>
          <p:nvPr>
            <p:custDataLst>
              <p:tags r:id="rId1"/>
            </p:custDataLst>
          </p:nvPr>
        </p:nvSpPr>
        <p:spPr>
          <a:xfrm>
            <a:off x="7420610" y="0"/>
            <a:ext cx="4771390" cy="4990465"/>
          </a:xfrm>
          <a:custGeom>
            <a:avLst/>
            <a:gdLst>
              <a:gd name="connsiteX0" fmla="*/ 4678637 w 6261132"/>
              <a:gd name="connsiteY0" fmla="*/ 5049314 h 6171401"/>
              <a:gd name="connsiteX1" fmla="*/ 4834154 w 6261132"/>
              <a:gd name="connsiteY1" fmla="*/ 5132513 h 6171401"/>
              <a:gd name="connsiteX2" fmla="*/ 4782816 w 6261132"/>
              <a:gd name="connsiteY2" fmla="*/ 5393099 h 6171401"/>
              <a:gd name="connsiteX3" fmla="*/ 3625174 w 6261132"/>
              <a:gd name="connsiteY3" fmla="*/ 6169673 h 6171401"/>
              <a:gd name="connsiteX4" fmla="*/ 3556845 w 6261132"/>
              <a:gd name="connsiteY4" fmla="*/ 6171401 h 6171401"/>
              <a:gd name="connsiteX5" fmla="*/ 3017054 w 6261132"/>
              <a:gd name="connsiteY5" fmla="*/ 6130563 h 6171401"/>
              <a:gd name="connsiteX6" fmla="*/ 3010890 w 6261132"/>
              <a:gd name="connsiteY6" fmla="*/ 6129462 h 6171401"/>
              <a:gd name="connsiteX7" fmla="*/ 4573567 w 6261132"/>
              <a:gd name="connsiteY7" fmla="*/ 5081173 h 6171401"/>
              <a:gd name="connsiteX8" fmla="*/ 4678637 w 6261132"/>
              <a:gd name="connsiteY8" fmla="*/ 5049314 h 6171401"/>
              <a:gd name="connsiteX9" fmla="*/ 5156237 w 6261132"/>
              <a:gd name="connsiteY9" fmla="*/ 4141948 h 6171401"/>
              <a:gd name="connsiteX10" fmla="*/ 5311756 w 6261132"/>
              <a:gd name="connsiteY10" fmla="*/ 4225146 h 6171401"/>
              <a:gd name="connsiteX11" fmla="*/ 5260418 w 6261132"/>
              <a:gd name="connsiteY11" fmla="*/ 4485733 h 6171401"/>
              <a:gd name="connsiteX12" fmla="*/ 2872591 w 6261132"/>
              <a:gd name="connsiteY12" fmla="*/ 6087550 h 6171401"/>
              <a:gd name="connsiteX13" fmla="*/ 2788652 w 6261132"/>
              <a:gd name="connsiteY13" fmla="*/ 6072562 h 6171401"/>
              <a:gd name="connsiteX14" fmla="*/ 2453775 w 6261132"/>
              <a:gd name="connsiteY14" fmla="*/ 5986453 h 6171401"/>
              <a:gd name="connsiteX15" fmla="*/ 2384172 w 6261132"/>
              <a:gd name="connsiteY15" fmla="*/ 5962904 h 6171401"/>
              <a:gd name="connsiteX16" fmla="*/ 5051169 w 6261132"/>
              <a:gd name="connsiteY16" fmla="*/ 4173807 h 6171401"/>
              <a:gd name="connsiteX17" fmla="*/ 5156237 w 6261132"/>
              <a:gd name="connsiteY17" fmla="*/ 4141948 h 6171401"/>
              <a:gd name="connsiteX18" fmla="*/ 5300011 w 6261132"/>
              <a:gd name="connsiteY18" fmla="*/ 3442678 h 6171401"/>
              <a:gd name="connsiteX19" fmla="*/ 5455530 w 6261132"/>
              <a:gd name="connsiteY19" fmla="*/ 3525877 h 6171401"/>
              <a:gd name="connsiteX20" fmla="*/ 5404188 w 6261132"/>
              <a:gd name="connsiteY20" fmla="*/ 3786462 h 6171401"/>
              <a:gd name="connsiteX21" fmla="*/ 2237970 w 6261132"/>
              <a:gd name="connsiteY21" fmla="*/ 5910451 h 6171401"/>
              <a:gd name="connsiteX22" fmla="*/ 2132732 w 6261132"/>
              <a:gd name="connsiteY22" fmla="*/ 5868956 h 6171401"/>
              <a:gd name="connsiteX23" fmla="*/ 1977946 w 6261132"/>
              <a:gd name="connsiteY23" fmla="*/ 5798979 h 6171401"/>
              <a:gd name="connsiteX24" fmla="*/ 1837293 w 6261132"/>
              <a:gd name="connsiteY24" fmla="*/ 5726942 h 6171401"/>
              <a:gd name="connsiteX25" fmla="*/ 5194943 w 6261132"/>
              <a:gd name="connsiteY25" fmla="*/ 3474538 h 6171401"/>
              <a:gd name="connsiteX26" fmla="*/ 5300011 w 6261132"/>
              <a:gd name="connsiteY26" fmla="*/ 3442678 h 6171401"/>
              <a:gd name="connsiteX27" fmla="*/ 3095162 w 6261132"/>
              <a:gd name="connsiteY27" fmla="*/ 3090206 h 6171401"/>
              <a:gd name="connsiteX28" fmla="*/ 3250680 w 6261132"/>
              <a:gd name="connsiteY28" fmla="*/ 3173404 h 6171401"/>
              <a:gd name="connsiteX29" fmla="*/ 3199341 w 6261132"/>
              <a:gd name="connsiteY29" fmla="*/ 3433990 h 6171401"/>
              <a:gd name="connsiteX30" fmla="*/ 894704 w 6261132"/>
              <a:gd name="connsiteY30" fmla="*/ 4980004 h 6171401"/>
              <a:gd name="connsiteX31" fmla="*/ 796490 w 6261132"/>
              <a:gd name="connsiteY31" fmla="*/ 4871940 h 6171401"/>
              <a:gd name="connsiteX32" fmla="*/ 657879 w 6261132"/>
              <a:gd name="connsiteY32" fmla="*/ 4686580 h 6171401"/>
              <a:gd name="connsiteX33" fmla="*/ 2990094 w 6261132"/>
              <a:gd name="connsiteY33" fmla="*/ 3122066 h 6171401"/>
              <a:gd name="connsiteX34" fmla="*/ 3095162 w 6261132"/>
              <a:gd name="connsiteY34" fmla="*/ 3090206 h 6171401"/>
              <a:gd name="connsiteX35" fmla="*/ 6091782 w 6261132"/>
              <a:gd name="connsiteY35" fmla="*/ 2306266 h 6171401"/>
              <a:gd name="connsiteX36" fmla="*/ 6229271 w 6261132"/>
              <a:gd name="connsiteY36" fmla="*/ 2388540 h 6171401"/>
              <a:gd name="connsiteX37" fmla="*/ 6177932 w 6261132"/>
              <a:gd name="connsiteY37" fmla="*/ 2649126 h 6171401"/>
              <a:gd name="connsiteX38" fmla="*/ 5297270 w 6261132"/>
              <a:gd name="connsiteY38" fmla="*/ 3239900 h 6171401"/>
              <a:gd name="connsiteX39" fmla="*/ 5089664 w 6261132"/>
              <a:gd name="connsiteY39" fmla="*/ 3241046 h 6171401"/>
              <a:gd name="connsiteX40" fmla="*/ 5084584 w 6261132"/>
              <a:gd name="connsiteY40" fmla="*/ 3236014 h 6171401"/>
              <a:gd name="connsiteX41" fmla="*/ 5055367 w 6261132"/>
              <a:gd name="connsiteY41" fmla="*/ 3230115 h 6171401"/>
              <a:gd name="connsiteX42" fmla="*/ 4963769 w 6261132"/>
              <a:gd name="connsiteY42" fmla="*/ 3290831 h 6171401"/>
              <a:gd name="connsiteX43" fmla="*/ 4956676 w 6261132"/>
              <a:gd name="connsiteY43" fmla="*/ 3325960 h 6171401"/>
              <a:gd name="connsiteX44" fmla="*/ 4955126 w 6261132"/>
              <a:gd name="connsiteY44" fmla="*/ 3325647 h 6171401"/>
              <a:gd name="connsiteX45" fmla="*/ 4958940 w 6261132"/>
              <a:gd name="connsiteY45" fmla="*/ 3334883 h 6171401"/>
              <a:gd name="connsiteX46" fmla="*/ 4879135 w 6261132"/>
              <a:gd name="connsiteY46" fmla="*/ 3526538 h 6171401"/>
              <a:gd name="connsiteX47" fmla="*/ 1708475 w 6261132"/>
              <a:gd name="connsiteY47" fmla="*/ 5653504 h 6171401"/>
              <a:gd name="connsiteX48" fmla="*/ 1680938 w 6261132"/>
              <a:gd name="connsiteY48" fmla="*/ 5637672 h 6171401"/>
              <a:gd name="connsiteX49" fmla="*/ 1539163 w 6261132"/>
              <a:gd name="connsiteY49" fmla="*/ 5546780 h 6171401"/>
              <a:gd name="connsiteX50" fmla="*/ 1375630 w 6261132"/>
              <a:gd name="connsiteY50" fmla="*/ 5424493 h 6171401"/>
              <a:gd name="connsiteX51" fmla="*/ 4669886 w 6261132"/>
              <a:gd name="connsiteY51" fmla="*/ 3214614 h 6171401"/>
              <a:gd name="connsiteX52" fmla="*/ 4774954 w 6261132"/>
              <a:gd name="connsiteY52" fmla="*/ 3182754 h 6171401"/>
              <a:gd name="connsiteX53" fmla="*/ 4861778 w 6261132"/>
              <a:gd name="connsiteY53" fmla="*/ 3204240 h 6171401"/>
              <a:gd name="connsiteX54" fmla="*/ 4884798 w 6261132"/>
              <a:gd name="connsiteY54" fmla="*/ 3220161 h 6171401"/>
              <a:gd name="connsiteX55" fmla="*/ 4922898 w 6261132"/>
              <a:gd name="connsiteY55" fmla="*/ 3227853 h 6171401"/>
              <a:gd name="connsiteX56" fmla="*/ 5014497 w 6261132"/>
              <a:gd name="connsiteY56" fmla="*/ 3167136 h 6171401"/>
              <a:gd name="connsiteX57" fmla="*/ 5018877 w 6261132"/>
              <a:gd name="connsiteY57" fmla="*/ 3145446 h 6171401"/>
              <a:gd name="connsiteX58" fmla="*/ 5008215 w 6261132"/>
              <a:gd name="connsiteY58" fmla="*/ 3119631 h 6171401"/>
              <a:gd name="connsiteX59" fmla="*/ 5088021 w 6261132"/>
              <a:gd name="connsiteY59" fmla="*/ 2927976 h 6171401"/>
              <a:gd name="connsiteX60" fmla="*/ 5968686 w 6261132"/>
              <a:gd name="connsiteY60" fmla="*/ 2337201 h 6171401"/>
              <a:gd name="connsiteX61" fmla="*/ 6037614 w 6261132"/>
              <a:gd name="connsiteY61" fmla="*/ 2308734 h 6171401"/>
              <a:gd name="connsiteX62" fmla="*/ 6091782 w 6261132"/>
              <a:gd name="connsiteY62" fmla="*/ 2306266 h 6171401"/>
              <a:gd name="connsiteX63" fmla="*/ 5695379 w 6261132"/>
              <a:gd name="connsiteY63" fmla="*/ 1976925 h 6171401"/>
              <a:gd name="connsiteX64" fmla="*/ 5832868 w 6261132"/>
              <a:gd name="connsiteY64" fmla="*/ 2059197 h 6171401"/>
              <a:gd name="connsiteX65" fmla="*/ 5781531 w 6261132"/>
              <a:gd name="connsiteY65" fmla="*/ 2319785 h 6171401"/>
              <a:gd name="connsiteX66" fmla="*/ 5458862 w 6261132"/>
              <a:gd name="connsiteY66" fmla="*/ 2536238 h 6171401"/>
              <a:gd name="connsiteX67" fmla="*/ 5251257 w 6261132"/>
              <a:gd name="connsiteY67" fmla="*/ 2537386 h 6171401"/>
              <a:gd name="connsiteX68" fmla="*/ 5240106 w 6261132"/>
              <a:gd name="connsiteY68" fmla="*/ 2526339 h 6171401"/>
              <a:gd name="connsiteX69" fmla="*/ 5239544 w 6261132"/>
              <a:gd name="connsiteY69" fmla="*/ 2529120 h 6171401"/>
              <a:gd name="connsiteX70" fmla="*/ 5206355 w 6261132"/>
              <a:gd name="connsiteY70" fmla="*/ 2522419 h 6171401"/>
              <a:gd name="connsiteX71" fmla="*/ 5114757 w 6261132"/>
              <a:gd name="connsiteY71" fmla="*/ 2583135 h 6171401"/>
              <a:gd name="connsiteX72" fmla="*/ 5107664 w 6261132"/>
              <a:gd name="connsiteY72" fmla="*/ 2618263 h 6171401"/>
              <a:gd name="connsiteX73" fmla="*/ 5106978 w 6261132"/>
              <a:gd name="connsiteY73" fmla="*/ 2618125 h 6171401"/>
              <a:gd name="connsiteX74" fmla="*/ 5112015 w 6261132"/>
              <a:gd name="connsiteY74" fmla="*/ 2630320 h 6171401"/>
              <a:gd name="connsiteX75" fmla="*/ 5032209 w 6261132"/>
              <a:gd name="connsiteY75" fmla="*/ 2821977 h 6171401"/>
              <a:gd name="connsiteX76" fmla="*/ 1270176 w 6261132"/>
              <a:gd name="connsiteY76" fmla="*/ 5345654 h 6171401"/>
              <a:gd name="connsiteX77" fmla="*/ 1270151 w 6261132"/>
              <a:gd name="connsiteY77" fmla="*/ 5345635 h 6171401"/>
              <a:gd name="connsiteX78" fmla="*/ 1022004 w 6261132"/>
              <a:gd name="connsiteY78" fmla="*/ 5120103 h 6171401"/>
              <a:gd name="connsiteX79" fmla="*/ 987977 w 6261132"/>
              <a:gd name="connsiteY79" fmla="*/ 5082663 h 6171401"/>
              <a:gd name="connsiteX80" fmla="*/ 4822962 w 6261132"/>
              <a:gd name="connsiteY80" fmla="*/ 2510051 h 6171401"/>
              <a:gd name="connsiteX81" fmla="*/ 4928030 w 6261132"/>
              <a:gd name="connsiteY81" fmla="*/ 2478191 h 6171401"/>
              <a:gd name="connsiteX82" fmla="*/ 5014853 w 6261132"/>
              <a:gd name="connsiteY82" fmla="*/ 2499677 h 6171401"/>
              <a:gd name="connsiteX83" fmla="*/ 5021375 w 6261132"/>
              <a:gd name="connsiteY83" fmla="*/ 2504187 h 6171401"/>
              <a:gd name="connsiteX84" fmla="*/ 5021581 w 6261132"/>
              <a:gd name="connsiteY84" fmla="*/ 2503167 h 6171401"/>
              <a:gd name="connsiteX85" fmla="*/ 5035191 w 6261132"/>
              <a:gd name="connsiteY85" fmla="*/ 2512344 h 6171401"/>
              <a:gd name="connsiteX86" fmla="*/ 5073886 w 6261132"/>
              <a:gd name="connsiteY86" fmla="*/ 2520157 h 6171401"/>
              <a:gd name="connsiteX87" fmla="*/ 5165485 w 6261132"/>
              <a:gd name="connsiteY87" fmla="*/ 2459440 h 6171401"/>
              <a:gd name="connsiteX88" fmla="*/ 5172800 w 6261132"/>
              <a:gd name="connsiteY88" fmla="*/ 2423214 h 6171401"/>
              <a:gd name="connsiteX89" fmla="*/ 5169809 w 6261132"/>
              <a:gd name="connsiteY89" fmla="*/ 2415972 h 6171401"/>
              <a:gd name="connsiteX90" fmla="*/ 5249613 w 6261132"/>
              <a:gd name="connsiteY90" fmla="*/ 2224314 h 6171401"/>
              <a:gd name="connsiteX91" fmla="*/ 5572281 w 6261132"/>
              <a:gd name="connsiteY91" fmla="*/ 2007859 h 6171401"/>
              <a:gd name="connsiteX92" fmla="*/ 5641211 w 6261132"/>
              <a:gd name="connsiteY92" fmla="*/ 1979393 h 6171401"/>
              <a:gd name="connsiteX93" fmla="*/ 5695379 w 6261132"/>
              <a:gd name="connsiteY93" fmla="*/ 1976925 h 6171401"/>
              <a:gd name="connsiteX94" fmla="*/ 2782013 w 6261132"/>
              <a:gd name="connsiteY94" fmla="*/ 1506632 h 6171401"/>
              <a:gd name="connsiteX95" fmla="*/ 2937530 w 6261132"/>
              <a:gd name="connsiteY95" fmla="*/ 1589831 h 6171401"/>
              <a:gd name="connsiteX96" fmla="*/ 2886192 w 6261132"/>
              <a:gd name="connsiteY96" fmla="*/ 1850414 h 6171401"/>
              <a:gd name="connsiteX97" fmla="*/ 154161 w 6261132"/>
              <a:gd name="connsiteY97" fmla="*/ 3683136 h 6171401"/>
              <a:gd name="connsiteX98" fmla="*/ 108547 w 6261132"/>
              <a:gd name="connsiteY98" fmla="*/ 3522506 h 6171401"/>
              <a:gd name="connsiteX99" fmla="*/ 69529 w 6261132"/>
              <a:gd name="connsiteY99" fmla="*/ 3353446 h 6171401"/>
              <a:gd name="connsiteX100" fmla="*/ 59029 w 6261132"/>
              <a:gd name="connsiteY100" fmla="*/ 3294660 h 6171401"/>
              <a:gd name="connsiteX101" fmla="*/ 2676944 w 6261132"/>
              <a:gd name="connsiteY101" fmla="*/ 1538492 h 6171401"/>
              <a:gd name="connsiteX102" fmla="*/ 2782013 w 6261132"/>
              <a:gd name="connsiteY102" fmla="*/ 1506632 h 6171401"/>
              <a:gd name="connsiteX103" fmla="*/ 5608082 w 6261132"/>
              <a:gd name="connsiteY103" fmla="*/ 1407666 h 6171401"/>
              <a:gd name="connsiteX104" fmla="*/ 5745570 w 6261132"/>
              <a:gd name="connsiteY104" fmla="*/ 1489940 h 6171401"/>
              <a:gd name="connsiteX105" fmla="*/ 5694231 w 6261132"/>
              <a:gd name="connsiteY105" fmla="*/ 1750527 h 6171401"/>
              <a:gd name="connsiteX106" fmla="*/ 4173862 w 6261132"/>
              <a:gd name="connsiteY106" fmla="*/ 2770430 h 6171401"/>
              <a:gd name="connsiteX107" fmla="*/ 3966255 w 6261132"/>
              <a:gd name="connsiteY107" fmla="*/ 2771578 h 6171401"/>
              <a:gd name="connsiteX108" fmla="*/ 3962604 w 6261132"/>
              <a:gd name="connsiteY108" fmla="*/ 2767960 h 6171401"/>
              <a:gd name="connsiteX109" fmla="*/ 3962081 w 6261132"/>
              <a:gd name="connsiteY109" fmla="*/ 2770550 h 6171401"/>
              <a:gd name="connsiteX110" fmla="*/ 3928892 w 6261132"/>
              <a:gd name="connsiteY110" fmla="*/ 2763849 h 6171401"/>
              <a:gd name="connsiteX111" fmla="*/ 3837294 w 6261132"/>
              <a:gd name="connsiteY111" fmla="*/ 2824566 h 6171401"/>
              <a:gd name="connsiteX112" fmla="*/ 3833099 w 6261132"/>
              <a:gd name="connsiteY112" fmla="*/ 2845340 h 6171401"/>
              <a:gd name="connsiteX113" fmla="*/ 3841529 w 6261132"/>
              <a:gd name="connsiteY113" fmla="*/ 2865753 h 6171401"/>
              <a:gd name="connsiteX114" fmla="*/ 3761723 w 6261132"/>
              <a:gd name="connsiteY114" fmla="*/ 3057408 h 6171401"/>
              <a:gd name="connsiteX115" fmla="*/ 3609363 w 6261132"/>
              <a:gd name="connsiteY115" fmla="*/ 3159616 h 6171401"/>
              <a:gd name="connsiteX116" fmla="*/ 3348777 w 6261132"/>
              <a:gd name="connsiteY116" fmla="*/ 3108278 h 6171401"/>
              <a:gd name="connsiteX117" fmla="*/ 3400115 w 6261132"/>
              <a:gd name="connsiteY117" fmla="*/ 2847692 h 6171401"/>
              <a:gd name="connsiteX118" fmla="*/ 3552476 w 6261132"/>
              <a:gd name="connsiteY118" fmla="*/ 2745485 h 6171401"/>
              <a:gd name="connsiteX119" fmla="*/ 3621405 w 6261132"/>
              <a:gd name="connsiteY119" fmla="*/ 2717017 h 6171401"/>
              <a:gd name="connsiteX120" fmla="*/ 3675574 w 6261132"/>
              <a:gd name="connsiteY120" fmla="*/ 2714549 h 6171401"/>
              <a:gd name="connsiteX121" fmla="*/ 3752324 w 6261132"/>
              <a:gd name="connsiteY121" fmla="*/ 2739524 h 6171401"/>
              <a:gd name="connsiteX122" fmla="*/ 3776442 w 6261132"/>
              <a:gd name="connsiteY122" fmla="*/ 2757554 h 6171401"/>
              <a:gd name="connsiteX123" fmla="*/ 3796423 w 6261132"/>
              <a:gd name="connsiteY123" fmla="*/ 2761588 h 6171401"/>
              <a:gd name="connsiteX124" fmla="*/ 3888022 w 6261132"/>
              <a:gd name="connsiteY124" fmla="*/ 2700871 h 6171401"/>
              <a:gd name="connsiteX125" fmla="*/ 3893843 w 6261132"/>
              <a:gd name="connsiteY125" fmla="*/ 2672042 h 6171401"/>
              <a:gd name="connsiteX126" fmla="*/ 3884807 w 6261132"/>
              <a:gd name="connsiteY126" fmla="*/ 2650163 h 6171401"/>
              <a:gd name="connsiteX127" fmla="*/ 3964613 w 6261132"/>
              <a:gd name="connsiteY127" fmla="*/ 2458506 h 6171401"/>
              <a:gd name="connsiteX128" fmla="*/ 5484984 w 6261132"/>
              <a:gd name="connsiteY128" fmla="*/ 1438602 h 6171401"/>
              <a:gd name="connsiteX129" fmla="*/ 5553914 w 6261132"/>
              <a:gd name="connsiteY129" fmla="*/ 1410133 h 6171401"/>
              <a:gd name="connsiteX130" fmla="*/ 5608082 w 6261132"/>
              <a:gd name="connsiteY130" fmla="*/ 1407666 h 6171401"/>
              <a:gd name="connsiteX131" fmla="*/ 4852265 w 6261132"/>
              <a:gd name="connsiteY131" fmla="*/ 1326647 h 6171401"/>
              <a:gd name="connsiteX132" fmla="*/ 4989754 w 6261132"/>
              <a:gd name="connsiteY132" fmla="*/ 1408921 h 6171401"/>
              <a:gd name="connsiteX133" fmla="*/ 4938416 w 6261132"/>
              <a:gd name="connsiteY133" fmla="*/ 1669507 h 6171401"/>
              <a:gd name="connsiteX134" fmla="*/ 4391625 w 6261132"/>
              <a:gd name="connsiteY134" fmla="*/ 2036308 h 6171401"/>
              <a:gd name="connsiteX135" fmla="*/ 4184020 w 6261132"/>
              <a:gd name="connsiteY135" fmla="*/ 2037454 h 6171401"/>
              <a:gd name="connsiteX136" fmla="*/ 4163849 w 6261132"/>
              <a:gd name="connsiteY136" fmla="*/ 2017473 h 6171401"/>
              <a:gd name="connsiteX137" fmla="*/ 4163457 w 6261132"/>
              <a:gd name="connsiteY137" fmla="*/ 2020053 h 6171401"/>
              <a:gd name="connsiteX138" fmla="*/ 4129984 w 6261132"/>
              <a:gd name="connsiteY138" fmla="*/ 2014967 h 6171401"/>
              <a:gd name="connsiteX139" fmla="*/ 4055115 w 6261132"/>
              <a:gd name="connsiteY139" fmla="*/ 2054820 h 6171401"/>
              <a:gd name="connsiteX140" fmla="*/ 4051485 w 6261132"/>
              <a:gd name="connsiteY140" fmla="*/ 2061515 h 6171401"/>
              <a:gd name="connsiteX141" fmla="*/ 4073159 w 6261132"/>
              <a:gd name="connsiteY141" fmla="*/ 2113994 h 6171401"/>
              <a:gd name="connsiteX142" fmla="*/ 3993352 w 6261132"/>
              <a:gd name="connsiteY142" fmla="*/ 2305652 h 6171401"/>
              <a:gd name="connsiteX143" fmla="*/ 587342 w 6261132"/>
              <a:gd name="connsiteY143" fmla="*/ 4590496 h 6171401"/>
              <a:gd name="connsiteX144" fmla="*/ 504426 w 6261132"/>
              <a:gd name="connsiteY144" fmla="*/ 4461159 h 6171401"/>
              <a:gd name="connsiteX145" fmla="*/ 420288 w 6261132"/>
              <a:gd name="connsiteY145" fmla="*/ 4314827 h 6171401"/>
              <a:gd name="connsiteX146" fmla="*/ 395678 w 6261132"/>
              <a:gd name="connsiteY146" fmla="*/ 4266775 h 6171401"/>
              <a:gd name="connsiteX147" fmla="*/ 3784106 w 6261132"/>
              <a:gd name="connsiteY147" fmla="*/ 1993727 h 6171401"/>
              <a:gd name="connsiteX148" fmla="*/ 3889171 w 6261132"/>
              <a:gd name="connsiteY148" fmla="*/ 1961868 h 6171401"/>
              <a:gd name="connsiteX149" fmla="*/ 4013633 w 6261132"/>
              <a:gd name="connsiteY149" fmla="*/ 2009381 h 6171401"/>
              <a:gd name="connsiteX150" fmla="*/ 4017686 w 6261132"/>
              <a:gd name="connsiteY150" fmla="*/ 2014037 h 6171401"/>
              <a:gd name="connsiteX151" fmla="*/ 4035831 w 6261132"/>
              <a:gd name="connsiteY151" fmla="*/ 2009449 h 6171401"/>
              <a:gd name="connsiteX152" fmla="*/ 4092039 w 6261132"/>
              <a:gd name="connsiteY152" fmla="*/ 1915015 h 6171401"/>
              <a:gd name="connsiteX153" fmla="*/ 4088795 w 6261132"/>
              <a:gd name="connsiteY153" fmla="*/ 1902197 h 6171401"/>
              <a:gd name="connsiteX154" fmla="*/ 4093098 w 6261132"/>
              <a:gd name="connsiteY154" fmla="*/ 1902849 h 6171401"/>
              <a:gd name="connsiteX155" fmla="*/ 4102590 w 6261132"/>
              <a:gd name="connsiteY155" fmla="*/ 1907996 h 6171401"/>
              <a:gd name="connsiteX156" fmla="*/ 4102739 w 6261132"/>
              <a:gd name="connsiteY156" fmla="*/ 1844043 h 6171401"/>
              <a:gd name="connsiteX157" fmla="*/ 4182379 w 6261132"/>
              <a:gd name="connsiteY157" fmla="*/ 1724384 h 6171401"/>
              <a:gd name="connsiteX158" fmla="*/ 4729168 w 6261132"/>
              <a:gd name="connsiteY158" fmla="*/ 1357583 h 6171401"/>
              <a:gd name="connsiteX159" fmla="*/ 4798097 w 6261132"/>
              <a:gd name="connsiteY159" fmla="*/ 1329115 h 6171401"/>
              <a:gd name="connsiteX160" fmla="*/ 4852265 w 6261132"/>
              <a:gd name="connsiteY160" fmla="*/ 1326647 h 6171401"/>
              <a:gd name="connsiteX161" fmla="*/ 4397157 w 6261132"/>
              <a:gd name="connsiteY161" fmla="*/ 1017511 h 6171401"/>
              <a:gd name="connsiteX162" fmla="*/ 4534645 w 6261132"/>
              <a:gd name="connsiteY162" fmla="*/ 1099786 h 6171401"/>
              <a:gd name="connsiteX163" fmla="*/ 4483306 w 6261132"/>
              <a:gd name="connsiteY163" fmla="*/ 1360371 h 6171401"/>
              <a:gd name="connsiteX164" fmla="*/ 3295018 w 6261132"/>
              <a:gd name="connsiteY164" fmla="*/ 2157508 h 6171401"/>
              <a:gd name="connsiteX165" fmla="*/ 3087413 w 6261132"/>
              <a:gd name="connsiteY165" fmla="*/ 2158656 h 6171401"/>
              <a:gd name="connsiteX166" fmla="*/ 3065396 w 6261132"/>
              <a:gd name="connsiteY166" fmla="*/ 2136845 h 6171401"/>
              <a:gd name="connsiteX167" fmla="*/ 3058737 w 6261132"/>
              <a:gd name="connsiteY167" fmla="*/ 2135500 h 6171401"/>
              <a:gd name="connsiteX168" fmla="*/ 2967139 w 6261132"/>
              <a:gd name="connsiteY168" fmla="*/ 2196217 h 6171401"/>
              <a:gd name="connsiteX169" fmla="*/ 2962200 w 6261132"/>
              <a:gd name="connsiteY169" fmla="*/ 2220678 h 6171401"/>
              <a:gd name="connsiteX170" fmla="*/ 2970976 w 6261132"/>
              <a:gd name="connsiteY170" fmla="*/ 2241929 h 6171401"/>
              <a:gd name="connsiteX171" fmla="*/ 2891169 w 6261132"/>
              <a:gd name="connsiteY171" fmla="*/ 2433586 h 6171401"/>
              <a:gd name="connsiteX172" fmla="*/ 335744 w 6261132"/>
              <a:gd name="connsiteY172" fmla="*/ 4147835 h 6171401"/>
              <a:gd name="connsiteX173" fmla="*/ 273150 w 6261132"/>
              <a:gd name="connsiteY173" fmla="*/ 4009383 h 6171401"/>
              <a:gd name="connsiteX174" fmla="*/ 210583 w 6261132"/>
              <a:gd name="connsiteY174" fmla="*/ 3850699 h 6171401"/>
              <a:gd name="connsiteX175" fmla="*/ 190950 w 6261132"/>
              <a:gd name="connsiteY175" fmla="*/ 3792674 h 6171401"/>
              <a:gd name="connsiteX176" fmla="*/ 2681922 w 6261132"/>
              <a:gd name="connsiteY176" fmla="*/ 2121662 h 6171401"/>
              <a:gd name="connsiteX177" fmla="*/ 2786989 w 6261132"/>
              <a:gd name="connsiteY177" fmla="*/ 2089803 h 6171401"/>
              <a:gd name="connsiteX178" fmla="*/ 2873814 w 6261132"/>
              <a:gd name="connsiteY178" fmla="*/ 2111287 h 6171401"/>
              <a:gd name="connsiteX179" fmla="*/ 2897014 w 6261132"/>
              <a:gd name="connsiteY179" fmla="*/ 2127332 h 6171401"/>
              <a:gd name="connsiteX180" fmla="*/ 2926268 w 6261132"/>
              <a:gd name="connsiteY180" fmla="*/ 2133239 h 6171401"/>
              <a:gd name="connsiteX181" fmla="*/ 3017867 w 6261132"/>
              <a:gd name="connsiteY181" fmla="*/ 2072522 h 6171401"/>
              <a:gd name="connsiteX182" fmla="*/ 3018744 w 6261132"/>
              <a:gd name="connsiteY182" fmla="*/ 2068183 h 6171401"/>
              <a:gd name="connsiteX183" fmla="*/ 3005964 w 6261132"/>
              <a:gd name="connsiteY183" fmla="*/ 2037241 h 6171401"/>
              <a:gd name="connsiteX184" fmla="*/ 3085770 w 6261132"/>
              <a:gd name="connsiteY184" fmla="*/ 1845585 h 6171401"/>
              <a:gd name="connsiteX185" fmla="*/ 4274059 w 6261132"/>
              <a:gd name="connsiteY185" fmla="*/ 1048448 h 6171401"/>
              <a:gd name="connsiteX186" fmla="*/ 4342988 w 6261132"/>
              <a:gd name="connsiteY186" fmla="*/ 1019980 h 6171401"/>
              <a:gd name="connsiteX187" fmla="*/ 4397157 w 6261132"/>
              <a:gd name="connsiteY187" fmla="*/ 1017511 h 6171401"/>
              <a:gd name="connsiteX188" fmla="*/ 1585965 w 6261132"/>
              <a:gd name="connsiteY188" fmla="*/ 521198 h 6171401"/>
              <a:gd name="connsiteX189" fmla="*/ 1741484 w 6261132"/>
              <a:gd name="connsiteY189" fmla="*/ 604396 h 6171401"/>
              <a:gd name="connsiteX190" fmla="*/ 1690145 w 6261132"/>
              <a:gd name="connsiteY190" fmla="*/ 864982 h 6171401"/>
              <a:gd name="connsiteX191" fmla="*/ 77493 w 6261132"/>
              <a:gd name="connsiteY191" fmla="*/ 1946793 h 6171401"/>
              <a:gd name="connsiteX192" fmla="*/ 77816 w 6261132"/>
              <a:gd name="connsiteY192" fmla="*/ 1944984 h 6171401"/>
              <a:gd name="connsiteX193" fmla="*/ 218860 w 6261132"/>
              <a:gd name="connsiteY193" fmla="*/ 1447744 h 6171401"/>
              <a:gd name="connsiteX194" fmla="*/ 244633 w 6261132"/>
              <a:gd name="connsiteY194" fmla="*/ 1382379 h 6171401"/>
              <a:gd name="connsiteX195" fmla="*/ 1480897 w 6261132"/>
              <a:gd name="connsiteY195" fmla="*/ 553057 h 6171401"/>
              <a:gd name="connsiteX196" fmla="*/ 1585965 w 6261132"/>
              <a:gd name="connsiteY196" fmla="*/ 521198 h 6171401"/>
              <a:gd name="connsiteX197" fmla="*/ 4534469 w 6261132"/>
              <a:gd name="connsiteY197" fmla="*/ 334122 h 6171401"/>
              <a:gd name="connsiteX198" fmla="*/ 4671957 w 6261132"/>
              <a:gd name="connsiteY198" fmla="*/ 416396 h 6171401"/>
              <a:gd name="connsiteX199" fmla="*/ 4620620 w 6261132"/>
              <a:gd name="connsiteY199" fmla="*/ 676982 h 6171401"/>
              <a:gd name="connsiteX200" fmla="*/ 3263333 w 6261132"/>
              <a:gd name="connsiteY200" fmla="*/ 1587487 h 6171401"/>
              <a:gd name="connsiteX201" fmla="*/ 3002748 w 6261132"/>
              <a:gd name="connsiteY201" fmla="*/ 1536149 h 6171401"/>
              <a:gd name="connsiteX202" fmla="*/ 3054087 w 6261132"/>
              <a:gd name="connsiteY202" fmla="*/ 1275562 h 6171401"/>
              <a:gd name="connsiteX203" fmla="*/ 4411371 w 6261132"/>
              <a:gd name="connsiteY203" fmla="*/ 365058 h 6171401"/>
              <a:gd name="connsiteX204" fmla="*/ 4480300 w 6261132"/>
              <a:gd name="connsiteY204" fmla="*/ 336590 h 6171401"/>
              <a:gd name="connsiteX205" fmla="*/ 4534469 w 6261132"/>
              <a:gd name="connsiteY205" fmla="*/ 334122 h 6171401"/>
              <a:gd name="connsiteX206" fmla="*/ 1217261 w 6261132"/>
              <a:gd name="connsiteY206" fmla="*/ 203157 h 6171401"/>
              <a:gd name="connsiteX207" fmla="*/ 1372781 w 6261132"/>
              <a:gd name="connsiteY207" fmla="*/ 286357 h 6171401"/>
              <a:gd name="connsiteX208" fmla="*/ 1321442 w 6261132"/>
              <a:gd name="connsiteY208" fmla="*/ 546939 h 6171401"/>
              <a:gd name="connsiteX209" fmla="*/ 296722 w 6261132"/>
              <a:gd name="connsiteY209" fmla="*/ 1234352 h 6171401"/>
              <a:gd name="connsiteX210" fmla="*/ 361881 w 6261132"/>
              <a:gd name="connsiteY210" fmla="*/ 1090225 h 6171401"/>
              <a:gd name="connsiteX211" fmla="*/ 716522 w 6261132"/>
              <a:gd name="connsiteY211" fmla="*/ 506183 h 6171401"/>
              <a:gd name="connsiteX212" fmla="*/ 726054 w 6261132"/>
              <a:gd name="connsiteY212" fmla="*/ 494052 h 6171401"/>
              <a:gd name="connsiteX213" fmla="*/ 1112196 w 6261132"/>
              <a:gd name="connsiteY213" fmla="*/ 235017 h 6171401"/>
              <a:gd name="connsiteX214" fmla="*/ 1217261 w 6261132"/>
              <a:gd name="connsiteY214" fmla="*/ 203157 h 6171401"/>
              <a:gd name="connsiteX215" fmla="*/ 5612774 w 6261132"/>
              <a:gd name="connsiteY215" fmla="*/ 195916 h 6171401"/>
              <a:gd name="connsiteX216" fmla="*/ 5750264 w 6261132"/>
              <a:gd name="connsiteY216" fmla="*/ 278192 h 6171401"/>
              <a:gd name="connsiteX217" fmla="*/ 5698927 w 6261132"/>
              <a:gd name="connsiteY217" fmla="*/ 538777 h 6171401"/>
              <a:gd name="connsiteX218" fmla="*/ 4888407 w 6261132"/>
              <a:gd name="connsiteY218" fmla="*/ 1082495 h 6171401"/>
              <a:gd name="connsiteX219" fmla="*/ 4627822 w 6261132"/>
              <a:gd name="connsiteY219" fmla="*/ 1031157 h 6171401"/>
              <a:gd name="connsiteX220" fmla="*/ 4679161 w 6261132"/>
              <a:gd name="connsiteY220" fmla="*/ 770571 h 6171401"/>
              <a:gd name="connsiteX221" fmla="*/ 5489678 w 6261132"/>
              <a:gd name="connsiteY221" fmla="*/ 226852 h 6171401"/>
              <a:gd name="connsiteX222" fmla="*/ 5558607 w 6261132"/>
              <a:gd name="connsiteY222" fmla="*/ 198385 h 6171401"/>
              <a:gd name="connsiteX223" fmla="*/ 5612774 w 6261132"/>
              <a:gd name="connsiteY223" fmla="*/ 195916 h 6171401"/>
              <a:gd name="connsiteX224" fmla="*/ 3876589 w 6261132"/>
              <a:gd name="connsiteY224" fmla="*/ 181347 h 6171401"/>
              <a:gd name="connsiteX225" fmla="*/ 4014077 w 6261132"/>
              <a:gd name="connsiteY225" fmla="*/ 263624 h 6171401"/>
              <a:gd name="connsiteX226" fmla="*/ 3962739 w 6261132"/>
              <a:gd name="connsiteY226" fmla="*/ 524209 h 6171401"/>
              <a:gd name="connsiteX227" fmla="*/ 3912826 w 6261132"/>
              <a:gd name="connsiteY227" fmla="*/ 557692 h 6171401"/>
              <a:gd name="connsiteX228" fmla="*/ 3705221 w 6261132"/>
              <a:gd name="connsiteY228" fmla="*/ 558838 h 6171401"/>
              <a:gd name="connsiteX229" fmla="*/ 3696319 w 6261132"/>
              <a:gd name="connsiteY229" fmla="*/ 550019 h 6171401"/>
              <a:gd name="connsiteX230" fmla="*/ 3696004 w 6261132"/>
              <a:gd name="connsiteY230" fmla="*/ 551583 h 6171401"/>
              <a:gd name="connsiteX231" fmla="*/ 3662815 w 6261132"/>
              <a:gd name="connsiteY231" fmla="*/ 544882 h 6171401"/>
              <a:gd name="connsiteX232" fmla="*/ 3571217 w 6261132"/>
              <a:gd name="connsiteY232" fmla="*/ 605598 h 6171401"/>
              <a:gd name="connsiteX233" fmla="*/ 3564603 w 6261132"/>
              <a:gd name="connsiteY233" fmla="*/ 638352 h 6171401"/>
              <a:gd name="connsiteX234" fmla="*/ 3570903 w 6261132"/>
              <a:gd name="connsiteY234" fmla="*/ 653606 h 6171401"/>
              <a:gd name="connsiteX235" fmla="*/ 3491097 w 6261132"/>
              <a:gd name="connsiteY235" fmla="*/ 845261 h 6171401"/>
              <a:gd name="connsiteX236" fmla="*/ 64424 w 6261132"/>
              <a:gd name="connsiteY236" fmla="*/ 3143970 h 6171401"/>
              <a:gd name="connsiteX237" fmla="*/ 35994 w 6261132"/>
              <a:gd name="connsiteY237" fmla="*/ 3159147 h 6171401"/>
              <a:gd name="connsiteX238" fmla="*/ 16598 w 6261132"/>
              <a:gd name="connsiteY238" fmla="*/ 3006509 h 6171401"/>
              <a:gd name="connsiteX239" fmla="*/ 3104 w 6261132"/>
              <a:gd name="connsiteY239" fmla="*/ 2829049 h 6171401"/>
              <a:gd name="connsiteX240" fmla="*/ 709 w 6261132"/>
              <a:gd name="connsiteY240" fmla="*/ 2734415 h 6171401"/>
              <a:gd name="connsiteX241" fmla="*/ 3281852 w 6261132"/>
              <a:gd name="connsiteY241" fmla="*/ 533340 h 6171401"/>
              <a:gd name="connsiteX242" fmla="*/ 3386920 w 6261132"/>
              <a:gd name="connsiteY242" fmla="*/ 501480 h 6171401"/>
              <a:gd name="connsiteX243" fmla="*/ 3473743 w 6261132"/>
              <a:gd name="connsiteY243" fmla="*/ 522964 h 6171401"/>
              <a:gd name="connsiteX244" fmla="*/ 3477987 w 6261132"/>
              <a:gd name="connsiteY244" fmla="*/ 525899 h 6171401"/>
              <a:gd name="connsiteX245" fmla="*/ 3478041 w 6261132"/>
              <a:gd name="connsiteY245" fmla="*/ 525631 h 6171401"/>
              <a:gd name="connsiteX246" fmla="*/ 3491651 w 6261132"/>
              <a:gd name="connsiteY246" fmla="*/ 534808 h 6171401"/>
              <a:gd name="connsiteX247" fmla="*/ 3530346 w 6261132"/>
              <a:gd name="connsiteY247" fmla="*/ 542619 h 6171401"/>
              <a:gd name="connsiteX248" fmla="*/ 3621945 w 6261132"/>
              <a:gd name="connsiteY248" fmla="*/ 481903 h 6171401"/>
              <a:gd name="connsiteX249" fmla="*/ 3628577 w 6261132"/>
              <a:gd name="connsiteY249" fmla="*/ 449056 h 6171401"/>
              <a:gd name="connsiteX250" fmla="*/ 3623772 w 6261132"/>
              <a:gd name="connsiteY250" fmla="*/ 437423 h 6171401"/>
              <a:gd name="connsiteX251" fmla="*/ 3703580 w 6261132"/>
              <a:gd name="connsiteY251" fmla="*/ 245766 h 6171401"/>
              <a:gd name="connsiteX252" fmla="*/ 3753492 w 6261132"/>
              <a:gd name="connsiteY252" fmla="*/ 212284 h 6171401"/>
              <a:gd name="connsiteX253" fmla="*/ 3822420 w 6261132"/>
              <a:gd name="connsiteY253" fmla="*/ 183816 h 6171401"/>
              <a:gd name="connsiteX254" fmla="*/ 3876589 w 6261132"/>
              <a:gd name="connsiteY254" fmla="*/ 181347 h 6171401"/>
              <a:gd name="connsiteX255" fmla="*/ 3205093 w 6261132"/>
              <a:gd name="connsiteY255" fmla="*/ 43169 h 6171401"/>
              <a:gd name="connsiteX256" fmla="*/ 3342584 w 6261132"/>
              <a:gd name="connsiteY256" fmla="*/ 125445 h 6171401"/>
              <a:gd name="connsiteX257" fmla="*/ 3291243 w 6261132"/>
              <a:gd name="connsiteY257" fmla="*/ 386028 h 6171401"/>
              <a:gd name="connsiteX258" fmla="*/ 3142820 w 6261132"/>
              <a:gd name="connsiteY258" fmla="*/ 485598 h 6171401"/>
              <a:gd name="connsiteX259" fmla="*/ 2935213 w 6261132"/>
              <a:gd name="connsiteY259" fmla="*/ 486744 h 6171401"/>
              <a:gd name="connsiteX260" fmla="*/ 2925291 w 6261132"/>
              <a:gd name="connsiteY260" fmla="*/ 476915 h 6171401"/>
              <a:gd name="connsiteX261" fmla="*/ 2892484 w 6261132"/>
              <a:gd name="connsiteY261" fmla="*/ 470291 h 6171401"/>
              <a:gd name="connsiteX262" fmla="*/ 2800886 w 6261132"/>
              <a:gd name="connsiteY262" fmla="*/ 531007 h 6171401"/>
              <a:gd name="connsiteX263" fmla="*/ 2795538 w 6261132"/>
              <a:gd name="connsiteY263" fmla="*/ 557494 h 6171401"/>
              <a:gd name="connsiteX264" fmla="*/ 2802409 w 6261132"/>
              <a:gd name="connsiteY264" fmla="*/ 574132 h 6171401"/>
              <a:gd name="connsiteX265" fmla="*/ 2722604 w 6261132"/>
              <a:gd name="connsiteY265" fmla="*/ 765787 h 6171401"/>
              <a:gd name="connsiteX266" fmla="*/ 0 w 6261132"/>
              <a:gd name="connsiteY266" fmla="*/ 2592186 h 6171401"/>
              <a:gd name="connsiteX267" fmla="*/ 3101 w 6261132"/>
              <a:gd name="connsiteY267" fmla="*/ 2469401 h 6171401"/>
              <a:gd name="connsiteX268" fmla="*/ 38817 w 6261132"/>
              <a:gd name="connsiteY268" fmla="*/ 2117063 h 6171401"/>
              <a:gd name="connsiteX269" fmla="*/ 39469 w 6261132"/>
              <a:gd name="connsiteY269" fmla="*/ 2113416 h 6171401"/>
              <a:gd name="connsiteX270" fmla="*/ 2513354 w 6261132"/>
              <a:gd name="connsiteY270" fmla="*/ 453864 h 6171401"/>
              <a:gd name="connsiteX271" fmla="*/ 2618423 w 6261132"/>
              <a:gd name="connsiteY271" fmla="*/ 422002 h 6171401"/>
              <a:gd name="connsiteX272" fmla="*/ 2705249 w 6261132"/>
              <a:gd name="connsiteY272" fmla="*/ 443489 h 6171401"/>
              <a:gd name="connsiteX273" fmla="*/ 2732781 w 6261132"/>
              <a:gd name="connsiteY273" fmla="*/ 462531 h 6171401"/>
              <a:gd name="connsiteX274" fmla="*/ 2760015 w 6261132"/>
              <a:gd name="connsiteY274" fmla="*/ 468028 h 6171401"/>
              <a:gd name="connsiteX275" fmla="*/ 2851614 w 6261132"/>
              <a:gd name="connsiteY275" fmla="*/ 407313 h 6171401"/>
              <a:gd name="connsiteX276" fmla="*/ 2858014 w 6261132"/>
              <a:gd name="connsiteY276" fmla="*/ 375617 h 6171401"/>
              <a:gd name="connsiteX277" fmla="*/ 2853765 w 6261132"/>
              <a:gd name="connsiteY277" fmla="*/ 365329 h 6171401"/>
              <a:gd name="connsiteX278" fmla="*/ 2933569 w 6261132"/>
              <a:gd name="connsiteY278" fmla="*/ 173670 h 6171401"/>
              <a:gd name="connsiteX279" fmla="*/ 3081996 w 6261132"/>
              <a:gd name="connsiteY279" fmla="*/ 74105 h 6171401"/>
              <a:gd name="connsiteX280" fmla="*/ 3150925 w 6261132"/>
              <a:gd name="connsiteY280" fmla="*/ 45636 h 6171401"/>
              <a:gd name="connsiteX281" fmla="*/ 3205093 w 6261132"/>
              <a:gd name="connsiteY281" fmla="*/ 43169 h 6171401"/>
              <a:gd name="connsiteX282" fmla="*/ 2403698 w 6261132"/>
              <a:gd name="connsiteY282" fmla="*/ 925 h 6171401"/>
              <a:gd name="connsiteX283" fmla="*/ 2541186 w 6261132"/>
              <a:gd name="connsiteY283" fmla="*/ 83199 h 6171401"/>
              <a:gd name="connsiteX284" fmla="*/ 2489845 w 6261132"/>
              <a:gd name="connsiteY284" fmla="*/ 343784 h 6171401"/>
              <a:gd name="connsiteX285" fmla="*/ 2067553 w 6261132"/>
              <a:gd name="connsiteY285" fmla="*/ 627070 h 6171401"/>
              <a:gd name="connsiteX286" fmla="*/ 1806967 w 6261132"/>
              <a:gd name="connsiteY286" fmla="*/ 575731 h 6171401"/>
              <a:gd name="connsiteX287" fmla="*/ 1858306 w 6261132"/>
              <a:gd name="connsiteY287" fmla="*/ 315146 h 6171401"/>
              <a:gd name="connsiteX288" fmla="*/ 2280598 w 6261132"/>
              <a:gd name="connsiteY288" fmla="*/ 31860 h 6171401"/>
              <a:gd name="connsiteX289" fmla="*/ 2349529 w 6261132"/>
              <a:gd name="connsiteY289" fmla="*/ 3391 h 6171401"/>
              <a:gd name="connsiteX290" fmla="*/ 2403698 w 6261132"/>
              <a:gd name="connsiteY290" fmla="*/ 925 h 6171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6261132" h="6171401">
                <a:moveTo>
                  <a:pt x="4678637" y="5049314"/>
                </a:moveTo>
                <a:cubicBezTo>
                  <a:pt x="4738926" y="5049510"/>
                  <a:pt x="4798040" y="5078678"/>
                  <a:pt x="4834154" y="5132513"/>
                </a:cubicBezTo>
                <a:cubicBezTo>
                  <a:pt x="4891935" y="5218646"/>
                  <a:pt x="4868952" y="5335316"/>
                  <a:pt x="4782816" y="5393099"/>
                </a:cubicBezTo>
                <a:lnTo>
                  <a:pt x="3625174" y="6169673"/>
                </a:lnTo>
                <a:lnTo>
                  <a:pt x="3556845" y="6171401"/>
                </a:lnTo>
                <a:cubicBezTo>
                  <a:pt x="3373324" y="6171403"/>
                  <a:pt x="3193059" y="6157455"/>
                  <a:pt x="3017054" y="6130563"/>
                </a:cubicBezTo>
                <a:lnTo>
                  <a:pt x="3010890" y="6129462"/>
                </a:lnTo>
                <a:lnTo>
                  <a:pt x="4573567" y="5081173"/>
                </a:lnTo>
                <a:cubicBezTo>
                  <a:pt x="4605871" y="5059504"/>
                  <a:pt x="4642464" y="5049193"/>
                  <a:pt x="4678637" y="5049314"/>
                </a:cubicBezTo>
                <a:close/>
                <a:moveTo>
                  <a:pt x="5156237" y="4141948"/>
                </a:moveTo>
                <a:cubicBezTo>
                  <a:pt x="5216525" y="4142146"/>
                  <a:pt x="5275640" y="4171311"/>
                  <a:pt x="5311756" y="4225146"/>
                </a:cubicBezTo>
                <a:cubicBezTo>
                  <a:pt x="5369538" y="4311282"/>
                  <a:pt x="5346550" y="4427951"/>
                  <a:pt x="5260418" y="4485733"/>
                </a:cubicBezTo>
                <a:lnTo>
                  <a:pt x="2872591" y="6087550"/>
                </a:lnTo>
                <a:lnTo>
                  <a:pt x="2788652" y="6072562"/>
                </a:lnTo>
                <a:cubicBezTo>
                  <a:pt x="2674916" y="6049287"/>
                  <a:pt x="2563192" y="6020487"/>
                  <a:pt x="2453775" y="5986453"/>
                </a:cubicBezTo>
                <a:lnTo>
                  <a:pt x="2384172" y="5962904"/>
                </a:lnTo>
                <a:lnTo>
                  <a:pt x="5051169" y="4173807"/>
                </a:lnTo>
                <a:cubicBezTo>
                  <a:pt x="5083470" y="4152138"/>
                  <a:pt x="5120064" y="4141829"/>
                  <a:pt x="5156237" y="4141948"/>
                </a:cubicBezTo>
                <a:close/>
                <a:moveTo>
                  <a:pt x="5300011" y="3442678"/>
                </a:moveTo>
                <a:cubicBezTo>
                  <a:pt x="5360299" y="3442876"/>
                  <a:pt x="5419415" y="3472043"/>
                  <a:pt x="5455530" y="3525877"/>
                </a:cubicBezTo>
                <a:cubicBezTo>
                  <a:pt x="5513311" y="3612012"/>
                  <a:pt x="5490325" y="3728681"/>
                  <a:pt x="5404188" y="3786462"/>
                </a:cubicBezTo>
                <a:lnTo>
                  <a:pt x="2237970" y="5910451"/>
                </a:lnTo>
                <a:lnTo>
                  <a:pt x="2132732" y="5868956"/>
                </a:lnTo>
                <a:cubicBezTo>
                  <a:pt x="2080475" y="5846853"/>
                  <a:pt x="2028867" y="5823515"/>
                  <a:pt x="1977946" y="5798979"/>
                </a:cubicBezTo>
                <a:lnTo>
                  <a:pt x="1837293" y="5726942"/>
                </a:lnTo>
                <a:lnTo>
                  <a:pt x="5194943" y="3474538"/>
                </a:lnTo>
                <a:cubicBezTo>
                  <a:pt x="5227244" y="3452870"/>
                  <a:pt x="5263837" y="3442560"/>
                  <a:pt x="5300011" y="3442678"/>
                </a:cubicBezTo>
                <a:close/>
                <a:moveTo>
                  <a:pt x="3095162" y="3090206"/>
                </a:moveTo>
                <a:cubicBezTo>
                  <a:pt x="3155450" y="3090403"/>
                  <a:pt x="3214566" y="3119571"/>
                  <a:pt x="3250680" y="3173404"/>
                </a:cubicBezTo>
                <a:cubicBezTo>
                  <a:pt x="3308462" y="3259539"/>
                  <a:pt x="3285476" y="3376208"/>
                  <a:pt x="3199341" y="3433990"/>
                </a:cubicBezTo>
                <a:lnTo>
                  <a:pt x="894704" y="4980004"/>
                </a:lnTo>
                <a:lnTo>
                  <a:pt x="796490" y="4871940"/>
                </a:lnTo>
                <a:lnTo>
                  <a:pt x="657879" y="4686580"/>
                </a:lnTo>
                <a:lnTo>
                  <a:pt x="2990094" y="3122066"/>
                </a:lnTo>
                <a:cubicBezTo>
                  <a:pt x="3022395" y="3100397"/>
                  <a:pt x="3058990" y="3090088"/>
                  <a:pt x="3095162" y="3090206"/>
                </a:cubicBezTo>
                <a:close/>
                <a:moveTo>
                  <a:pt x="6091782" y="2306266"/>
                </a:moveTo>
                <a:cubicBezTo>
                  <a:pt x="6145636" y="2311618"/>
                  <a:pt x="6196769" y="2340089"/>
                  <a:pt x="6229271" y="2388540"/>
                </a:cubicBezTo>
                <a:cubicBezTo>
                  <a:pt x="6287054" y="2474676"/>
                  <a:pt x="6264068" y="2591345"/>
                  <a:pt x="6177932" y="2649126"/>
                </a:cubicBezTo>
                <a:lnTo>
                  <a:pt x="5297270" y="3239900"/>
                </a:lnTo>
                <a:cubicBezTo>
                  <a:pt x="5232669" y="3283236"/>
                  <a:pt x="5150891" y="3281141"/>
                  <a:pt x="5089664" y="3241046"/>
                </a:cubicBezTo>
                <a:lnTo>
                  <a:pt x="5084584" y="3236014"/>
                </a:lnTo>
                <a:lnTo>
                  <a:pt x="5055367" y="3230115"/>
                </a:lnTo>
                <a:cubicBezTo>
                  <a:pt x="5014190" y="3230115"/>
                  <a:pt x="4978860" y="3255151"/>
                  <a:pt x="4963769" y="3290831"/>
                </a:cubicBezTo>
                <a:lnTo>
                  <a:pt x="4956676" y="3325960"/>
                </a:lnTo>
                <a:lnTo>
                  <a:pt x="4955126" y="3325647"/>
                </a:lnTo>
                <a:lnTo>
                  <a:pt x="4958940" y="3334883"/>
                </a:lnTo>
                <a:cubicBezTo>
                  <a:pt x="4972815" y="3406743"/>
                  <a:pt x="4943736" y="3483202"/>
                  <a:pt x="4879135" y="3526538"/>
                </a:cubicBezTo>
                <a:lnTo>
                  <a:pt x="1708475" y="5653504"/>
                </a:lnTo>
                <a:lnTo>
                  <a:pt x="1680938" y="5637672"/>
                </a:lnTo>
                <a:cubicBezTo>
                  <a:pt x="1632908" y="5608487"/>
                  <a:pt x="1585638" y="5578177"/>
                  <a:pt x="1539163" y="5546780"/>
                </a:cubicBezTo>
                <a:lnTo>
                  <a:pt x="1375630" y="5424493"/>
                </a:lnTo>
                <a:lnTo>
                  <a:pt x="4669886" y="3214614"/>
                </a:lnTo>
                <a:cubicBezTo>
                  <a:pt x="4702187" y="3192946"/>
                  <a:pt x="4738782" y="3182636"/>
                  <a:pt x="4774954" y="3182754"/>
                </a:cubicBezTo>
                <a:cubicBezTo>
                  <a:pt x="4805098" y="3182853"/>
                  <a:pt x="4834949" y="3190195"/>
                  <a:pt x="4861778" y="3204240"/>
                </a:cubicBezTo>
                <a:lnTo>
                  <a:pt x="4884798" y="3220161"/>
                </a:lnTo>
                <a:lnTo>
                  <a:pt x="4922898" y="3227853"/>
                </a:lnTo>
                <a:cubicBezTo>
                  <a:pt x="4964075" y="3227853"/>
                  <a:pt x="4999406" y="3202817"/>
                  <a:pt x="5014497" y="3167136"/>
                </a:cubicBezTo>
                <a:lnTo>
                  <a:pt x="5018877" y="3145446"/>
                </a:lnTo>
                <a:lnTo>
                  <a:pt x="5008215" y="3119631"/>
                </a:lnTo>
                <a:cubicBezTo>
                  <a:pt x="4994341" y="3047772"/>
                  <a:pt x="5023420" y="2971312"/>
                  <a:pt x="5088021" y="2927976"/>
                </a:cubicBezTo>
                <a:lnTo>
                  <a:pt x="5968686" y="2337201"/>
                </a:lnTo>
                <a:cubicBezTo>
                  <a:pt x="5990221" y="2322757"/>
                  <a:pt x="6013662" y="2313358"/>
                  <a:pt x="6037614" y="2308734"/>
                </a:cubicBezTo>
                <a:cubicBezTo>
                  <a:pt x="6055581" y="2305264"/>
                  <a:pt x="6073832" y="2304480"/>
                  <a:pt x="6091782" y="2306266"/>
                </a:cubicBezTo>
                <a:close/>
                <a:moveTo>
                  <a:pt x="5695379" y="1976925"/>
                </a:moveTo>
                <a:cubicBezTo>
                  <a:pt x="5749231" y="1982277"/>
                  <a:pt x="5800364" y="2010747"/>
                  <a:pt x="5832868" y="2059197"/>
                </a:cubicBezTo>
                <a:cubicBezTo>
                  <a:pt x="5890650" y="2145334"/>
                  <a:pt x="5867665" y="2262002"/>
                  <a:pt x="5781531" y="2319785"/>
                </a:cubicBezTo>
                <a:lnTo>
                  <a:pt x="5458862" y="2536238"/>
                </a:lnTo>
                <a:cubicBezTo>
                  <a:pt x="5394259" y="2579575"/>
                  <a:pt x="5312483" y="2577480"/>
                  <a:pt x="5251257" y="2537386"/>
                </a:cubicBezTo>
                <a:lnTo>
                  <a:pt x="5240106" y="2526339"/>
                </a:lnTo>
                <a:lnTo>
                  <a:pt x="5239544" y="2529120"/>
                </a:lnTo>
                <a:lnTo>
                  <a:pt x="5206355" y="2522419"/>
                </a:lnTo>
                <a:cubicBezTo>
                  <a:pt x="5165178" y="2522419"/>
                  <a:pt x="5129848" y="2547455"/>
                  <a:pt x="5114757" y="2583135"/>
                </a:cubicBezTo>
                <a:lnTo>
                  <a:pt x="5107664" y="2618263"/>
                </a:lnTo>
                <a:lnTo>
                  <a:pt x="5106978" y="2618125"/>
                </a:lnTo>
                <a:lnTo>
                  <a:pt x="5112015" y="2630320"/>
                </a:lnTo>
                <a:cubicBezTo>
                  <a:pt x="5125889" y="2702180"/>
                  <a:pt x="5096809" y="2778640"/>
                  <a:pt x="5032209" y="2821977"/>
                </a:cubicBezTo>
                <a:lnTo>
                  <a:pt x="1270176" y="5345654"/>
                </a:lnTo>
                <a:lnTo>
                  <a:pt x="1270151" y="5345635"/>
                </a:lnTo>
                <a:cubicBezTo>
                  <a:pt x="1183863" y="5274424"/>
                  <a:pt x="1101050" y="5199148"/>
                  <a:pt x="1022004" y="5120103"/>
                </a:cubicBezTo>
                <a:lnTo>
                  <a:pt x="987977" y="5082663"/>
                </a:lnTo>
                <a:lnTo>
                  <a:pt x="4822962" y="2510051"/>
                </a:lnTo>
                <a:cubicBezTo>
                  <a:pt x="4855262" y="2488385"/>
                  <a:pt x="4891857" y="2478075"/>
                  <a:pt x="4928030" y="2478191"/>
                </a:cubicBezTo>
                <a:cubicBezTo>
                  <a:pt x="4958173" y="2478290"/>
                  <a:pt x="4988024" y="2485631"/>
                  <a:pt x="5014853" y="2499677"/>
                </a:cubicBezTo>
                <a:lnTo>
                  <a:pt x="5021375" y="2504187"/>
                </a:lnTo>
                <a:lnTo>
                  <a:pt x="5021581" y="2503167"/>
                </a:lnTo>
                <a:lnTo>
                  <a:pt x="5035191" y="2512344"/>
                </a:lnTo>
                <a:cubicBezTo>
                  <a:pt x="5047084" y="2517375"/>
                  <a:pt x="5060161" y="2520157"/>
                  <a:pt x="5073886" y="2520157"/>
                </a:cubicBezTo>
                <a:cubicBezTo>
                  <a:pt x="5115063" y="2520157"/>
                  <a:pt x="5150394" y="2495120"/>
                  <a:pt x="5165485" y="2459440"/>
                </a:cubicBezTo>
                <a:lnTo>
                  <a:pt x="5172800" y="2423214"/>
                </a:lnTo>
                <a:lnTo>
                  <a:pt x="5169809" y="2415972"/>
                </a:lnTo>
                <a:cubicBezTo>
                  <a:pt x="5155933" y="2344111"/>
                  <a:pt x="5185012" y="2267651"/>
                  <a:pt x="5249613" y="2224314"/>
                </a:cubicBezTo>
                <a:lnTo>
                  <a:pt x="5572281" y="2007859"/>
                </a:lnTo>
                <a:cubicBezTo>
                  <a:pt x="5593816" y="1993413"/>
                  <a:pt x="5617258" y="1984017"/>
                  <a:pt x="5641211" y="1979393"/>
                </a:cubicBezTo>
                <a:cubicBezTo>
                  <a:pt x="5659176" y="1975924"/>
                  <a:pt x="5677429" y="1975139"/>
                  <a:pt x="5695379" y="1976925"/>
                </a:cubicBezTo>
                <a:close/>
                <a:moveTo>
                  <a:pt x="2782013" y="1506632"/>
                </a:moveTo>
                <a:cubicBezTo>
                  <a:pt x="2842300" y="1506829"/>
                  <a:pt x="2901417" y="1535996"/>
                  <a:pt x="2937530" y="1589831"/>
                </a:cubicBezTo>
                <a:cubicBezTo>
                  <a:pt x="2995312" y="1675966"/>
                  <a:pt x="2972328" y="1792633"/>
                  <a:pt x="2886192" y="1850414"/>
                </a:cubicBezTo>
                <a:lnTo>
                  <a:pt x="154161" y="3683136"/>
                </a:lnTo>
                <a:lnTo>
                  <a:pt x="108547" y="3522506"/>
                </a:lnTo>
                <a:cubicBezTo>
                  <a:pt x="94184" y="3466680"/>
                  <a:pt x="81164" y="3410317"/>
                  <a:pt x="69529" y="3353446"/>
                </a:cubicBezTo>
                <a:lnTo>
                  <a:pt x="59029" y="3294660"/>
                </a:lnTo>
                <a:lnTo>
                  <a:pt x="2676944" y="1538492"/>
                </a:lnTo>
                <a:cubicBezTo>
                  <a:pt x="2709245" y="1516824"/>
                  <a:pt x="2745840" y="1506514"/>
                  <a:pt x="2782013" y="1506632"/>
                </a:cubicBezTo>
                <a:close/>
                <a:moveTo>
                  <a:pt x="5608082" y="1407666"/>
                </a:moveTo>
                <a:cubicBezTo>
                  <a:pt x="5661934" y="1413019"/>
                  <a:pt x="5713068" y="1441489"/>
                  <a:pt x="5745570" y="1489940"/>
                </a:cubicBezTo>
                <a:cubicBezTo>
                  <a:pt x="5803351" y="1576077"/>
                  <a:pt x="5780367" y="1692745"/>
                  <a:pt x="5694231" y="1750527"/>
                </a:cubicBezTo>
                <a:lnTo>
                  <a:pt x="4173862" y="2770430"/>
                </a:lnTo>
                <a:cubicBezTo>
                  <a:pt x="4109260" y="2813768"/>
                  <a:pt x="4027483" y="2811672"/>
                  <a:pt x="3966255" y="2771578"/>
                </a:cubicBezTo>
                <a:lnTo>
                  <a:pt x="3962604" y="2767960"/>
                </a:lnTo>
                <a:lnTo>
                  <a:pt x="3962081" y="2770550"/>
                </a:lnTo>
                <a:lnTo>
                  <a:pt x="3928892" y="2763849"/>
                </a:lnTo>
                <a:cubicBezTo>
                  <a:pt x="3887715" y="2763849"/>
                  <a:pt x="3852385" y="2788885"/>
                  <a:pt x="3837294" y="2824566"/>
                </a:cubicBezTo>
                <a:lnTo>
                  <a:pt x="3833099" y="2845340"/>
                </a:lnTo>
                <a:lnTo>
                  <a:pt x="3841529" y="2865753"/>
                </a:lnTo>
                <a:cubicBezTo>
                  <a:pt x="3855403" y="2937613"/>
                  <a:pt x="3826324" y="3014073"/>
                  <a:pt x="3761723" y="3057408"/>
                </a:cubicBezTo>
                <a:lnTo>
                  <a:pt x="3609363" y="3159616"/>
                </a:lnTo>
                <a:cubicBezTo>
                  <a:pt x="3523227" y="3217399"/>
                  <a:pt x="3406560" y="3194414"/>
                  <a:pt x="3348777" y="3108278"/>
                </a:cubicBezTo>
                <a:cubicBezTo>
                  <a:pt x="3290995" y="3022143"/>
                  <a:pt x="3313980" y="2905474"/>
                  <a:pt x="3400115" y="2847692"/>
                </a:cubicBezTo>
                <a:lnTo>
                  <a:pt x="3552476" y="2745485"/>
                </a:lnTo>
                <a:cubicBezTo>
                  <a:pt x="3574010" y="2731040"/>
                  <a:pt x="3597451" y="2721642"/>
                  <a:pt x="3621405" y="2717017"/>
                </a:cubicBezTo>
                <a:cubicBezTo>
                  <a:pt x="3639369" y="2713549"/>
                  <a:pt x="3657623" y="2712764"/>
                  <a:pt x="3675574" y="2714549"/>
                </a:cubicBezTo>
                <a:cubicBezTo>
                  <a:pt x="3702500" y="2717225"/>
                  <a:pt x="3728746" y="2725681"/>
                  <a:pt x="3752324" y="2739524"/>
                </a:cubicBezTo>
                <a:lnTo>
                  <a:pt x="3776442" y="2757554"/>
                </a:lnTo>
                <a:lnTo>
                  <a:pt x="3796423" y="2761588"/>
                </a:lnTo>
                <a:cubicBezTo>
                  <a:pt x="3837600" y="2761588"/>
                  <a:pt x="3872931" y="2736551"/>
                  <a:pt x="3888022" y="2700871"/>
                </a:cubicBezTo>
                <a:lnTo>
                  <a:pt x="3893843" y="2672042"/>
                </a:lnTo>
                <a:lnTo>
                  <a:pt x="3884807" y="2650163"/>
                </a:lnTo>
                <a:cubicBezTo>
                  <a:pt x="3870932" y="2578303"/>
                  <a:pt x="3900011" y="2501843"/>
                  <a:pt x="3964613" y="2458506"/>
                </a:cubicBezTo>
                <a:lnTo>
                  <a:pt x="5484984" y="1438602"/>
                </a:lnTo>
                <a:cubicBezTo>
                  <a:pt x="5506517" y="1424156"/>
                  <a:pt x="5529959" y="1414759"/>
                  <a:pt x="5553914" y="1410133"/>
                </a:cubicBezTo>
                <a:cubicBezTo>
                  <a:pt x="5571878" y="1406665"/>
                  <a:pt x="5590130" y="1405881"/>
                  <a:pt x="5608082" y="1407666"/>
                </a:cubicBezTo>
                <a:close/>
                <a:moveTo>
                  <a:pt x="4852265" y="1326647"/>
                </a:moveTo>
                <a:cubicBezTo>
                  <a:pt x="4906118" y="1331999"/>
                  <a:pt x="4957252" y="1360468"/>
                  <a:pt x="4989754" y="1408921"/>
                </a:cubicBezTo>
                <a:cubicBezTo>
                  <a:pt x="5047537" y="1495055"/>
                  <a:pt x="5024551" y="1611724"/>
                  <a:pt x="4938416" y="1669507"/>
                </a:cubicBezTo>
                <a:lnTo>
                  <a:pt x="4391625" y="2036308"/>
                </a:lnTo>
                <a:cubicBezTo>
                  <a:pt x="4327023" y="2079643"/>
                  <a:pt x="4245247" y="2077548"/>
                  <a:pt x="4184020" y="2037454"/>
                </a:cubicBezTo>
                <a:lnTo>
                  <a:pt x="4163849" y="2017473"/>
                </a:lnTo>
                <a:lnTo>
                  <a:pt x="4163457" y="2020053"/>
                </a:lnTo>
                <a:lnTo>
                  <a:pt x="4129984" y="2014967"/>
                </a:lnTo>
                <a:cubicBezTo>
                  <a:pt x="4099136" y="2016465"/>
                  <a:pt x="4072258" y="2031867"/>
                  <a:pt x="4055115" y="2054820"/>
                </a:cubicBezTo>
                <a:lnTo>
                  <a:pt x="4051485" y="2061515"/>
                </a:lnTo>
                <a:lnTo>
                  <a:pt x="4073159" y="2113994"/>
                </a:lnTo>
                <a:cubicBezTo>
                  <a:pt x="4087033" y="2185854"/>
                  <a:pt x="4057953" y="2262316"/>
                  <a:pt x="3993352" y="2305652"/>
                </a:cubicBezTo>
                <a:lnTo>
                  <a:pt x="587342" y="4590496"/>
                </a:lnTo>
                <a:lnTo>
                  <a:pt x="504426" y="4461159"/>
                </a:lnTo>
                <a:cubicBezTo>
                  <a:pt x="475245" y="4413129"/>
                  <a:pt x="447186" y="4364339"/>
                  <a:pt x="420288" y="4314827"/>
                </a:cubicBezTo>
                <a:lnTo>
                  <a:pt x="395678" y="4266775"/>
                </a:lnTo>
                <a:lnTo>
                  <a:pt x="3784106" y="1993727"/>
                </a:lnTo>
                <a:cubicBezTo>
                  <a:pt x="3816403" y="1972058"/>
                  <a:pt x="3852998" y="1961748"/>
                  <a:pt x="3889171" y="1961868"/>
                </a:cubicBezTo>
                <a:cubicBezTo>
                  <a:pt x="3934388" y="1962015"/>
                  <a:pt x="3978945" y="1978457"/>
                  <a:pt x="4013633" y="2009381"/>
                </a:cubicBezTo>
                <a:lnTo>
                  <a:pt x="4017686" y="2014037"/>
                </a:lnTo>
                <a:lnTo>
                  <a:pt x="4035831" y="2009449"/>
                </a:lnTo>
                <a:cubicBezTo>
                  <a:pt x="4070737" y="1992646"/>
                  <a:pt x="4094032" y="1956145"/>
                  <a:pt x="4092039" y="1915015"/>
                </a:cubicBezTo>
                <a:lnTo>
                  <a:pt x="4088795" y="1902197"/>
                </a:lnTo>
                <a:lnTo>
                  <a:pt x="4093098" y="1902849"/>
                </a:lnTo>
                <a:lnTo>
                  <a:pt x="4102590" y="1907996"/>
                </a:lnTo>
                <a:lnTo>
                  <a:pt x="4102739" y="1844043"/>
                </a:lnTo>
                <a:cubicBezTo>
                  <a:pt x="4112030" y="1796886"/>
                  <a:pt x="4139310" y="1753274"/>
                  <a:pt x="4182379" y="1724384"/>
                </a:cubicBezTo>
                <a:lnTo>
                  <a:pt x="4729168" y="1357583"/>
                </a:lnTo>
                <a:cubicBezTo>
                  <a:pt x="4750702" y="1343136"/>
                  <a:pt x="4774144" y="1333739"/>
                  <a:pt x="4798097" y="1329115"/>
                </a:cubicBezTo>
                <a:cubicBezTo>
                  <a:pt x="4816063" y="1325646"/>
                  <a:pt x="4834315" y="1324862"/>
                  <a:pt x="4852265" y="1326647"/>
                </a:cubicBezTo>
                <a:close/>
                <a:moveTo>
                  <a:pt x="4397157" y="1017511"/>
                </a:moveTo>
                <a:cubicBezTo>
                  <a:pt x="4451008" y="1022866"/>
                  <a:pt x="4502144" y="1051333"/>
                  <a:pt x="4534645" y="1099786"/>
                </a:cubicBezTo>
                <a:cubicBezTo>
                  <a:pt x="4592427" y="1185923"/>
                  <a:pt x="4569442" y="1302591"/>
                  <a:pt x="4483306" y="1360371"/>
                </a:cubicBezTo>
                <a:lnTo>
                  <a:pt x="3295018" y="2157508"/>
                </a:lnTo>
                <a:cubicBezTo>
                  <a:pt x="3230415" y="2200846"/>
                  <a:pt x="3148639" y="2198750"/>
                  <a:pt x="3087413" y="2158656"/>
                </a:cubicBezTo>
                <a:lnTo>
                  <a:pt x="3065396" y="2136845"/>
                </a:lnTo>
                <a:lnTo>
                  <a:pt x="3058737" y="2135500"/>
                </a:lnTo>
                <a:cubicBezTo>
                  <a:pt x="3017560" y="2135500"/>
                  <a:pt x="2982230" y="2160536"/>
                  <a:pt x="2967139" y="2196217"/>
                </a:cubicBezTo>
                <a:lnTo>
                  <a:pt x="2962200" y="2220678"/>
                </a:lnTo>
                <a:lnTo>
                  <a:pt x="2970976" y="2241929"/>
                </a:lnTo>
                <a:cubicBezTo>
                  <a:pt x="2984850" y="2313789"/>
                  <a:pt x="2955770" y="2390248"/>
                  <a:pt x="2891169" y="2433586"/>
                </a:cubicBezTo>
                <a:lnTo>
                  <a:pt x="335744" y="4147835"/>
                </a:lnTo>
                <a:lnTo>
                  <a:pt x="273150" y="4009383"/>
                </a:lnTo>
                <a:cubicBezTo>
                  <a:pt x="251047" y="3957125"/>
                  <a:pt x="230178" y="3904219"/>
                  <a:pt x="210583" y="3850699"/>
                </a:cubicBezTo>
                <a:lnTo>
                  <a:pt x="190950" y="3792674"/>
                </a:lnTo>
                <a:lnTo>
                  <a:pt x="2681922" y="2121662"/>
                </a:lnTo>
                <a:cubicBezTo>
                  <a:pt x="2714223" y="2099994"/>
                  <a:pt x="2750817" y="2089684"/>
                  <a:pt x="2786989" y="2089803"/>
                </a:cubicBezTo>
                <a:cubicBezTo>
                  <a:pt x="2817133" y="2089901"/>
                  <a:pt x="2846984" y="2097242"/>
                  <a:pt x="2873814" y="2111287"/>
                </a:cubicBezTo>
                <a:lnTo>
                  <a:pt x="2897014" y="2127332"/>
                </a:lnTo>
                <a:lnTo>
                  <a:pt x="2926268" y="2133239"/>
                </a:lnTo>
                <a:cubicBezTo>
                  <a:pt x="2967445" y="2133239"/>
                  <a:pt x="3002776" y="2108202"/>
                  <a:pt x="3017867" y="2072522"/>
                </a:cubicBezTo>
                <a:lnTo>
                  <a:pt x="3018744" y="2068183"/>
                </a:lnTo>
                <a:lnTo>
                  <a:pt x="3005964" y="2037241"/>
                </a:lnTo>
                <a:cubicBezTo>
                  <a:pt x="2992089" y="1965381"/>
                  <a:pt x="3021169" y="1888921"/>
                  <a:pt x="3085770" y="1845585"/>
                </a:cubicBezTo>
                <a:lnTo>
                  <a:pt x="4274059" y="1048448"/>
                </a:lnTo>
                <a:cubicBezTo>
                  <a:pt x="4295592" y="1034002"/>
                  <a:pt x="4319035" y="1024604"/>
                  <a:pt x="4342988" y="1019980"/>
                </a:cubicBezTo>
                <a:cubicBezTo>
                  <a:pt x="4360953" y="1016511"/>
                  <a:pt x="4379206" y="1015727"/>
                  <a:pt x="4397157" y="1017511"/>
                </a:cubicBezTo>
                <a:close/>
                <a:moveTo>
                  <a:pt x="1585965" y="521198"/>
                </a:moveTo>
                <a:cubicBezTo>
                  <a:pt x="1646254" y="521395"/>
                  <a:pt x="1705370" y="550562"/>
                  <a:pt x="1741484" y="604396"/>
                </a:cubicBezTo>
                <a:cubicBezTo>
                  <a:pt x="1799265" y="690531"/>
                  <a:pt x="1776280" y="807200"/>
                  <a:pt x="1690145" y="864982"/>
                </a:cubicBezTo>
                <a:lnTo>
                  <a:pt x="77493" y="1946793"/>
                </a:lnTo>
                <a:lnTo>
                  <a:pt x="77816" y="1944984"/>
                </a:lnTo>
                <a:cubicBezTo>
                  <a:pt x="112727" y="1774379"/>
                  <a:pt x="160071" y="1608303"/>
                  <a:pt x="218860" y="1447744"/>
                </a:cubicBezTo>
                <a:lnTo>
                  <a:pt x="244633" y="1382379"/>
                </a:lnTo>
                <a:lnTo>
                  <a:pt x="1480897" y="553057"/>
                </a:lnTo>
                <a:cubicBezTo>
                  <a:pt x="1513199" y="531390"/>
                  <a:pt x="1549793" y="521079"/>
                  <a:pt x="1585965" y="521198"/>
                </a:cubicBezTo>
                <a:close/>
                <a:moveTo>
                  <a:pt x="4534469" y="334122"/>
                </a:moveTo>
                <a:cubicBezTo>
                  <a:pt x="4588320" y="339475"/>
                  <a:pt x="4639455" y="367945"/>
                  <a:pt x="4671957" y="416396"/>
                </a:cubicBezTo>
                <a:cubicBezTo>
                  <a:pt x="4729739" y="502530"/>
                  <a:pt x="4706754" y="619200"/>
                  <a:pt x="4620620" y="676982"/>
                </a:cubicBezTo>
                <a:lnTo>
                  <a:pt x="3263333" y="1587487"/>
                </a:lnTo>
                <a:cubicBezTo>
                  <a:pt x="3177199" y="1645269"/>
                  <a:pt x="3060530" y="1622284"/>
                  <a:pt x="3002748" y="1536149"/>
                </a:cubicBezTo>
                <a:cubicBezTo>
                  <a:pt x="2944966" y="1450013"/>
                  <a:pt x="2967952" y="1333344"/>
                  <a:pt x="3054087" y="1275562"/>
                </a:cubicBezTo>
                <a:lnTo>
                  <a:pt x="4411371" y="365058"/>
                </a:lnTo>
                <a:cubicBezTo>
                  <a:pt x="4432905" y="350612"/>
                  <a:pt x="4456348" y="341216"/>
                  <a:pt x="4480300" y="336590"/>
                </a:cubicBezTo>
                <a:cubicBezTo>
                  <a:pt x="4498266" y="333122"/>
                  <a:pt x="4516519" y="332338"/>
                  <a:pt x="4534469" y="334122"/>
                </a:cubicBezTo>
                <a:close/>
                <a:moveTo>
                  <a:pt x="1217261" y="203157"/>
                </a:moveTo>
                <a:cubicBezTo>
                  <a:pt x="1277551" y="203355"/>
                  <a:pt x="1336668" y="232520"/>
                  <a:pt x="1372781" y="286357"/>
                </a:cubicBezTo>
                <a:cubicBezTo>
                  <a:pt x="1430562" y="372491"/>
                  <a:pt x="1407577" y="489160"/>
                  <a:pt x="1321442" y="546939"/>
                </a:cubicBezTo>
                <a:lnTo>
                  <a:pt x="296722" y="1234352"/>
                </a:lnTo>
                <a:lnTo>
                  <a:pt x="361881" y="1090225"/>
                </a:lnTo>
                <a:cubicBezTo>
                  <a:pt x="461436" y="883614"/>
                  <a:pt x="580441" y="688143"/>
                  <a:pt x="716522" y="506183"/>
                </a:cubicBezTo>
                <a:lnTo>
                  <a:pt x="726054" y="494052"/>
                </a:lnTo>
                <a:lnTo>
                  <a:pt x="1112196" y="235017"/>
                </a:lnTo>
                <a:cubicBezTo>
                  <a:pt x="1144496" y="213349"/>
                  <a:pt x="1181090" y="203039"/>
                  <a:pt x="1217261" y="203157"/>
                </a:cubicBezTo>
                <a:close/>
                <a:moveTo>
                  <a:pt x="5612774" y="195916"/>
                </a:moveTo>
                <a:cubicBezTo>
                  <a:pt x="5666627" y="201271"/>
                  <a:pt x="5717761" y="229741"/>
                  <a:pt x="5750264" y="278192"/>
                </a:cubicBezTo>
                <a:cubicBezTo>
                  <a:pt x="5808046" y="364327"/>
                  <a:pt x="5785061" y="480996"/>
                  <a:pt x="5698927" y="538777"/>
                </a:cubicBezTo>
                <a:lnTo>
                  <a:pt x="4888407" y="1082495"/>
                </a:lnTo>
                <a:cubicBezTo>
                  <a:pt x="4802272" y="1140277"/>
                  <a:pt x="4685604" y="1117292"/>
                  <a:pt x="4627822" y="1031157"/>
                </a:cubicBezTo>
                <a:cubicBezTo>
                  <a:pt x="4570040" y="945022"/>
                  <a:pt x="4593024" y="828352"/>
                  <a:pt x="4679161" y="770571"/>
                </a:cubicBezTo>
                <a:lnTo>
                  <a:pt x="5489678" y="226852"/>
                </a:lnTo>
                <a:cubicBezTo>
                  <a:pt x="5511212" y="212408"/>
                  <a:pt x="5534654" y="203011"/>
                  <a:pt x="5558607" y="198385"/>
                </a:cubicBezTo>
                <a:cubicBezTo>
                  <a:pt x="5576572" y="194917"/>
                  <a:pt x="5594825" y="194132"/>
                  <a:pt x="5612774" y="195916"/>
                </a:cubicBezTo>
                <a:close/>
                <a:moveTo>
                  <a:pt x="3876589" y="181347"/>
                </a:moveTo>
                <a:cubicBezTo>
                  <a:pt x="3930441" y="186701"/>
                  <a:pt x="3981575" y="215171"/>
                  <a:pt x="4014077" y="263624"/>
                </a:cubicBezTo>
                <a:cubicBezTo>
                  <a:pt x="4071858" y="349760"/>
                  <a:pt x="4048874" y="466427"/>
                  <a:pt x="3962739" y="524209"/>
                </a:cubicBezTo>
                <a:lnTo>
                  <a:pt x="3912826" y="557692"/>
                </a:lnTo>
                <a:cubicBezTo>
                  <a:pt x="3848225" y="601028"/>
                  <a:pt x="3766449" y="598932"/>
                  <a:pt x="3705221" y="558838"/>
                </a:cubicBezTo>
                <a:lnTo>
                  <a:pt x="3696319" y="550019"/>
                </a:lnTo>
                <a:lnTo>
                  <a:pt x="3696004" y="551583"/>
                </a:lnTo>
                <a:lnTo>
                  <a:pt x="3662815" y="544882"/>
                </a:lnTo>
                <a:cubicBezTo>
                  <a:pt x="3621638" y="544882"/>
                  <a:pt x="3586308" y="569918"/>
                  <a:pt x="3571217" y="605598"/>
                </a:cubicBezTo>
                <a:lnTo>
                  <a:pt x="3564603" y="638352"/>
                </a:lnTo>
                <a:lnTo>
                  <a:pt x="3570903" y="653606"/>
                </a:lnTo>
                <a:cubicBezTo>
                  <a:pt x="3584777" y="725465"/>
                  <a:pt x="3555699" y="801927"/>
                  <a:pt x="3491097" y="845261"/>
                </a:cubicBezTo>
                <a:lnTo>
                  <a:pt x="64424" y="3143970"/>
                </a:lnTo>
                <a:lnTo>
                  <a:pt x="35994" y="3159147"/>
                </a:lnTo>
                <a:lnTo>
                  <a:pt x="16598" y="3006509"/>
                </a:lnTo>
                <a:cubicBezTo>
                  <a:pt x="10632" y="2947773"/>
                  <a:pt x="6121" y="2888609"/>
                  <a:pt x="3104" y="2829049"/>
                </a:cubicBezTo>
                <a:lnTo>
                  <a:pt x="709" y="2734415"/>
                </a:lnTo>
                <a:lnTo>
                  <a:pt x="3281852" y="533340"/>
                </a:lnTo>
                <a:cubicBezTo>
                  <a:pt x="3314153" y="511672"/>
                  <a:pt x="3350748" y="501360"/>
                  <a:pt x="3386920" y="501480"/>
                </a:cubicBezTo>
                <a:cubicBezTo>
                  <a:pt x="3417063" y="501578"/>
                  <a:pt x="3446914" y="508919"/>
                  <a:pt x="3473743" y="522964"/>
                </a:cubicBezTo>
                <a:lnTo>
                  <a:pt x="3477987" y="525899"/>
                </a:lnTo>
                <a:lnTo>
                  <a:pt x="3478041" y="525631"/>
                </a:lnTo>
                <a:lnTo>
                  <a:pt x="3491651" y="534808"/>
                </a:lnTo>
                <a:cubicBezTo>
                  <a:pt x="3503544" y="539838"/>
                  <a:pt x="3516621" y="542619"/>
                  <a:pt x="3530346" y="542619"/>
                </a:cubicBezTo>
                <a:cubicBezTo>
                  <a:pt x="3571523" y="542619"/>
                  <a:pt x="3606854" y="517583"/>
                  <a:pt x="3621945" y="481903"/>
                </a:cubicBezTo>
                <a:lnTo>
                  <a:pt x="3628577" y="449056"/>
                </a:lnTo>
                <a:lnTo>
                  <a:pt x="3623772" y="437423"/>
                </a:lnTo>
                <a:cubicBezTo>
                  <a:pt x="3609898" y="365563"/>
                  <a:pt x="3638978" y="289102"/>
                  <a:pt x="3703580" y="245766"/>
                </a:cubicBezTo>
                <a:lnTo>
                  <a:pt x="3753492" y="212284"/>
                </a:lnTo>
                <a:cubicBezTo>
                  <a:pt x="3775024" y="197839"/>
                  <a:pt x="3798468" y="188441"/>
                  <a:pt x="3822420" y="183816"/>
                </a:cubicBezTo>
                <a:cubicBezTo>
                  <a:pt x="3840387" y="180349"/>
                  <a:pt x="3858638" y="179564"/>
                  <a:pt x="3876589" y="181347"/>
                </a:cubicBezTo>
                <a:close/>
                <a:moveTo>
                  <a:pt x="3205093" y="43169"/>
                </a:moveTo>
                <a:cubicBezTo>
                  <a:pt x="3258946" y="48521"/>
                  <a:pt x="3310080" y="76994"/>
                  <a:pt x="3342584" y="125445"/>
                </a:cubicBezTo>
                <a:cubicBezTo>
                  <a:pt x="3400363" y="211580"/>
                  <a:pt x="3377379" y="328249"/>
                  <a:pt x="3291243" y="386028"/>
                </a:cubicBezTo>
                <a:lnTo>
                  <a:pt x="3142820" y="485598"/>
                </a:lnTo>
                <a:cubicBezTo>
                  <a:pt x="3078216" y="528933"/>
                  <a:pt x="2996440" y="526839"/>
                  <a:pt x="2935213" y="486744"/>
                </a:cubicBezTo>
                <a:lnTo>
                  <a:pt x="2925291" y="476915"/>
                </a:lnTo>
                <a:lnTo>
                  <a:pt x="2892484" y="470291"/>
                </a:lnTo>
                <a:cubicBezTo>
                  <a:pt x="2851307" y="470291"/>
                  <a:pt x="2815977" y="495327"/>
                  <a:pt x="2800886" y="531007"/>
                </a:cubicBezTo>
                <a:lnTo>
                  <a:pt x="2795538" y="557494"/>
                </a:lnTo>
                <a:lnTo>
                  <a:pt x="2802409" y="574132"/>
                </a:lnTo>
                <a:cubicBezTo>
                  <a:pt x="2816284" y="645993"/>
                  <a:pt x="2787206" y="722454"/>
                  <a:pt x="2722604" y="765787"/>
                </a:cubicBezTo>
                <a:lnTo>
                  <a:pt x="0" y="2592186"/>
                </a:lnTo>
                <a:lnTo>
                  <a:pt x="3101" y="2469401"/>
                </a:lnTo>
                <a:cubicBezTo>
                  <a:pt x="9139" y="2350284"/>
                  <a:pt x="21143" y="2232742"/>
                  <a:pt x="38817" y="2117063"/>
                </a:cubicBezTo>
                <a:lnTo>
                  <a:pt x="39469" y="2113416"/>
                </a:lnTo>
                <a:lnTo>
                  <a:pt x="2513354" y="453864"/>
                </a:lnTo>
                <a:cubicBezTo>
                  <a:pt x="2545658" y="432197"/>
                  <a:pt x="2582251" y="421887"/>
                  <a:pt x="2618423" y="422002"/>
                </a:cubicBezTo>
                <a:cubicBezTo>
                  <a:pt x="2648568" y="422102"/>
                  <a:pt x="2678419" y="429443"/>
                  <a:pt x="2705249" y="443489"/>
                </a:cubicBezTo>
                <a:lnTo>
                  <a:pt x="2732781" y="462531"/>
                </a:lnTo>
                <a:lnTo>
                  <a:pt x="2760015" y="468028"/>
                </a:lnTo>
                <a:cubicBezTo>
                  <a:pt x="2801192" y="468028"/>
                  <a:pt x="2836523" y="442993"/>
                  <a:pt x="2851614" y="407313"/>
                </a:cubicBezTo>
                <a:lnTo>
                  <a:pt x="2858014" y="375617"/>
                </a:lnTo>
                <a:lnTo>
                  <a:pt x="2853765" y="365329"/>
                </a:lnTo>
                <a:cubicBezTo>
                  <a:pt x="2839890" y="293470"/>
                  <a:pt x="2868971" y="217009"/>
                  <a:pt x="2933569" y="173670"/>
                </a:cubicBezTo>
                <a:lnTo>
                  <a:pt x="3081996" y="74105"/>
                </a:lnTo>
                <a:cubicBezTo>
                  <a:pt x="3103529" y="59659"/>
                  <a:pt x="3126974" y="50263"/>
                  <a:pt x="3150925" y="45636"/>
                </a:cubicBezTo>
                <a:cubicBezTo>
                  <a:pt x="3168892" y="42170"/>
                  <a:pt x="3187141" y="41386"/>
                  <a:pt x="3205093" y="43169"/>
                </a:cubicBezTo>
                <a:close/>
                <a:moveTo>
                  <a:pt x="2403698" y="925"/>
                </a:moveTo>
                <a:cubicBezTo>
                  <a:pt x="2457548" y="6279"/>
                  <a:pt x="2508682" y="34747"/>
                  <a:pt x="2541186" y="83199"/>
                </a:cubicBezTo>
                <a:cubicBezTo>
                  <a:pt x="2598968" y="169334"/>
                  <a:pt x="2575981" y="286001"/>
                  <a:pt x="2489845" y="343784"/>
                </a:cubicBezTo>
                <a:lnTo>
                  <a:pt x="2067553" y="627070"/>
                </a:lnTo>
                <a:cubicBezTo>
                  <a:pt x="1981417" y="684853"/>
                  <a:pt x="1864751" y="661866"/>
                  <a:pt x="1806967" y="575731"/>
                </a:cubicBezTo>
                <a:cubicBezTo>
                  <a:pt x="1749185" y="489597"/>
                  <a:pt x="1772171" y="372929"/>
                  <a:pt x="1858306" y="315146"/>
                </a:cubicBezTo>
                <a:lnTo>
                  <a:pt x="2280598" y="31860"/>
                </a:lnTo>
                <a:cubicBezTo>
                  <a:pt x="2302132" y="17414"/>
                  <a:pt x="2325576" y="8017"/>
                  <a:pt x="2349529" y="3391"/>
                </a:cubicBezTo>
                <a:cubicBezTo>
                  <a:pt x="2367494" y="-77"/>
                  <a:pt x="2385747" y="-860"/>
                  <a:pt x="2403698" y="925"/>
                </a:cubicBezTo>
                <a:close/>
              </a:path>
            </a:pathLst>
          </a:custGeom>
          <a:blipFill dpi="0" rotWithShape="0">
            <a:blip r:embed="rId3"/>
            <a:srcRect/>
            <a:stretch>
              <a:fillRect t="-13000" b="-1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等线" panose="02010600030101010101" charset="-122"/>
              <a:ea typeface="等线" panose="02010600030101010101" charset="-122"/>
            </a:endParaRPr>
          </a:p>
        </p:txBody>
      </p:sp>
      <p:sp>
        <p:nvSpPr>
          <p:cNvPr id="2" name="文本框 5">
            <a:extLst>
              <a:ext uri="{FF2B5EF4-FFF2-40B4-BE49-F238E27FC236}">
                <a16:creationId xmlns:a16="http://schemas.microsoft.com/office/drawing/2014/main" id="{038167F5-44BD-CFF1-D628-434DE222B998}"/>
              </a:ext>
            </a:extLst>
          </p:cNvPr>
          <p:cNvSpPr txBox="1"/>
          <p:nvPr/>
        </p:nvSpPr>
        <p:spPr>
          <a:xfrm>
            <a:off x="506826" y="4362769"/>
            <a:ext cx="2676641" cy="1200329"/>
          </a:xfrm>
          <a:prstGeom prst="rect">
            <a:avLst/>
          </a:prstGeom>
          <a:noFill/>
        </p:spPr>
        <p:txBody>
          <a:bodyPr wrap="square" rtlCol="0">
            <a:spAutoFit/>
          </a:bodyPr>
          <a:lstStyle/>
          <a:p>
            <a:pPr marL="0" algn="l" rtl="0" eaLnBrk="1" latinLnBrk="0" hangingPunct="1">
              <a:spcBef>
                <a:spcPts val="0"/>
              </a:spcBef>
              <a:spcAft>
                <a:spcPts val="0"/>
              </a:spcAft>
            </a:pPr>
            <a:r>
              <a:rPr lang="en-US" altLang="zh-CN" sz="2400" kern="1200" dirty="0">
                <a:effectLst/>
                <a:latin typeface="Calibri Light" panose="020F0302020204030204" pitchFamily="34" charset="0"/>
                <a:ea typeface="Calibri Light" panose="020F0302020204030204" pitchFamily="34" charset="0"/>
                <a:cs typeface="Calibri Light" panose="020F0302020204030204" pitchFamily="34" charset="0"/>
              </a:rPr>
              <a:t>PRESENTED BY:</a:t>
            </a:r>
            <a:endParaRPr lang="zh-CN" altLang="zh-CN" sz="4400" dirty="0">
              <a:effectLst/>
              <a:latin typeface="Calibri Light" panose="020F0302020204030204" pitchFamily="34" charset="0"/>
              <a:cs typeface="Calibri Light" panose="020F0302020204030204" pitchFamily="34" charset="0"/>
            </a:endParaRPr>
          </a:p>
          <a:p>
            <a:pPr marL="0" algn="l" rtl="0" eaLnBrk="1" latinLnBrk="0" hangingPunct="1">
              <a:spcBef>
                <a:spcPts val="0"/>
              </a:spcBef>
              <a:spcAft>
                <a:spcPts val="0"/>
              </a:spcAft>
            </a:pPr>
            <a:r>
              <a:rPr lang="en-US" altLang="zh-CN" sz="2400" b="1" kern="1200" dirty="0">
                <a:effectLst/>
                <a:latin typeface="Calibri Light" panose="020F0302020204030204" pitchFamily="34" charset="0"/>
                <a:ea typeface="Calibri Light" panose="020F0302020204030204" pitchFamily="34" charset="0"/>
                <a:cs typeface="Calibri Light" panose="020F0302020204030204" pitchFamily="34" charset="0"/>
              </a:rPr>
              <a:t>Long Pan</a:t>
            </a:r>
            <a:endParaRPr lang="zh-CN" altLang="zh-CN" sz="4400" dirty="0">
              <a:effectLst/>
              <a:latin typeface="Calibri Light" panose="020F0302020204030204" pitchFamily="34" charset="0"/>
              <a:cs typeface="Calibri Light" panose="020F0302020204030204" pitchFamily="34" charset="0"/>
            </a:endParaRPr>
          </a:p>
          <a:p>
            <a:pPr marL="0" algn="l" rtl="0" eaLnBrk="1" latinLnBrk="0" hangingPunct="1">
              <a:spcBef>
                <a:spcPts val="0"/>
              </a:spcBef>
              <a:spcAft>
                <a:spcPts val="0"/>
              </a:spcAft>
            </a:pPr>
            <a:r>
              <a:rPr lang="en-US" altLang="zh-CN" sz="2400" b="1" kern="1200" dirty="0">
                <a:effectLst/>
                <a:latin typeface="Calibri Light" panose="020F0302020204030204" pitchFamily="34" charset="0"/>
                <a:ea typeface="Calibri Light" panose="020F0302020204030204" pitchFamily="34" charset="0"/>
                <a:cs typeface="Calibri Light" panose="020F0302020204030204" pitchFamily="34" charset="0"/>
              </a:rPr>
              <a:t>21332147</a:t>
            </a:r>
            <a:endParaRPr lang="zh-CN" altLang="zh-CN" sz="4400" dirty="0">
              <a:effectLst/>
              <a:latin typeface="Calibri Light" panose="020F0302020204030204" pitchFamily="34" charset="0"/>
              <a:cs typeface="Calibri Light" panose="020F03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8317C93-A05E-91D2-439A-46F1436CA63C}"/>
              </a:ext>
            </a:extLst>
          </p:cNvPr>
          <p:cNvGraphicFramePr>
            <a:graphicFrameLocks noGrp="1"/>
          </p:cNvGraphicFramePr>
          <p:nvPr>
            <p:extLst>
              <p:ext uri="{D42A27DB-BD31-4B8C-83A1-F6EECF244321}">
                <p14:modId xmlns:p14="http://schemas.microsoft.com/office/powerpoint/2010/main" val="2234380876"/>
              </p:ext>
            </p:extLst>
          </p:nvPr>
        </p:nvGraphicFramePr>
        <p:xfrm>
          <a:off x="918785" y="1703489"/>
          <a:ext cx="10354430" cy="4532966"/>
        </p:xfrm>
        <a:graphic>
          <a:graphicData uri="http://schemas.openxmlformats.org/drawingml/2006/table">
            <a:tbl>
              <a:tblPr firstRow="1" bandRow="1">
                <a:noFill/>
                <a:tableStyleId>{5C22544A-7EE6-4342-B048-85BDC9FD1C3A}</a:tableStyleId>
              </a:tblPr>
              <a:tblGrid>
                <a:gridCol w="2292499">
                  <a:extLst>
                    <a:ext uri="{9D8B030D-6E8A-4147-A177-3AD203B41FA5}">
                      <a16:colId xmlns:a16="http://schemas.microsoft.com/office/drawing/2014/main" val="3459969510"/>
                    </a:ext>
                  </a:extLst>
                </a:gridCol>
                <a:gridCol w="2105244">
                  <a:extLst>
                    <a:ext uri="{9D8B030D-6E8A-4147-A177-3AD203B41FA5}">
                      <a16:colId xmlns:a16="http://schemas.microsoft.com/office/drawing/2014/main" val="3838873854"/>
                    </a:ext>
                  </a:extLst>
                </a:gridCol>
                <a:gridCol w="2350591">
                  <a:extLst>
                    <a:ext uri="{9D8B030D-6E8A-4147-A177-3AD203B41FA5}">
                      <a16:colId xmlns:a16="http://schemas.microsoft.com/office/drawing/2014/main" val="2645063215"/>
                    </a:ext>
                  </a:extLst>
                </a:gridCol>
                <a:gridCol w="3606096">
                  <a:extLst>
                    <a:ext uri="{9D8B030D-6E8A-4147-A177-3AD203B41FA5}">
                      <a16:colId xmlns:a16="http://schemas.microsoft.com/office/drawing/2014/main" val="4238468920"/>
                    </a:ext>
                  </a:extLst>
                </a:gridCol>
              </a:tblGrid>
              <a:tr h="388127">
                <a:tc>
                  <a:txBody>
                    <a:bodyPr/>
                    <a:lstStyle/>
                    <a:p>
                      <a:r>
                        <a:rPr lang="en-IE" sz="1400" dirty="0">
                          <a:latin typeface="Calibri Light" panose="020F0302020204030204" pitchFamily="34" charset="0"/>
                          <a:ea typeface="Calibri Light" panose="020F0302020204030204" pitchFamily="34" charset="0"/>
                          <a:cs typeface="Calibri Light" panose="020F0302020204030204" pitchFamily="34" charset="0"/>
                        </a:rPr>
                        <a:t>Student Name: </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Long Pan</a:t>
                      </a:r>
                      <a:endParaRPr lang="en-IE" sz="1400" dirty="0">
                        <a:latin typeface="Calibri Light" panose="020F0302020204030204" pitchFamily="34" charset="0"/>
                        <a:ea typeface="Calibri Light" panose="020F0302020204030204" pitchFamily="34" charset="0"/>
                        <a:cs typeface="Calibri Light" panose="020F0302020204030204" pitchFamily="34" charset="0"/>
                      </a:endParaRPr>
                    </a:p>
                  </a:txBody>
                  <a:tcPr>
                    <a:lnB w="12700" cap="flat" cmpd="sng" algn="ctr">
                      <a:solidFill>
                        <a:schemeClr val="tx1"/>
                      </a:solidFill>
                      <a:prstDash val="solid"/>
                      <a:round/>
                      <a:headEnd type="none" w="med" len="med"/>
                      <a:tailEnd type="none" w="med" len="med"/>
                    </a:lnB>
                    <a:solidFill>
                      <a:srgbClr val="39425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400" dirty="0">
                          <a:latin typeface="Calibri Light" panose="020F0302020204030204" pitchFamily="34" charset="0"/>
                          <a:ea typeface="Calibri Light" panose="020F0302020204030204" pitchFamily="34" charset="0"/>
                          <a:cs typeface="Calibri Light" panose="020F0302020204030204" pitchFamily="34" charset="0"/>
                        </a:rPr>
                        <a:t>Student ID: </a:t>
                      </a:r>
                      <a:r>
                        <a:rPr lang="en-IE" sz="1400" b="1" kern="1200" dirty="0">
                          <a:solidFill>
                            <a:schemeClr val="lt1"/>
                          </a:solidFill>
                          <a:effectLst/>
                          <a:latin typeface="Calibri Light" panose="020F0302020204030204" pitchFamily="34" charset="0"/>
                          <a:ea typeface="Calibri Light" panose="020F0302020204030204" pitchFamily="34" charset="0"/>
                          <a:cs typeface="Calibri Light" panose="020F0302020204030204" pitchFamily="34" charset="0"/>
                        </a:rPr>
                        <a:t>21332147</a:t>
                      </a:r>
                    </a:p>
                  </a:txBody>
                  <a:tcPr>
                    <a:lnB w="12700" cap="flat" cmpd="sng" algn="ctr">
                      <a:solidFill>
                        <a:schemeClr val="tx1"/>
                      </a:solidFill>
                      <a:prstDash val="solid"/>
                      <a:round/>
                      <a:headEnd type="none" w="med" len="med"/>
                      <a:tailEnd type="none" w="med" len="med"/>
                    </a:lnB>
                    <a:solidFill>
                      <a:srgbClr val="39425D"/>
                    </a:solidFill>
                  </a:tcPr>
                </a:tc>
                <a:tc>
                  <a:txBody>
                    <a:bodyPr/>
                    <a:lstStyle/>
                    <a:p>
                      <a:r>
                        <a:rPr lang="en-IE" sz="1400" dirty="0">
                          <a:latin typeface="Calibri Light" panose="020F0302020204030204" pitchFamily="34" charset="0"/>
                          <a:ea typeface="Calibri Light" panose="020F0302020204030204" pitchFamily="34" charset="0"/>
                          <a:cs typeface="Calibri Light" panose="020F0302020204030204" pitchFamily="34" charset="0"/>
                        </a:rPr>
                        <a:t>Stream: AVR</a:t>
                      </a:r>
                    </a:p>
                  </a:txBody>
                  <a:tcPr>
                    <a:lnB w="12700" cap="flat" cmpd="sng" algn="ctr">
                      <a:solidFill>
                        <a:schemeClr val="tx1"/>
                      </a:solidFill>
                      <a:prstDash val="solid"/>
                      <a:round/>
                      <a:headEnd type="none" w="med" len="med"/>
                      <a:tailEnd type="none" w="med" len="med"/>
                    </a:lnB>
                    <a:solidFill>
                      <a:srgbClr val="39425D"/>
                    </a:solidFill>
                  </a:tcPr>
                </a:tc>
                <a:tc>
                  <a:txBody>
                    <a:bodyPr/>
                    <a:lstStyle/>
                    <a:p>
                      <a:r>
                        <a:rPr lang="en-IE" sz="1400" dirty="0">
                          <a:latin typeface="Calibri Light" panose="020F0302020204030204" pitchFamily="34" charset="0"/>
                          <a:ea typeface="Calibri Light" panose="020F0302020204030204" pitchFamily="34" charset="0"/>
                          <a:cs typeface="Calibri Light" panose="020F0302020204030204" pitchFamily="34" charset="0"/>
                        </a:rPr>
                        <a:t>Supervisor Name:  Rachel McDonnell</a:t>
                      </a:r>
                    </a:p>
                  </a:txBody>
                  <a:tcPr>
                    <a:lnB w="12700" cap="flat" cmpd="sng" algn="ctr">
                      <a:solidFill>
                        <a:schemeClr val="tx1"/>
                      </a:solidFill>
                      <a:prstDash val="solid"/>
                      <a:round/>
                      <a:headEnd type="none" w="med" len="med"/>
                      <a:tailEnd type="none" w="med" len="med"/>
                    </a:lnB>
                    <a:solidFill>
                      <a:srgbClr val="39425D"/>
                    </a:solidFill>
                  </a:tcPr>
                </a:tc>
                <a:extLst>
                  <a:ext uri="{0D108BD9-81ED-4DB2-BD59-A6C34878D82A}">
                    <a16:rowId xmlns:a16="http://schemas.microsoft.com/office/drawing/2014/main" val="2894026846"/>
                  </a:ext>
                </a:extLst>
              </a:tr>
              <a:tr h="625270">
                <a:tc gridSpan="4">
                  <a:txBody>
                    <a:bodyPr/>
                    <a:lstStyle/>
                    <a:p>
                      <a:pPr marL="342900" indent="-342900">
                        <a:buAutoNum type="arabicPeriod"/>
                      </a:pPr>
                      <a:r>
                        <a:rPr lang="en-IE" sz="1400" b="1" dirty="0">
                          <a:latin typeface="Calibri Light" panose="020F0302020204030204" pitchFamily="34" charset="0"/>
                          <a:ea typeface="Calibri Light" panose="020F0302020204030204" pitchFamily="34" charset="0"/>
                          <a:cs typeface="Calibri Light" panose="020F0302020204030204" pitchFamily="34" charset="0"/>
                        </a:rPr>
                        <a:t>Research Question/Aim:</a:t>
                      </a:r>
                    </a:p>
                    <a:p>
                      <a:pPr marL="0" indent="0">
                        <a:buNone/>
                      </a:pP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How to create avatar gestures based on trimodal context of speech text, audio, and speaker identity to help listeners understand better?</a:t>
                      </a:r>
                      <a:endParaRPr lang="en-IE" sz="1400" b="1" dirty="0">
                        <a:latin typeface="Calibri Light" panose="020F0302020204030204" pitchFamily="34" charset="0"/>
                        <a:ea typeface="Calibri Light" panose="020F0302020204030204" pitchFamily="34" charset="0"/>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E" dirty="0"/>
                    </a:p>
                  </a:txBody>
                  <a:tcPr/>
                </a:tc>
                <a:tc hMerge="1">
                  <a:txBody>
                    <a:bodyPr/>
                    <a:lstStyle/>
                    <a:p>
                      <a:endParaRPr lang="en-IE" sz="1200" dirty="0"/>
                    </a:p>
                  </a:txBody>
                  <a:tcPr>
                    <a:solidFill>
                      <a:schemeClr val="bg1">
                        <a:lumMod val="95000"/>
                      </a:schemeClr>
                    </a:solidFill>
                  </a:tcPr>
                </a:tc>
                <a:tc hMerge="1">
                  <a:txBody>
                    <a:bodyPr/>
                    <a:lstStyle/>
                    <a:p>
                      <a:endParaRPr lang="en-IE" dirty="0"/>
                    </a:p>
                  </a:txBody>
                  <a:tcPr/>
                </a:tc>
                <a:extLst>
                  <a:ext uri="{0D108BD9-81ED-4DB2-BD59-A6C34878D82A}">
                    <a16:rowId xmlns:a16="http://schemas.microsoft.com/office/drawing/2014/main" val="79440894"/>
                  </a:ext>
                </a:extLst>
              </a:tr>
              <a:tr h="1572562">
                <a:tc gridSpan="2">
                  <a:txBody>
                    <a:bodyPr/>
                    <a:lstStyle/>
                    <a:p>
                      <a:r>
                        <a:rPr lang="en-IE" sz="1400" b="1" dirty="0">
                          <a:latin typeface="Calibri Light" panose="020F0302020204030204" pitchFamily="34" charset="0"/>
                          <a:ea typeface="Calibri Light" panose="020F0302020204030204" pitchFamily="34" charset="0"/>
                          <a:cs typeface="Calibri Light" panose="020F0302020204030204" pitchFamily="34" charset="0"/>
                        </a:rPr>
                        <a:t>2. Research</a:t>
                      </a:r>
                      <a:r>
                        <a:rPr lang="en-IE" sz="1400" b="1" baseline="0" dirty="0">
                          <a:latin typeface="Calibri Light" panose="020F0302020204030204" pitchFamily="34" charset="0"/>
                          <a:ea typeface="Calibri Light" panose="020F0302020204030204" pitchFamily="34" charset="0"/>
                          <a:cs typeface="Calibri Light" panose="020F0302020204030204" pitchFamily="34" charset="0"/>
                        </a:rPr>
                        <a:t> Objectives</a:t>
                      </a:r>
                    </a:p>
                    <a:p>
                      <a:pPr marL="285750" indent="-285750">
                        <a:buFont typeface="Arial" panose="020B0604020202020204" pitchFamily="34" charset="0"/>
                        <a:buChar char="•"/>
                      </a:pPr>
                      <a:r>
                        <a:rPr lang="en-IE" sz="1400" b="1" baseline="0">
                          <a:latin typeface="Calibri Light" panose="020F0302020204030204" pitchFamily="34" charset="0"/>
                          <a:ea typeface="Calibri Light" panose="020F0302020204030204" pitchFamily="34" charset="0"/>
                          <a:cs typeface="Calibri Light" panose="020F0302020204030204" pitchFamily="34" charset="0"/>
                        </a:rPr>
                        <a:t>Speech text</a:t>
                      </a:r>
                    </a:p>
                    <a:p>
                      <a:pPr marL="285750" indent="-285750">
                        <a:buFont typeface="Arial" panose="020B0604020202020204" pitchFamily="34" charset="0"/>
                        <a:buChar char="•"/>
                      </a:pPr>
                      <a:r>
                        <a:rPr lang="en-IE" sz="1400" b="1" baseline="0">
                          <a:latin typeface="Calibri Light" panose="020F0302020204030204" pitchFamily="34" charset="0"/>
                          <a:ea typeface="Calibri Light" panose="020F0302020204030204" pitchFamily="34" charset="0"/>
                          <a:cs typeface="Calibri Light" panose="020F0302020204030204" pitchFamily="34" charset="0"/>
                        </a:rPr>
                        <a:t>Speech audio</a:t>
                      </a:r>
                    </a:p>
                    <a:p>
                      <a:pPr marL="285750" indent="-285750">
                        <a:buFont typeface="Arial" panose="020B0604020202020204" pitchFamily="34" charset="0"/>
                        <a:buChar char="•"/>
                      </a:pPr>
                      <a:r>
                        <a:rPr lang="en-IE" sz="1400" b="1" baseline="0">
                          <a:latin typeface="Calibri Light" panose="020F0302020204030204" pitchFamily="34" charset="0"/>
                          <a:ea typeface="Calibri Light" panose="020F0302020204030204" pitchFamily="34" charset="0"/>
                          <a:cs typeface="Calibri Light" panose="020F0302020204030204" pitchFamily="34" charset="0"/>
                        </a:rPr>
                        <a:t>Speak identity</a:t>
                      </a:r>
                    </a:p>
                    <a:p>
                      <a:pPr marL="285750" indent="-285750">
                        <a:buFont typeface="Arial" panose="020B0604020202020204" pitchFamily="34" charset="0"/>
                        <a:buChar char="•"/>
                      </a:pPr>
                      <a:r>
                        <a:rPr lang="en-IE" sz="1400" b="1">
                          <a:latin typeface="Calibri Light" panose="020F0302020204030204" pitchFamily="34" charset="0"/>
                          <a:ea typeface="Calibri Light" panose="020F0302020204030204" pitchFamily="34" charset="0"/>
                          <a:cs typeface="Calibri Light" panose="020F0302020204030204" pitchFamily="34" charset="0"/>
                        </a:rPr>
                        <a:t>Talking With Hands 16.2M(</a:t>
                      </a:r>
                      <a:r>
                        <a:rPr lang="en-US" sz="1400" b="1">
                          <a:latin typeface="Calibri Light" panose="020F0302020204030204" pitchFamily="34" charset="0"/>
                          <a:ea typeface="Calibri Light" panose="020F0302020204030204" pitchFamily="34" charset="0"/>
                          <a:cs typeface="Calibri Light" panose="020F0302020204030204" pitchFamily="34" charset="0"/>
                        </a:rPr>
                        <a:t>293 recordings, overall 18 hours)</a:t>
                      </a:r>
                      <a:endParaRPr lang="en-IE" sz="1400" b="1" dirty="0">
                        <a:latin typeface="Calibri Light" panose="020F0302020204030204" pitchFamily="34" charset="0"/>
                        <a:ea typeface="Calibri Light" panose="020F0302020204030204" pitchFamily="34" charset="0"/>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E"/>
                    </a:p>
                  </a:txBody>
                  <a:tcPr/>
                </a:tc>
                <a:tc gridSpan="2">
                  <a:txBody>
                    <a:bodyPr/>
                    <a:lstStyle/>
                    <a:p>
                      <a:r>
                        <a:rPr lang="en-IE" sz="1400" b="1" dirty="0">
                          <a:latin typeface="Calibri Light" panose="020F0302020204030204" pitchFamily="34" charset="0"/>
                          <a:ea typeface="Calibri Light" panose="020F0302020204030204" pitchFamily="34" charset="0"/>
                          <a:cs typeface="Calibri Light" panose="020F0302020204030204" pitchFamily="34" charset="0"/>
                        </a:rPr>
                        <a:t>3. Approach/Method</a:t>
                      </a:r>
                      <a:r>
                        <a:rPr lang="en-IE" sz="1400" b="1" baseline="0" dirty="0">
                          <a:latin typeface="Calibri Light" panose="020F0302020204030204" pitchFamily="34" charset="0"/>
                          <a:ea typeface="Calibri Light" panose="020F0302020204030204" pitchFamily="34" charset="0"/>
                          <a:cs typeface="Calibri Light" panose="020F0302020204030204" pitchFamily="34" charset="0"/>
                        </a:rPr>
                        <a:t> to achieve objectives</a:t>
                      </a:r>
                    </a:p>
                    <a:p>
                      <a:pPr marL="285750" indent="-285750">
                        <a:buFont typeface="Arial" panose="020B0604020202020204" pitchFamily="34" charset="0"/>
                        <a:buChar char="•"/>
                      </a:pPr>
                      <a:r>
                        <a:rPr lang="en-IE" sz="1400" b="1" baseline="0" dirty="0">
                          <a:latin typeface="Calibri Light" panose="020F0302020204030204" pitchFamily="34" charset="0"/>
                          <a:ea typeface="Calibri Light" panose="020F0302020204030204" pitchFamily="34" charset="0"/>
                          <a:cs typeface="Calibri Light" panose="020F0302020204030204" pitchFamily="34" charset="0"/>
                        </a:rPr>
                        <a:t>LSTM network: </a:t>
                      </a:r>
                      <a:r>
                        <a:rPr lang="en-US" sz="1400" b="1" baseline="0" dirty="0">
                          <a:latin typeface="Calibri Light" panose="020F0302020204030204" pitchFamily="34" charset="0"/>
                          <a:ea typeface="Calibri Light" panose="020F0302020204030204" pitchFamily="34" charset="0"/>
                          <a:cs typeface="Calibri Light" panose="020F0302020204030204" pitchFamily="34" charset="0"/>
                        </a:rPr>
                        <a:t>to map text transcriptions and audio to gestures</a:t>
                      </a:r>
                    </a:p>
                    <a:p>
                      <a:pPr marL="285750" indent="-285750">
                        <a:buFont typeface="Arial" panose="020B0604020202020204" pitchFamily="34" charset="0"/>
                        <a:buChar char="•"/>
                      </a:pPr>
                      <a:r>
                        <a:rPr lang="en-IE" sz="1400" b="1" baseline="0" dirty="0" err="1">
                          <a:latin typeface="Calibri Light" panose="020F0302020204030204" pitchFamily="34" charset="0"/>
                          <a:ea typeface="Calibri Light" panose="020F0302020204030204" pitchFamily="34" charset="0"/>
                          <a:cs typeface="Calibri Light" panose="020F0302020204030204" pitchFamily="34" charset="0"/>
                        </a:rPr>
                        <a:t>StyleGestures</a:t>
                      </a:r>
                      <a:r>
                        <a:rPr lang="en-IE" sz="1400" b="1" baseline="0" dirty="0">
                          <a:latin typeface="Calibri Light" panose="020F0302020204030204" pitchFamily="34" charset="0"/>
                          <a:ea typeface="Calibri Light" panose="020F0302020204030204" pitchFamily="34" charset="0"/>
                          <a:cs typeface="Calibri Light" panose="020F0302020204030204" pitchFamily="34" charset="0"/>
                        </a:rPr>
                        <a:t>: </a:t>
                      </a:r>
                      <a:r>
                        <a:rPr lang="en-US" sz="1400" b="1" baseline="0" dirty="0">
                          <a:latin typeface="Calibri Light" panose="020F0302020204030204" pitchFamily="34" charset="0"/>
                          <a:ea typeface="Calibri Light" panose="020F0302020204030204" pitchFamily="34" charset="0"/>
                          <a:cs typeface="Calibri Light" panose="020F0302020204030204" pitchFamily="34" charset="0"/>
                        </a:rPr>
                        <a:t>based on normalizing flows to generate gestures with different styles such as hand height and hand velocity. </a:t>
                      </a:r>
                    </a:p>
                    <a:p>
                      <a:pPr marL="285750" indent="-285750">
                        <a:buFont typeface="Arial" panose="020B0604020202020204" pitchFamily="34" charset="0"/>
                        <a:buChar char="•"/>
                      </a:pPr>
                      <a:r>
                        <a:rPr lang="en-IE" sz="1400" b="1" baseline="0" dirty="0">
                          <a:latin typeface="Calibri Light" panose="020F0302020204030204" pitchFamily="34" charset="0"/>
                          <a:ea typeface="Calibri Light" panose="020F0302020204030204" pitchFamily="34" charset="0"/>
                          <a:cs typeface="Calibri Light" panose="020F0302020204030204" pitchFamily="34" charset="0"/>
                        </a:rPr>
                        <a:t>Probabilistic human locomotion modelling</a:t>
                      </a:r>
                    </a:p>
                    <a:p>
                      <a:pPr marL="285750" indent="-285750">
                        <a:buFont typeface="Arial" panose="020B0604020202020204" pitchFamily="34" charset="0"/>
                        <a:buChar char="•"/>
                      </a:pPr>
                      <a:r>
                        <a:rPr lang="en-US" sz="1400" b="1" baseline="0" dirty="0">
                          <a:latin typeface="Calibri Light" panose="020F0302020204030204" pitchFamily="34" charset="0"/>
                          <a:ea typeface="Calibri Light" panose="020F0302020204030204" pitchFamily="34" charset="0"/>
                          <a:cs typeface="Calibri Light" panose="020F0302020204030204" pitchFamily="34" charset="0"/>
                        </a:rPr>
                        <a:t>FID: compares fitted distributions on a latent image feature space between the sets of real and generated images.</a:t>
                      </a:r>
                      <a:endParaRPr lang="en-IE" sz="1400" b="1" baseline="0" dirty="0">
                        <a:latin typeface="Calibri Light" panose="020F0302020204030204" pitchFamily="34" charset="0"/>
                        <a:ea typeface="Calibri Light" panose="020F0302020204030204" pitchFamily="34" charset="0"/>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E"/>
                    </a:p>
                  </a:txBody>
                  <a:tcPr/>
                </a:tc>
                <a:extLst>
                  <a:ext uri="{0D108BD9-81ED-4DB2-BD59-A6C34878D82A}">
                    <a16:rowId xmlns:a16="http://schemas.microsoft.com/office/drawing/2014/main" val="2859797847"/>
                  </a:ext>
                </a:extLst>
              </a:tr>
              <a:tr h="974160">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400" b="1" dirty="0">
                          <a:latin typeface="Calibri Light" panose="020F0302020204030204" pitchFamily="34" charset="0"/>
                          <a:ea typeface="Calibri Light" panose="020F0302020204030204" pitchFamily="34" charset="0"/>
                          <a:cs typeface="Calibri Light" panose="020F0302020204030204" pitchFamily="34" charset="0"/>
                        </a:rPr>
                        <a:t>4. Evaluation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latin typeface="Calibri Light" panose="020F0302020204030204" pitchFamily="34" charset="0"/>
                          <a:ea typeface="Calibri Light" panose="020F0302020204030204" pitchFamily="34" charset="0"/>
                          <a:cs typeface="Calibri Light" panose="020F0302020204030204" pitchFamily="34" charset="0"/>
                        </a:rPr>
                        <a:t>Comparisons with state-of-the-art models(Attentional Seq2Seq, Speech2Gesture)</a:t>
                      </a:r>
                      <a:endParaRPr lang="en-IE" sz="1400" b="1" dirty="0">
                        <a:latin typeface="Calibri Light" panose="020F0302020204030204" pitchFamily="34" charset="0"/>
                        <a:ea typeface="Calibri Light" panose="020F0302020204030204" pitchFamily="34" charset="0"/>
                        <a:cs typeface="Calibri Light" panose="020F0302020204030204" pitchFamily="34" charset="0"/>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sz="1400" b="1" dirty="0">
                          <a:latin typeface="Calibri Light" panose="020F0302020204030204" pitchFamily="34" charset="0"/>
                          <a:ea typeface="Calibri Light" panose="020F0302020204030204" pitchFamily="34" charset="0"/>
                          <a:cs typeface="Calibri Light" panose="020F0302020204030204" pitchFamily="34" charset="0"/>
                        </a:rPr>
                        <a:t>Human Likeness Study</a:t>
                      </a:r>
                      <a:r>
                        <a:rPr lang="en-US" sz="1400" b="1" dirty="0">
                          <a:latin typeface="Calibri Light" panose="020F0302020204030204" pitchFamily="34" charset="0"/>
                          <a:ea typeface="Calibri Light" panose="020F0302020204030204" pitchFamily="34" charset="0"/>
                          <a:cs typeface="Calibri Light" panose="020F0302020204030204" pitchFamily="34" charset="0"/>
                        </a:rPr>
                        <a:t>,</a:t>
                      </a:r>
                      <a:r>
                        <a:rPr lang="zh-CN" altLang="en-US" sz="1400" b="1" dirty="0">
                          <a:latin typeface="Calibri Light" panose="020F0302020204030204" pitchFamily="34" charset="0"/>
                          <a:cs typeface="Calibri Light" panose="020F0302020204030204" pitchFamily="34" charset="0"/>
                        </a:rPr>
                        <a:t> </a:t>
                      </a:r>
                      <a:r>
                        <a:rPr lang="en-IE" sz="1400" b="1" dirty="0">
                          <a:latin typeface="Calibri Light" panose="020F0302020204030204" pitchFamily="34" charset="0"/>
                          <a:ea typeface="Calibri Light" panose="020F0302020204030204" pitchFamily="34" charset="0"/>
                          <a:cs typeface="Calibri Light" panose="020F0302020204030204" pitchFamily="34" charset="0"/>
                        </a:rPr>
                        <a:t>Appropriateness Study(</a:t>
                      </a: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Ask questions like “</a:t>
                      </a:r>
                      <a:r>
                        <a:rPr lang="en-US" sz="1400" b="1" i="1" dirty="0">
                          <a:latin typeface="Calibri Light" panose="020F0302020204030204" pitchFamily="34" charset="0"/>
                          <a:ea typeface="Calibri Light" panose="020F0302020204030204" pitchFamily="34" charset="0"/>
                          <a:cs typeface="Calibri Light" panose="020F0302020204030204" pitchFamily="34" charset="0"/>
                        </a:rPr>
                        <a:t>How human-like does the gesture motion appear</a:t>
                      </a:r>
                      <a:r>
                        <a:rPr lang="en-US" sz="1400" b="1" dirty="0">
                          <a:latin typeface="Calibri Light" panose="020F0302020204030204" pitchFamily="34" charset="0"/>
                          <a:ea typeface="Calibri Light" panose="020F0302020204030204" pitchFamily="34" charset="0"/>
                          <a:cs typeface="Calibri Light" panose="020F0302020204030204" pitchFamily="34" charset="0"/>
                        </a:rPr>
                        <a:t>” to participants?)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400" b="1" baseline="0" dirty="0">
                          <a:latin typeface="Calibri Light" panose="020F0302020204030204" pitchFamily="34" charset="0"/>
                          <a:ea typeface="Calibri Light" panose="020F0302020204030204" pitchFamily="34" charset="0"/>
                          <a:cs typeface="Calibri Light" panose="020F0302020204030204" pitchFamily="34" charset="0"/>
                        </a:rPr>
                        <a:t>FID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E" dirty="0"/>
                    </a:p>
                  </a:txBody>
                  <a:tcPr/>
                </a:tc>
                <a:tc hMerge="1">
                  <a:txBody>
                    <a:bodyPr/>
                    <a:lstStyle/>
                    <a:p>
                      <a:endParaRPr lang="en-IE" dirty="0"/>
                    </a:p>
                  </a:txBody>
                  <a:tcPr>
                    <a:solidFill>
                      <a:schemeClr val="bg1">
                        <a:lumMod val="95000"/>
                      </a:schemeClr>
                    </a:solidFill>
                  </a:tcPr>
                </a:tc>
                <a:tc hMerge="1">
                  <a:txBody>
                    <a:bodyPr/>
                    <a:lstStyle/>
                    <a:p>
                      <a:endParaRPr lang="en-IE"/>
                    </a:p>
                  </a:txBody>
                  <a:tcPr/>
                </a:tc>
                <a:extLst>
                  <a:ext uri="{0D108BD9-81ED-4DB2-BD59-A6C34878D82A}">
                    <a16:rowId xmlns:a16="http://schemas.microsoft.com/office/drawing/2014/main" val="1332611681"/>
                  </a:ext>
                </a:extLst>
              </a:tr>
              <a:tr h="960449">
                <a:tc gridSpan="4">
                  <a:txBody>
                    <a:bodyPr/>
                    <a:lstStyle/>
                    <a:p>
                      <a:r>
                        <a:rPr lang="en-IE" sz="1400" b="1" baseline="0" dirty="0">
                          <a:latin typeface="Calibri Light" panose="020F0302020204030204" pitchFamily="34" charset="0"/>
                          <a:ea typeface="Calibri Light" panose="020F0302020204030204" pitchFamily="34" charset="0"/>
                          <a:cs typeface="Calibri Light" panose="020F0302020204030204" pitchFamily="34" charset="0"/>
                        </a:rPr>
                        <a:t>5. Contribution of your research </a:t>
                      </a:r>
                      <a:r>
                        <a:rPr lang="en-IE" sz="1400" b="1" baseline="0">
                          <a:latin typeface="Calibri Light" panose="020F0302020204030204" pitchFamily="34" charset="0"/>
                          <a:ea typeface="Calibri Light" panose="020F0302020204030204" pitchFamily="34" charset="0"/>
                          <a:cs typeface="Calibri Light" panose="020F0302020204030204" pitchFamily="34" charset="0"/>
                        </a:rPr>
                        <a:t>project.</a:t>
                      </a:r>
                    </a:p>
                    <a:p>
                      <a:pPr marL="285750" indent="-285750">
                        <a:buFont typeface="Arial" panose="020B0604020202020204" pitchFamily="34" charset="0"/>
                        <a:buChar char="•"/>
                      </a:pPr>
                      <a:r>
                        <a:rPr lang="en-US" sz="1400" b="1" baseline="0">
                          <a:latin typeface="Calibri Light" panose="020F0302020204030204" pitchFamily="34" charset="0"/>
                          <a:ea typeface="Calibri Light" panose="020F0302020204030204" pitchFamily="34" charset="0"/>
                          <a:cs typeface="Calibri Light" panose="020F0302020204030204" pitchFamily="34" charset="0"/>
                        </a:rPr>
                        <a:t>A new gesture generation model using a trimodal context of speech text, audio, and speaker identity.</a:t>
                      </a:r>
                    </a:p>
                    <a:p>
                      <a:pPr marL="285750" indent="-285750">
                        <a:buFont typeface="Arial" panose="020B0604020202020204" pitchFamily="34" charset="0"/>
                        <a:buChar char="•"/>
                      </a:pPr>
                      <a:r>
                        <a:rPr lang="en-US" sz="1400" b="1">
                          <a:latin typeface="Calibri Light" panose="020F0302020204030204" pitchFamily="34" charset="0"/>
                          <a:ea typeface="Calibri Light" panose="020F0302020204030204" pitchFamily="34" charset="0"/>
                          <a:cs typeface="Calibri Light" panose="020F0302020204030204" pitchFamily="34" charset="0"/>
                        </a:rPr>
                        <a:t>Can synthesize gestures with high human-likeness score as well as high appropriateness score for associated speech in terms of rhythm.</a:t>
                      </a:r>
                    </a:p>
                    <a:p>
                      <a:pPr marL="285750" indent="-285750">
                        <a:buFont typeface="Arial" panose="020B0604020202020204" pitchFamily="34" charset="0"/>
                        <a:buChar char="•"/>
                      </a:pPr>
                      <a:r>
                        <a:rPr lang="en-US" sz="1400" b="1">
                          <a:latin typeface="Calibri Light" panose="020F0302020204030204" pitchFamily="34" charset="0"/>
                          <a:ea typeface="Calibri Light" panose="020F0302020204030204" pitchFamily="34" charset="0"/>
                          <a:cs typeface="Calibri Light" panose="020F0302020204030204" pitchFamily="34" charset="0"/>
                        </a:rPr>
                        <a:t>Generate gestures for each speaker by building different graphs for different speakers</a:t>
                      </a:r>
                      <a:endParaRPr lang="en-IE" sz="1400" b="1" dirty="0">
                        <a:latin typeface="Calibri Light" panose="020F0302020204030204" pitchFamily="34" charset="0"/>
                        <a:ea typeface="Calibri Light" panose="020F0302020204030204" pitchFamily="34" charset="0"/>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E" dirty="0"/>
                    </a:p>
                  </a:txBody>
                  <a:tcPr>
                    <a:solidFill>
                      <a:schemeClr val="bg1">
                        <a:lumMod val="95000"/>
                      </a:schemeClr>
                    </a:solidFill>
                  </a:tcPr>
                </a:tc>
                <a:tc hMerge="1">
                  <a:txBody>
                    <a:bodyPr/>
                    <a:lstStyle/>
                    <a:p>
                      <a:endParaRPr lang="en-IE"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extLst>
                  <a:ext uri="{0D108BD9-81ED-4DB2-BD59-A6C34878D82A}">
                    <a16:rowId xmlns:a16="http://schemas.microsoft.com/office/drawing/2014/main" val="2464498553"/>
                  </a:ext>
                </a:extLst>
              </a:tr>
            </a:tbl>
          </a:graphicData>
        </a:graphic>
      </p:graphicFrame>
      <p:sp>
        <p:nvSpPr>
          <p:cNvPr id="6" name="矩形 3">
            <a:extLst>
              <a:ext uri="{FF2B5EF4-FFF2-40B4-BE49-F238E27FC236}">
                <a16:creationId xmlns:a16="http://schemas.microsoft.com/office/drawing/2014/main" id="{78DF1A39-5AB4-2694-570C-93AB8076110E}"/>
              </a:ext>
            </a:extLst>
          </p:cNvPr>
          <p:cNvSpPr/>
          <p:nvPr/>
        </p:nvSpPr>
        <p:spPr>
          <a:xfrm>
            <a:off x="4852351" y="1127126"/>
            <a:ext cx="2486660" cy="50412"/>
          </a:xfrm>
          <a:prstGeom prst="rect">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latin typeface="汉仪中宋简" panose="02010609000101010101" charset="-128"/>
              <a:ea typeface="汉仪中宋简" panose="02010609000101010101" charset="-128"/>
              <a:cs typeface="微软雅黑 Light" panose="020B0502040204020203" charset="-122"/>
            </a:endParaRPr>
          </a:p>
        </p:txBody>
      </p:sp>
      <p:sp>
        <p:nvSpPr>
          <p:cNvPr id="7" name="文本框 14">
            <a:extLst>
              <a:ext uri="{FF2B5EF4-FFF2-40B4-BE49-F238E27FC236}">
                <a16:creationId xmlns:a16="http://schemas.microsoft.com/office/drawing/2014/main" id="{801F5E10-418C-0871-A06A-0A7018EEB124}"/>
              </a:ext>
            </a:extLst>
          </p:cNvPr>
          <p:cNvSpPr txBox="1"/>
          <p:nvPr/>
        </p:nvSpPr>
        <p:spPr>
          <a:xfrm>
            <a:off x="3415615" y="480794"/>
            <a:ext cx="5360769" cy="646331"/>
          </a:xfrm>
          <a:prstGeom prst="rect">
            <a:avLst/>
          </a:prstGeom>
          <a:noFill/>
        </p:spPr>
        <p:txBody>
          <a:bodyPr wrap="square" rtlCol="0">
            <a:spAutoFit/>
          </a:bodyPr>
          <a:lstStyle/>
          <a:p>
            <a:pPr lvl="0" algn="ctr">
              <a:buClrTx/>
              <a:buSzTx/>
              <a:buFontTx/>
            </a:pPr>
            <a:r>
              <a:rPr lang="en-US" altLang="zh-CN" sz="3600" b="1" dirty="0">
                <a:solidFill>
                  <a:srgbClr val="39425D"/>
                </a:solidFill>
                <a:latin typeface="Calibri Light" panose="020F0302020204030204" pitchFamily="34" charset="0"/>
                <a:ea typeface="Calibri Light" panose="020F0302020204030204" pitchFamily="34" charset="0"/>
                <a:cs typeface="Calibri Light" panose="020F0302020204030204" pitchFamily="34" charset="0"/>
                <a:sym typeface="+mn-ea"/>
              </a:rPr>
              <a:t>Research canvas </a:t>
            </a:r>
          </a:p>
        </p:txBody>
      </p:sp>
    </p:spTree>
    <p:extLst>
      <p:ext uri="{BB962C8B-B14F-4D97-AF65-F5344CB8AC3E}">
        <p14:creationId xmlns:p14="http://schemas.microsoft.com/office/powerpoint/2010/main" val="2832306754"/>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415297" y="480794"/>
            <a:ext cx="5360769" cy="646331"/>
          </a:xfrm>
          <a:prstGeom prst="rect">
            <a:avLst/>
          </a:prstGeom>
          <a:noFill/>
        </p:spPr>
        <p:txBody>
          <a:bodyPr wrap="square" rtlCol="0">
            <a:spAutoFit/>
          </a:bodyPr>
          <a:lstStyle/>
          <a:p>
            <a:pPr lvl="0" algn="ctr">
              <a:buClrTx/>
              <a:buSzTx/>
              <a:buFontTx/>
            </a:pPr>
            <a:r>
              <a:rPr lang="en-US" altLang="zh-CN" sz="3600" b="1" dirty="0">
                <a:solidFill>
                  <a:srgbClr val="39425D"/>
                </a:solidFill>
                <a:latin typeface="Calibri Light" panose="020F0302020204030204" pitchFamily="34" charset="0"/>
                <a:ea typeface="Calibri Light" panose="020F0302020204030204" pitchFamily="34" charset="0"/>
                <a:cs typeface="Calibri Light" panose="020F0302020204030204" pitchFamily="34" charset="0"/>
                <a:sym typeface="+mn-ea"/>
              </a:rPr>
              <a:t>Motivation Statement</a:t>
            </a:r>
          </a:p>
        </p:txBody>
      </p:sp>
      <p:sp>
        <p:nvSpPr>
          <p:cNvPr id="5" name="标题 3073"/>
          <p:cNvSpPr>
            <a:spLocks noGrp="1"/>
          </p:cNvSpPr>
          <p:nvPr/>
        </p:nvSpPr>
        <p:spPr>
          <a:xfrm>
            <a:off x="429458" y="1127125"/>
            <a:ext cx="11029950" cy="5089607"/>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pPr marR="0" lvl="0" algn="l" defTabSz="685800" rtl="0" eaLnBrk="1" fontAlgn="auto" latinLnBrk="0" hangingPunct="1">
              <a:lnSpc>
                <a:spcPct val="150000"/>
              </a:lnSpc>
              <a:spcBef>
                <a:spcPts val="0"/>
              </a:spcBef>
              <a:spcAft>
                <a:spcPts val="0"/>
              </a:spcAft>
              <a:buClr>
                <a:srgbClr val="E7E6E6">
                  <a:lumMod val="10000"/>
                </a:srgbClr>
              </a:buClr>
              <a:buSzTx/>
              <a:buFont typeface="Arial" panose="020B0604020202020204" pitchFamily="34" charset="0"/>
              <a:defRPr/>
            </a:pPr>
            <a:r>
              <a:rPr lang="en-US" altLang="zh-CN" sz="1800" b="1" noProof="0" dirty="0">
                <a:ln>
                  <a:noFill/>
                </a:ln>
                <a:solidFill>
                  <a:schemeClr val="bg1">
                    <a:lumMod val="50000"/>
                  </a:schemeClr>
                </a:solidFill>
                <a:effectLst/>
                <a:uLnTx/>
                <a:uFillTx/>
                <a:latin typeface="Calibri Light" panose="020F0302020204030204"/>
                <a:ea typeface="微软雅黑" panose="020B0503020204020204" charset="-122"/>
                <a:cs typeface="+mn-ea"/>
                <a:sym typeface="+mn-lt"/>
              </a:rPr>
              <a:t>Virtual assistants are becoming commonplace but the ability for them to gesture naturally and appropriately is still a huge research challenge. A major challenge is the lack of coherence in gesture production – the same speech utterance is usually accompanied by different gestures from speaker to speaker and time to time. Current end-to-end co-speech gesture generation systems use a single modality for representing speech: either audio or text. These systems are therefore confined to producing either acoustically-linked beat gestures or semantically-linked gesticulation (e.g., raising a hand when saying “high”): they cannot appropriately learn to generate both gesture types. And due to the differences between people, different people have different gestures in the same context. I intend to build a new gesture generation model using a trimodal context of speech text, audio, and speaker identity. Gestures performed by virtual assistants help a listener to concentrate and understand utterances and improve the intimacy between humans and virtual assistants.</a:t>
            </a:r>
            <a:endParaRPr lang="zh-CN" altLang="en-US" sz="1800" b="1" strike="noStrike" kern="1200" baseline="0" noProof="1">
              <a:solidFill>
                <a:srgbClr val="7C7C7C"/>
              </a:solidFill>
              <a:latin typeface="微软雅黑" panose="020B0503020204020204" charset="-122"/>
              <a:ea typeface="微软雅黑" panose="020B0503020204020204" charset="-122"/>
              <a:cs typeface="+mj-cs"/>
            </a:endParaRPr>
          </a:p>
        </p:txBody>
      </p:sp>
      <p:sp>
        <p:nvSpPr>
          <p:cNvPr id="4" name="文本框 14">
            <a:extLst>
              <a:ext uri="{FF2B5EF4-FFF2-40B4-BE49-F238E27FC236}">
                <a16:creationId xmlns:a16="http://schemas.microsoft.com/office/drawing/2014/main" id="{67C8206C-2E0F-8678-106A-B365091F6699}"/>
              </a:ext>
            </a:extLst>
          </p:cNvPr>
          <p:cNvSpPr txBox="1"/>
          <p:nvPr/>
        </p:nvSpPr>
        <p:spPr>
          <a:xfrm>
            <a:off x="3415615" y="480794"/>
            <a:ext cx="5360769" cy="646331"/>
          </a:xfrm>
          <a:prstGeom prst="rect">
            <a:avLst/>
          </a:prstGeom>
          <a:noFill/>
        </p:spPr>
        <p:txBody>
          <a:bodyPr wrap="square" rtlCol="0">
            <a:spAutoFit/>
          </a:bodyPr>
          <a:lstStyle/>
          <a:p>
            <a:pPr lvl="0" algn="ctr">
              <a:buClrTx/>
              <a:buSzTx/>
              <a:buFontTx/>
            </a:pPr>
            <a:r>
              <a:rPr lang="en-US" altLang="zh-CN" sz="3600" b="1" dirty="0">
                <a:solidFill>
                  <a:srgbClr val="39425D"/>
                </a:solidFill>
                <a:latin typeface="Calibri Light" panose="020F0302020204030204" pitchFamily="34" charset="0"/>
                <a:ea typeface="Calibri Light" panose="020F0302020204030204" pitchFamily="34" charset="0"/>
                <a:cs typeface="Calibri Light" panose="020F0302020204030204" pitchFamily="34" charset="0"/>
                <a:sym typeface="+mn-ea"/>
              </a:rPr>
              <a:t>Motivation Statement</a:t>
            </a:r>
          </a:p>
        </p:txBody>
      </p:sp>
      <p:sp>
        <p:nvSpPr>
          <p:cNvPr id="6" name="矩形 3">
            <a:extLst>
              <a:ext uri="{FF2B5EF4-FFF2-40B4-BE49-F238E27FC236}">
                <a16:creationId xmlns:a16="http://schemas.microsoft.com/office/drawing/2014/main" id="{917F2A22-A082-B849-1F72-623A4EBDDB38}"/>
              </a:ext>
            </a:extLst>
          </p:cNvPr>
          <p:cNvSpPr/>
          <p:nvPr/>
        </p:nvSpPr>
        <p:spPr>
          <a:xfrm>
            <a:off x="4852351" y="1127126"/>
            <a:ext cx="2486660" cy="50412"/>
          </a:xfrm>
          <a:prstGeom prst="rect">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latin typeface="汉仪中宋简" panose="02010609000101010101" charset="-128"/>
              <a:ea typeface="汉仪中宋简" panose="02010609000101010101" charset="-128"/>
              <a:cs typeface="微软雅黑 Light" panose="020B0502040204020203" charset="-122"/>
            </a:endParaRPr>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 name="Table 47">
            <a:extLst>
              <a:ext uri="{FF2B5EF4-FFF2-40B4-BE49-F238E27FC236}">
                <a16:creationId xmlns:a16="http://schemas.microsoft.com/office/drawing/2014/main" id="{AD1BC29B-A72D-9F0D-BF6F-D6CFF6CEAB2A}"/>
              </a:ext>
            </a:extLst>
          </p:cNvPr>
          <p:cNvGraphicFramePr>
            <a:graphicFrameLocks noGrp="1"/>
          </p:cNvGraphicFramePr>
          <p:nvPr>
            <p:extLst>
              <p:ext uri="{D42A27DB-BD31-4B8C-83A1-F6EECF244321}">
                <p14:modId xmlns:p14="http://schemas.microsoft.com/office/powerpoint/2010/main" val="920872624"/>
              </p:ext>
            </p:extLst>
          </p:nvPr>
        </p:nvGraphicFramePr>
        <p:xfrm>
          <a:off x="1501900" y="2643560"/>
          <a:ext cx="9961963" cy="2341476"/>
        </p:xfrm>
        <a:graphic>
          <a:graphicData uri="http://schemas.openxmlformats.org/drawingml/2006/table">
            <a:tbl>
              <a:tblPr firstRow="1" bandRow="1">
                <a:tableStyleId>{C083E6E3-FA7D-4D7B-A595-EF9225AFEA82}</a:tableStyleId>
              </a:tblPr>
              <a:tblGrid>
                <a:gridCol w="905633">
                  <a:extLst>
                    <a:ext uri="{9D8B030D-6E8A-4147-A177-3AD203B41FA5}">
                      <a16:colId xmlns:a16="http://schemas.microsoft.com/office/drawing/2014/main" val="346686342"/>
                    </a:ext>
                  </a:extLst>
                </a:gridCol>
                <a:gridCol w="905633">
                  <a:extLst>
                    <a:ext uri="{9D8B030D-6E8A-4147-A177-3AD203B41FA5}">
                      <a16:colId xmlns:a16="http://schemas.microsoft.com/office/drawing/2014/main" val="219352808"/>
                    </a:ext>
                  </a:extLst>
                </a:gridCol>
                <a:gridCol w="905633">
                  <a:extLst>
                    <a:ext uri="{9D8B030D-6E8A-4147-A177-3AD203B41FA5}">
                      <a16:colId xmlns:a16="http://schemas.microsoft.com/office/drawing/2014/main" val="1898870929"/>
                    </a:ext>
                  </a:extLst>
                </a:gridCol>
                <a:gridCol w="905633">
                  <a:extLst>
                    <a:ext uri="{9D8B030D-6E8A-4147-A177-3AD203B41FA5}">
                      <a16:colId xmlns:a16="http://schemas.microsoft.com/office/drawing/2014/main" val="1919717746"/>
                    </a:ext>
                  </a:extLst>
                </a:gridCol>
                <a:gridCol w="905633">
                  <a:extLst>
                    <a:ext uri="{9D8B030D-6E8A-4147-A177-3AD203B41FA5}">
                      <a16:colId xmlns:a16="http://schemas.microsoft.com/office/drawing/2014/main" val="2280110319"/>
                    </a:ext>
                  </a:extLst>
                </a:gridCol>
                <a:gridCol w="905633">
                  <a:extLst>
                    <a:ext uri="{9D8B030D-6E8A-4147-A177-3AD203B41FA5}">
                      <a16:colId xmlns:a16="http://schemas.microsoft.com/office/drawing/2014/main" val="1272932881"/>
                    </a:ext>
                  </a:extLst>
                </a:gridCol>
                <a:gridCol w="905633">
                  <a:extLst>
                    <a:ext uri="{9D8B030D-6E8A-4147-A177-3AD203B41FA5}">
                      <a16:colId xmlns:a16="http://schemas.microsoft.com/office/drawing/2014/main" val="1768901411"/>
                    </a:ext>
                  </a:extLst>
                </a:gridCol>
                <a:gridCol w="905633">
                  <a:extLst>
                    <a:ext uri="{9D8B030D-6E8A-4147-A177-3AD203B41FA5}">
                      <a16:colId xmlns:a16="http://schemas.microsoft.com/office/drawing/2014/main" val="2612100962"/>
                    </a:ext>
                  </a:extLst>
                </a:gridCol>
                <a:gridCol w="905633">
                  <a:extLst>
                    <a:ext uri="{9D8B030D-6E8A-4147-A177-3AD203B41FA5}">
                      <a16:colId xmlns:a16="http://schemas.microsoft.com/office/drawing/2014/main" val="1292875529"/>
                    </a:ext>
                  </a:extLst>
                </a:gridCol>
                <a:gridCol w="905633">
                  <a:extLst>
                    <a:ext uri="{9D8B030D-6E8A-4147-A177-3AD203B41FA5}">
                      <a16:colId xmlns:a16="http://schemas.microsoft.com/office/drawing/2014/main" val="2226339454"/>
                    </a:ext>
                  </a:extLst>
                </a:gridCol>
                <a:gridCol w="905633">
                  <a:extLst>
                    <a:ext uri="{9D8B030D-6E8A-4147-A177-3AD203B41FA5}">
                      <a16:colId xmlns:a16="http://schemas.microsoft.com/office/drawing/2014/main" val="81875077"/>
                    </a:ext>
                  </a:extLst>
                </a:gridCol>
              </a:tblGrid>
              <a:tr h="390246">
                <a:tc>
                  <a:txBody>
                    <a:bodyPr/>
                    <a:lstStyle/>
                    <a:p>
                      <a:endParaRPr lang="zh-CN" altLang="en-US"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646644122"/>
                  </a:ext>
                </a:extLst>
              </a:tr>
              <a:tr h="390246">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15488277"/>
                  </a:ext>
                </a:extLst>
              </a:tr>
              <a:tr h="390246">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893565476"/>
                  </a:ext>
                </a:extLst>
              </a:tr>
              <a:tr h="390246">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77125242"/>
                  </a:ext>
                </a:extLst>
              </a:tr>
              <a:tr h="390246">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55185794"/>
                  </a:ext>
                </a:extLst>
              </a:tr>
              <a:tr h="390246">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74599367"/>
                  </a:ext>
                </a:extLst>
              </a:tr>
            </a:tbl>
          </a:graphicData>
        </a:graphic>
      </p:graphicFrame>
      <p:sp>
        <p:nvSpPr>
          <p:cNvPr id="14" name="文本框 92">
            <a:extLst>
              <a:ext uri="{FF2B5EF4-FFF2-40B4-BE49-F238E27FC236}">
                <a16:creationId xmlns:a16="http://schemas.microsoft.com/office/drawing/2014/main" id="{4A24A1F2-B70D-A0DF-CC47-D2C5F26BA8C6}"/>
              </a:ext>
            </a:extLst>
          </p:cNvPr>
          <p:cNvSpPr txBox="1"/>
          <p:nvPr/>
        </p:nvSpPr>
        <p:spPr>
          <a:xfrm>
            <a:off x="-34669" y="2694250"/>
            <a:ext cx="153656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Choose Project</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93">
            <a:extLst>
              <a:ext uri="{FF2B5EF4-FFF2-40B4-BE49-F238E27FC236}">
                <a16:creationId xmlns:a16="http://schemas.microsoft.com/office/drawing/2014/main" id="{7B056C56-94C1-4B55-0D12-6D8BE51887F5}"/>
              </a:ext>
            </a:extLst>
          </p:cNvPr>
          <p:cNvSpPr txBox="1"/>
          <p:nvPr/>
        </p:nvSpPr>
        <p:spPr>
          <a:xfrm>
            <a:off x="360436" y="3084469"/>
            <a:ext cx="1140670"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ML &amp; CG</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94">
            <a:extLst>
              <a:ext uri="{FF2B5EF4-FFF2-40B4-BE49-F238E27FC236}">
                <a16:creationId xmlns:a16="http://schemas.microsoft.com/office/drawing/2014/main" id="{4D1E0DE1-A5F8-7C04-E6BB-E11F87F30EFD}"/>
              </a:ext>
            </a:extLst>
          </p:cNvPr>
          <p:cNvSpPr txBox="1"/>
          <p:nvPr/>
        </p:nvSpPr>
        <p:spPr>
          <a:xfrm>
            <a:off x="-242589" y="3474688"/>
            <a:ext cx="1746794"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Literature Review</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95">
            <a:extLst>
              <a:ext uri="{FF2B5EF4-FFF2-40B4-BE49-F238E27FC236}">
                <a16:creationId xmlns:a16="http://schemas.microsoft.com/office/drawing/2014/main" id="{94D6D76E-B53B-6582-5061-FFC36A713800}"/>
              </a:ext>
            </a:extLst>
          </p:cNvPr>
          <p:cNvSpPr txBox="1"/>
          <p:nvPr/>
        </p:nvSpPr>
        <p:spPr>
          <a:xfrm>
            <a:off x="84697" y="3864907"/>
            <a:ext cx="1416806"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Run Essay Code</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96">
            <a:extLst>
              <a:ext uri="{FF2B5EF4-FFF2-40B4-BE49-F238E27FC236}">
                <a16:creationId xmlns:a16="http://schemas.microsoft.com/office/drawing/2014/main" id="{AFB2EE6E-163E-6998-5D41-1997C43CA9A9}"/>
              </a:ext>
            </a:extLst>
          </p:cNvPr>
          <p:cNvSpPr txBox="1"/>
          <p:nvPr/>
        </p:nvSpPr>
        <p:spPr>
          <a:xfrm>
            <a:off x="-39333" y="4255126"/>
            <a:ext cx="153493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Build &amp; Compare</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97">
            <a:extLst>
              <a:ext uri="{FF2B5EF4-FFF2-40B4-BE49-F238E27FC236}">
                <a16:creationId xmlns:a16="http://schemas.microsoft.com/office/drawing/2014/main" id="{EB14CEF7-C374-EBBB-94CA-A21694A68E7C}"/>
              </a:ext>
            </a:extLst>
          </p:cNvPr>
          <p:cNvSpPr txBox="1"/>
          <p:nvPr/>
        </p:nvSpPr>
        <p:spPr>
          <a:xfrm>
            <a:off x="84697" y="4645345"/>
            <a:ext cx="1326588"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Write Report</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文本框 98">
            <a:extLst>
              <a:ext uri="{FF2B5EF4-FFF2-40B4-BE49-F238E27FC236}">
                <a16:creationId xmlns:a16="http://schemas.microsoft.com/office/drawing/2014/main" id="{3234F6C3-9A1A-F68B-8072-D0FEC15EB21C}"/>
              </a:ext>
            </a:extLst>
          </p:cNvPr>
          <p:cNvSpPr txBox="1"/>
          <p:nvPr/>
        </p:nvSpPr>
        <p:spPr>
          <a:xfrm>
            <a:off x="1056469" y="2218106"/>
            <a:ext cx="909624"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a:solidFill>
                  <a:schemeClr val="bg1">
                    <a:lumMod val="50000"/>
                  </a:schemeClr>
                </a:solidFill>
                <a:latin typeface="微软雅黑" panose="020B0503020204020204" pitchFamily="34" charset="-122"/>
                <a:ea typeface="微软雅黑" panose="020B0503020204020204" pitchFamily="34" charset="-122"/>
              </a:rPr>
              <a:t>2022/09</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文本框 99">
            <a:extLst>
              <a:ext uri="{FF2B5EF4-FFF2-40B4-BE49-F238E27FC236}">
                <a16:creationId xmlns:a16="http://schemas.microsoft.com/office/drawing/2014/main" id="{DED03D29-C2E6-3C78-7F63-FF2F2FB222F0}"/>
              </a:ext>
            </a:extLst>
          </p:cNvPr>
          <p:cNvSpPr txBox="1"/>
          <p:nvPr/>
        </p:nvSpPr>
        <p:spPr>
          <a:xfrm>
            <a:off x="8285485" y="2218106"/>
            <a:ext cx="909624"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a:solidFill>
                  <a:schemeClr val="bg1">
                    <a:lumMod val="50000"/>
                  </a:schemeClr>
                </a:solidFill>
                <a:latin typeface="微软雅黑" panose="020B0503020204020204" pitchFamily="34" charset="-122"/>
                <a:ea typeface="微软雅黑" panose="020B0503020204020204" pitchFamily="34" charset="-122"/>
              </a:rPr>
              <a:t>2023/05</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文本框 100">
            <a:extLst>
              <a:ext uri="{FF2B5EF4-FFF2-40B4-BE49-F238E27FC236}">
                <a16:creationId xmlns:a16="http://schemas.microsoft.com/office/drawing/2014/main" id="{5520E585-C85B-2479-8442-6D93F6DC7EF3}"/>
              </a:ext>
            </a:extLst>
          </p:cNvPr>
          <p:cNvSpPr txBox="1"/>
          <p:nvPr/>
        </p:nvSpPr>
        <p:spPr>
          <a:xfrm>
            <a:off x="1960096" y="2218106"/>
            <a:ext cx="909624"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a:solidFill>
                  <a:schemeClr val="bg1">
                    <a:lumMod val="50000"/>
                  </a:schemeClr>
                </a:solidFill>
                <a:latin typeface="微软雅黑" panose="020B0503020204020204" pitchFamily="34" charset="-122"/>
                <a:ea typeface="微软雅黑" panose="020B0503020204020204" pitchFamily="34" charset="-122"/>
              </a:rPr>
              <a:t>2022/10</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3" name="文本框 101">
            <a:extLst>
              <a:ext uri="{FF2B5EF4-FFF2-40B4-BE49-F238E27FC236}">
                <a16:creationId xmlns:a16="http://schemas.microsoft.com/office/drawing/2014/main" id="{162CE034-E5D5-B4E4-3DA6-22527984B01B}"/>
              </a:ext>
            </a:extLst>
          </p:cNvPr>
          <p:cNvSpPr txBox="1"/>
          <p:nvPr/>
        </p:nvSpPr>
        <p:spPr>
          <a:xfrm>
            <a:off x="2863723" y="2218106"/>
            <a:ext cx="909624"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a:solidFill>
                  <a:schemeClr val="bg1">
                    <a:lumMod val="50000"/>
                  </a:schemeClr>
                </a:solidFill>
                <a:latin typeface="微软雅黑" panose="020B0503020204020204" pitchFamily="34" charset="-122"/>
                <a:ea typeface="微软雅黑" panose="020B0503020204020204" pitchFamily="34" charset="-122"/>
              </a:rPr>
              <a:t>2022/11</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4" name="文本框 102">
            <a:extLst>
              <a:ext uri="{FF2B5EF4-FFF2-40B4-BE49-F238E27FC236}">
                <a16:creationId xmlns:a16="http://schemas.microsoft.com/office/drawing/2014/main" id="{730CDEB5-DD30-80BE-75AD-A80727998923}"/>
              </a:ext>
            </a:extLst>
          </p:cNvPr>
          <p:cNvSpPr txBox="1"/>
          <p:nvPr/>
        </p:nvSpPr>
        <p:spPr>
          <a:xfrm>
            <a:off x="3767350" y="2218106"/>
            <a:ext cx="909624"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a:solidFill>
                  <a:schemeClr val="bg1">
                    <a:lumMod val="50000"/>
                  </a:schemeClr>
                </a:solidFill>
                <a:latin typeface="微软雅黑" panose="020B0503020204020204" pitchFamily="34" charset="-122"/>
                <a:ea typeface="微软雅黑" panose="020B0503020204020204" pitchFamily="34" charset="-122"/>
              </a:rPr>
              <a:t>2022/12</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文本框 103">
            <a:extLst>
              <a:ext uri="{FF2B5EF4-FFF2-40B4-BE49-F238E27FC236}">
                <a16:creationId xmlns:a16="http://schemas.microsoft.com/office/drawing/2014/main" id="{D4F6046B-4EA9-B705-87CA-50A3AB03751F}"/>
              </a:ext>
            </a:extLst>
          </p:cNvPr>
          <p:cNvSpPr txBox="1"/>
          <p:nvPr/>
        </p:nvSpPr>
        <p:spPr>
          <a:xfrm>
            <a:off x="4670977" y="2218106"/>
            <a:ext cx="909624"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a:solidFill>
                  <a:schemeClr val="bg1">
                    <a:lumMod val="50000"/>
                  </a:schemeClr>
                </a:solidFill>
                <a:latin typeface="微软雅黑" panose="020B0503020204020204" pitchFamily="34" charset="-122"/>
                <a:ea typeface="微软雅黑" panose="020B0503020204020204" pitchFamily="34" charset="-122"/>
              </a:rPr>
              <a:t>2023/01</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文本框 104">
            <a:extLst>
              <a:ext uri="{FF2B5EF4-FFF2-40B4-BE49-F238E27FC236}">
                <a16:creationId xmlns:a16="http://schemas.microsoft.com/office/drawing/2014/main" id="{38C2CB97-3692-0894-EDFA-D06DF4D25AAE}"/>
              </a:ext>
            </a:extLst>
          </p:cNvPr>
          <p:cNvSpPr txBox="1"/>
          <p:nvPr/>
        </p:nvSpPr>
        <p:spPr>
          <a:xfrm>
            <a:off x="5574604" y="2218106"/>
            <a:ext cx="909624"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a:solidFill>
                  <a:schemeClr val="bg1">
                    <a:lumMod val="50000"/>
                  </a:schemeClr>
                </a:solidFill>
                <a:latin typeface="微软雅黑" panose="020B0503020204020204" pitchFamily="34" charset="-122"/>
                <a:ea typeface="微软雅黑" panose="020B0503020204020204" pitchFamily="34" charset="-122"/>
              </a:rPr>
              <a:t>2023/02</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文本框 105">
            <a:extLst>
              <a:ext uri="{FF2B5EF4-FFF2-40B4-BE49-F238E27FC236}">
                <a16:creationId xmlns:a16="http://schemas.microsoft.com/office/drawing/2014/main" id="{C13CD50B-DC15-730F-0AFF-CEEE65060F4C}"/>
              </a:ext>
            </a:extLst>
          </p:cNvPr>
          <p:cNvSpPr txBox="1"/>
          <p:nvPr/>
        </p:nvSpPr>
        <p:spPr>
          <a:xfrm>
            <a:off x="6478231" y="2218106"/>
            <a:ext cx="909624"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a:solidFill>
                  <a:schemeClr val="bg1">
                    <a:lumMod val="50000"/>
                  </a:schemeClr>
                </a:solidFill>
                <a:latin typeface="微软雅黑" panose="020B0503020204020204" pitchFamily="34" charset="-122"/>
                <a:ea typeface="微软雅黑" panose="020B0503020204020204" pitchFamily="34" charset="-122"/>
              </a:rPr>
              <a:t>2023/03</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文本框 106">
            <a:extLst>
              <a:ext uri="{FF2B5EF4-FFF2-40B4-BE49-F238E27FC236}">
                <a16:creationId xmlns:a16="http://schemas.microsoft.com/office/drawing/2014/main" id="{881883D9-BFC2-C9B3-5427-FF0C4A8A8CD0}"/>
              </a:ext>
            </a:extLst>
          </p:cNvPr>
          <p:cNvSpPr txBox="1"/>
          <p:nvPr/>
        </p:nvSpPr>
        <p:spPr>
          <a:xfrm>
            <a:off x="7381858" y="2218106"/>
            <a:ext cx="909624"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a:solidFill>
                  <a:schemeClr val="bg1">
                    <a:lumMod val="50000"/>
                  </a:schemeClr>
                </a:solidFill>
                <a:latin typeface="微软雅黑" panose="020B0503020204020204" pitchFamily="34" charset="-122"/>
                <a:ea typeface="微软雅黑" panose="020B0503020204020204" pitchFamily="34" charset="-122"/>
              </a:rPr>
              <a:t>2023/04</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矩形 120">
            <a:extLst>
              <a:ext uri="{FF2B5EF4-FFF2-40B4-BE49-F238E27FC236}">
                <a16:creationId xmlns:a16="http://schemas.microsoft.com/office/drawing/2014/main" id="{C1D63F9F-B6D4-8C38-B548-171ADDA1E656}"/>
              </a:ext>
            </a:extLst>
          </p:cNvPr>
          <p:cNvSpPr/>
          <p:nvPr/>
        </p:nvSpPr>
        <p:spPr>
          <a:xfrm>
            <a:off x="1921884" y="3134370"/>
            <a:ext cx="2749094" cy="216000"/>
          </a:xfrm>
          <a:prstGeom prst="rect">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矩形 123">
            <a:extLst>
              <a:ext uri="{FF2B5EF4-FFF2-40B4-BE49-F238E27FC236}">
                <a16:creationId xmlns:a16="http://schemas.microsoft.com/office/drawing/2014/main" id="{0E1114F3-0EB9-5336-A4A9-7494CDCE5426}"/>
              </a:ext>
            </a:extLst>
          </p:cNvPr>
          <p:cNvSpPr/>
          <p:nvPr/>
        </p:nvSpPr>
        <p:spPr>
          <a:xfrm>
            <a:off x="2655468" y="3508071"/>
            <a:ext cx="1192906" cy="216000"/>
          </a:xfrm>
          <a:prstGeom prst="rect">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矩形 126">
            <a:extLst>
              <a:ext uri="{FF2B5EF4-FFF2-40B4-BE49-F238E27FC236}">
                <a16:creationId xmlns:a16="http://schemas.microsoft.com/office/drawing/2014/main" id="{1110D74A-D9ED-F864-27AF-CEE9C4F6C821}"/>
              </a:ext>
            </a:extLst>
          </p:cNvPr>
          <p:cNvSpPr/>
          <p:nvPr/>
        </p:nvSpPr>
        <p:spPr>
          <a:xfrm>
            <a:off x="3823553" y="3901728"/>
            <a:ext cx="1694848" cy="216000"/>
          </a:xfrm>
          <a:prstGeom prst="rect">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矩形 129">
            <a:extLst>
              <a:ext uri="{FF2B5EF4-FFF2-40B4-BE49-F238E27FC236}">
                <a16:creationId xmlns:a16="http://schemas.microsoft.com/office/drawing/2014/main" id="{1A768764-3930-A397-A83B-23E0A535EA4B}"/>
              </a:ext>
            </a:extLst>
          </p:cNvPr>
          <p:cNvSpPr/>
          <p:nvPr/>
        </p:nvSpPr>
        <p:spPr>
          <a:xfrm>
            <a:off x="5518401" y="4307257"/>
            <a:ext cx="2767084" cy="216000"/>
          </a:xfrm>
          <a:prstGeom prst="rect">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5" name="矩形 132">
            <a:extLst>
              <a:ext uri="{FF2B5EF4-FFF2-40B4-BE49-F238E27FC236}">
                <a16:creationId xmlns:a16="http://schemas.microsoft.com/office/drawing/2014/main" id="{74D716E7-3B37-2411-5659-408304AE9AA9}"/>
              </a:ext>
            </a:extLst>
          </p:cNvPr>
          <p:cNvSpPr/>
          <p:nvPr/>
        </p:nvSpPr>
        <p:spPr>
          <a:xfrm>
            <a:off x="8285485" y="4684312"/>
            <a:ext cx="2279453" cy="216000"/>
          </a:xfrm>
          <a:prstGeom prst="rect">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 name="矩形 123">
            <a:extLst>
              <a:ext uri="{FF2B5EF4-FFF2-40B4-BE49-F238E27FC236}">
                <a16:creationId xmlns:a16="http://schemas.microsoft.com/office/drawing/2014/main" id="{E55FF590-6BDC-72A9-4D0C-5009CF528346}"/>
              </a:ext>
            </a:extLst>
          </p:cNvPr>
          <p:cNvSpPr/>
          <p:nvPr/>
        </p:nvSpPr>
        <p:spPr>
          <a:xfrm>
            <a:off x="1501900" y="2733838"/>
            <a:ext cx="900000" cy="216000"/>
          </a:xfrm>
          <a:prstGeom prst="rect">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文本框 99">
            <a:extLst>
              <a:ext uri="{FF2B5EF4-FFF2-40B4-BE49-F238E27FC236}">
                <a16:creationId xmlns:a16="http://schemas.microsoft.com/office/drawing/2014/main" id="{0385EF88-9718-B647-08FF-25C9DA1CA580}"/>
              </a:ext>
            </a:extLst>
          </p:cNvPr>
          <p:cNvSpPr txBox="1"/>
          <p:nvPr/>
        </p:nvSpPr>
        <p:spPr>
          <a:xfrm>
            <a:off x="9189112" y="2218106"/>
            <a:ext cx="909624"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a:solidFill>
                  <a:schemeClr val="bg1">
                    <a:lumMod val="50000"/>
                  </a:schemeClr>
                </a:solidFill>
                <a:latin typeface="微软雅黑" panose="020B0503020204020204" pitchFamily="34" charset="-122"/>
                <a:ea typeface="微软雅黑" panose="020B0503020204020204" pitchFamily="34" charset="-122"/>
              </a:rPr>
              <a:t>2023/06</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0" name="文本框 99">
            <a:extLst>
              <a:ext uri="{FF2B5EF4-FFF2-40B4-BE49-F238E27FC236}">
                <a16:creationId xmlns:a16="http://schemas.microsoft.com/office/drawing/2014/main" id="{C68A2896-F544-00B6-F3BC-3732099D92F0}"/>
              </a:ext>
            </a:extLst>
          </p:cNvPr>
          <p:cNvSpPr txBox="1"/>
          <p:nvPr/>
        </p:nvSpPr>
        <p:spPr>
          <a:xfrm>
            <a:off x="10092739" y="2218106"/>
            <a:ext cx="909624"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a:solidFill>
                  <a:schemeClr val="bg1">
                    <a:lumMod val="50000"/>
                  </a:schemeClr>
                </a:solidFill>
                <a:latin typeface="微软雅黑" panose="020B0503020204020204" pitchFamily="34" charset="-122"/>
                <a:ea typeface="微软雅黑" panose="020B0503020204020204" pitchFamily="34" charset="-122"/>
              </a:rPr>
              <a:t>2023/07</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文本框 99">
            <a:extLst>
              <a:ext uri="{FF2B5EF4-FFF2-40B4-BE49-F238E27FC236}">
                <a16:creationId xmlns:a16="http://schemas.microsoft.com/office/drawing/2014/main" id="{F1A3DAEE-FBD7-BD9F-E010-AC670D2E224E}"/>
              </a:ext>
            </a:extLst>
          </p:cNvPr>
          <p:cNvSpPr txBox="1"/>
          <p:nvPr/>
        </p:nvSpPr>
        <p:spPr>
          <a:xfrm>
            <a:off x="10996361" y="2218106"/>
            <a:ext cx="909624"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a:solidFill>
                  <a:schemeClr val="bg1">
                    <a:lumMod val="50000"/>
                  </a:schemeClr>
                </a:solidFill>
                <a:latin typeface="微软雅黑" panose="020B0503020204020204" pitchFamily="34" charset="-122"/>
                <a:ea typeface="微软雅黑" panose="020B0503020204020204" pitchFamily="34" charset="-122"/>
              </a:rPr>
              <a:t>2023/08</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5" name="矩形 3">
            <a:extLst>
              <a:ext uri="{FF2B5EF4-FFF2-40B4-BE49-F238E27FC236}">
                <a16:creationId xmlns:a16="http://schemas.microsoft.com/office/drawing/2014/main" id="{4BA696A4-8A4A-E44B-8EAF-BD8D323A65CB}"/>
              </a:ext>
            </a:extLst>
          </p:cNvPr>
          <p:cNvSpPr/>
          <p:nvPr/>
        </p:nvSpPr>
        <p:spPr>
          <a:xfrm>
            <a:off x="4852351" y="1127126"/>
            <a:ext cx="2486660" cy="50412"/>
          </a:xfrm>
          <a:prstGeom prst="rect">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latin typeface="汉仪中宋简" panose="02010609000101010101" charset="-128"/>
              <a:ea typeface="汉仪中宋简" panose="02010609000101010101" charset="-128"/>
              <a:cs typeface="微软雅黑 Light" panose="020B0502040204020203" charset="-122"/>
            </a:endParaRPr>
          </a:p>
        </p:txBody>
      </p:sp>
      <p:sp>
        <p:nvSpPr>
          <p:cNvPr id="56" name="文本框 14">
            <a:extLst>
              <a:ext uri="{FF2B5EF4-FFF2-40B4-BE49-F238E27FC236}">
                <a16:creationId xmlns:a16="http://schemas.microsoft.com/office/drawing/2014/main" id="{3D76D391-7379-0F24-C401-DF6B2E631D92}"/>
              </a:ext>
            </a:extLst>
          </p:cNvPr>
          <p:cNvSpPr txBox="1"/>
          <p:nvPr/>
        </p:nvSpPr>
        <p:spPr>
          <a:xfrm>
            <a:off x="3415615" y="480794"/>
            <a:ext cx="5360769" cy="646331"/>
          </a:xfrm>
          <a:prstGeom prst="rect">
            <a:avLst/>
          </a:prstGeom>
          <a:noFill/>
        </p:spPr>
        <p:txBody>
          <a:bodyPr wrap="square" rtlCol="0">
            <a:spAutoFit/>
          </a:bodyPr>
          <a:lstStyle/>
          <a:p>
            <a:pPr lvl="0" algn="ctr">
              <a:buClrTx/>
              <a:buSzTx/>
              <a:buFontTx/>
            </a:pPr>
            <a:r>
              <a:rPr lang="en-US" altLang="zh-CN" sz="3600" b="1" dirty="0">
                <a:solidFill>
                  <a:srgbClr val="39425D"/>
                </a:solidFill>
                <a:latin typeface="Calibri Light" panose="020F0302020204030204" pitchFamily="34" charset="0"/>
                <a:ea typeface="Calibri Light" panose="020F0302020204030204" pitchFamily="34" charset="0"/>
                <a:cs typeface="Calibri Light" panose="020F0302020204030204" pitchFamily="34" charset="0"/>
                <a:sym typeface="+mn-ea"/>
              </a:rPr>
              <a:t>Gantt Chart</a:t>
            </a:r>
          </a:p>
        </p:txBody>
      </p:sp>
    </p:spTree>
    <p:extLst>
      <p:ext uri="{BB962C8B-B14F-4D97-AF65-F5344CB8AC3E}">
        <p14:creationId xmlns:p14="http://schemas.microsoft.com/office/powerpoint/2010/main" val="2207652857"/>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任意多边形 24"/>
          <p:cNvSpPr/>
          <p:nvPr/>
        </p:nvSpPr>
        <p:spPr>
          <a:xfrm>
            <a:off x="-9524" y="-1270"/>
            <a:ext cx="5541973" cy="6861175"/>
          </a:xfrm>
          <a:custGeom>
            <a:avLst/>
            <a:gdLst>
              <a:gd name="connisteX0" fmla="*/ 9525 w 6746875"/>
              <a:gd name="connsiteY0" fmla="*/ 6861175 h 6861175"/>
              <a:gd name="connisteX1" fmla="*/ 6746875 w 6746875"/>
              <a:gd name="connsiteY1" fmla="*/ 6861175 h 6861175"/>
              <a:gd name="connisteX2" fmla="*/ 4570730 w 6746875"/>
              <a:gd name="connsiteY2" fmla="*/ 3439795 h 6861175"/>
              <a:gd name="connisteX3" fmla="*/ 6727825 w 6746875"/>
              <a:gd name="connsiteY3" fmla="*/ 0 h 6861175"/>
              <a:gd name="connisteX4" fmla="*/ 0 w 6746875"/>
              <a:gd name="connsiteY4" fmla="*/ 0 h 6861175"/>
              <a:gd name="connisteX5" fmla="*/ 9525 w 6746875"/>
              <a:gd name="connsiteY5" fmla="*/ 6861175 h 686117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6746875" h="6861175">
                <a:moveTo>
                  <a:pt x="9525" y="6861175"/>
                </a:moveTo>
                <a:lnTo>
                  <a:pt x="6746875" y="6861175"/>
                </a:lnTo>
                <a:lnTo>
                  <a:pt x="4570730" y="3439795"/>
                </a:lnTo>
                <a:lnTo>
                  <a:pt x="6727825" y="0"/>
                </a:lnTo>
                <a:lnTo>
                  <a:pt x="0" y="0"/>
                </a:lnTo>
                <a:lnTo>
                  <a:pt x="9525" y="6861175"/>
                </a:lnTo>
                <a:close/>
              </a:path>
            </a:pathLst>
          </a:cu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标题 3073"/>
          <p:cNvSpPr>
            <a:spLocks noGrp="1"/>
          </p:cNvSpPr>
          <p:nvPr/>
        </p:nvSpPr>
        <p:spPr>
          <a:xfrm>
            <a:off x="5958081" y="2857499"/>
            <a:ext cx="4694555" cy="2576274"/>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pPr marR="0" lvl="0" algn="l" defTabSz="685800" rtl="0" eaLnBrk="1" fontAlgn="auto" latinLnBrk="0" hangingPunct="1">
              <a:lnSpc>
                <a:spcPct val="100000"/>
              </a:lnSpc>
              <a:spcBef>
                <a:spcPts val="0"/>
              </a:spcBef>
              <a:spcAft>
                <a:spcPts val="0"/>
              </a:spcAft>
              <a:buClr>
                <a:srgbClr val="E7E6E6">
                  <a:lumMod val="10000"/>
                </a:srgbClr>
              </a:buClr>
              <a:buSzTx/>
              <a:buFont typeface="Arial" panose="020B0604020202020204" pitchFamily="34" charset="0"/>
              <a:defRPr/>
            </a:pPr>
            <a:r>
              <a:rPr lang="en-US" altLang="zh-CN" sz="2000" noProof="0" dirty="0">
                <a:ln>
                  <a:noFill/>
                </a:ln>
                <a:solidFill>
                  <a:schemeClr val="bg1">
                    <a:lumMod val="50000"/>
                  </a:schemeClr>
                </a:solidFill>
                <a:effectLst/>
                <a:uLnTx/>
                <a:uFillTx/>
                <a:latin typeface="Calibri Light" panose="020F0302020204030204"/>
                <a:ea typeface="微软雅黑" panose="020B0503020204020204" charset="-122"/>
                <a:cs typeface="+mn-ea"/>
                <a:sym typeface="+mn-lt"/>
              </a:rPr>
              <a:t>NO, Ethical Approval is not required in this project.</a:t>
            </a:r>
          </a:p>
          <a:p>
            <a:pPr marR="0" lvl="0" algn="l" defTabSz="685800" rtl="0" eaLnBrk="1" fontAlgn="auto" latinLnBrk="0" hangingPunct="1">
              <a:lnSpc>
                <a:spcPct val="100000"/>
              </a:lnSpc>
              <a:spcBef>
                <a:spcPts val="0"/>
              </a:spcBef>
              <a:spcAft>
                <a:spcPts val="0"/>
              </a:spcAft>
              <a:buClr>
                <a:srgbClr val="E7E6E6">
                  <a:lumMod val="10000"/>
                </a:srgbClr>
              </a:buClr>
              <a:buSzTx/>
              <a:buFont typeface="Arial" panose="020B0604020202020204" pitchFamily="34" charset="0"/>
              <a:defRPr/>
            </a:pPr>
            <a:endParaRPr lang="en-US" altLang="zh-CN" sz="2000" noProof="0" dirty="0">
              <a:ln>
                <a:noFill/>
              </a:ln>
              <a:solidFill>
                <a:schemeClr val="bg1">
                  <a:lumMod val="50000"/>
                </a:schemeClr>
              </a:solidFill>
              <a:effectLst/>
              <a:uLnTx/>
              <a:uFillTx/>
              <a:latin typeface="Calibri Light" panose="020F0302020204030204"/>
              <a:ea typeface="微软雅黑" panose="020B0503020204020204" charset="-122"/>
              <a:cs typeface="+mn-ea"/>
              <a:sym typeface="+mn-lt"/>
            </a:endParaRPr>
          </a:p>
          <a:p>
            <a:pPr marR="0" lvl="0" algn="l" defTabSz="685800" rtl="0" eaLnBrk="1" fontAlgn="auto" latinLnBrk="0" hangingPunct="1">
              <a:lnSpc>
                <a:spcPct val="100000"/>
              </a:lnSpc>
              <a:spcBef>
                <a:spcPts val="0"/>
              </a:spcBef>
              <a:spcAft>
                <a:spcPts val="0"/>
              </a:spcAft>
              <a:buClr>
                <a:srgbClr val="E7E6E6">
                  <a:lumMod val="10000"/>
                </a:srgbClr>
              </a:buClr>
              <a:buSzTx/>
              <a:buFont typeface="Arial" panose="020B0604020202020204" pitchFamily="34" charset="0"/>
              <a:defRPr/>
            </a:pPr>
            <a:r>
              <a:rPr lang="en-US" altLang="zh-CN" sz="2000" dirty="0">
                <a:solidFill>
                  <a:schemeClr val="bg1">
                    <a:lumMod val="50000"/>
                  </a:schemeClr>
                </a:solidFill>
                <a:latin typeface="Calibri Light" panose="020F0302020204030204"/>
                <a:ea typeface="微软雅黑" panose="020B0503020204020204" charset="-122"/>
                <a:cs typeface="+mn-ea"/>
                <a:sym typeface="+mn-lt"/>
              </a:rPr>
              <a:t>The data used in this project is Talking With Hands 16.2M, which has been officially allowed to use. Gestures generated using data are only for avatars, so Ethical Approval is not required.</a:t>
            </a:r>
            <a:endParaRPr lang="en-US" altLang="zh-CN" sz="2000" noProof="0" dirty="0">
              <a:ln>
                <a:noFill/>
              </a:ln>
              <a:solidFill>
                <a:schemeClr val="bg1">
                  <a:lumMod val="50000"/>
                </a:schemeClr>
              </a:solidFill>
              <a:effectLst/>
              <a:uLnTx/>
              <a:uFillTx/>
              <a:latin typeface="Calibri Light" panose="020F0302020204030204"/>
              <a:ea typeface="微软雅黑" panose="020B0503020204020204" charset="-122"/>
              <a:cs typeface="+mn-ea"/>
              <a:sym typeface="+mn-lt"/>
            </a:endParaRPr>
          </a:p>
        </p:txBody>
      </p:sp>
      <p:cxnSp>
        <p:nvCxnSpPr>
          <p:cNvPr id="2" name="直接连接符 1"/>
          <p:cNvCxnSpPr/>
          <p:nvPr/>
        </p:nvCxnSpPr>
        <p:spPr>
          <a:xfrm>
            <a:off x="6063336" y="2668905"/>
            <a:ext cx="2856230" cy="0"/>
          </a:xfrm>
          <a:prstGeom prst="line">
            <a:avLst/>
          </a:prstGeom>
          <a:ln w="19050">
            <a:solidFill>
              <a:srgbClr val="39425D"/>
            </a:solidFill>
          </a:ln>
        </p:spPr>
        <p:style>
          <a:lnRef idx="1">
            <a:schemeClr val="accent1"/>
          </a:lnRef>
          <a:fillRef idx="0">
            <a:schemeClr val="accent1"/>
          </a:fillRef>
          <a:effectRef idx="0">
            <a:schemeClr val="accent1"/>
          </a:effectRef>
          <a:fontRef idx="minor">
            <a:schemeClr val="tx1"/>
          </a:fontRef>
        </p:style>
      </p:cxnSp>
      <p:sp>
        <p:nvSpPr>
          <p:cNvPr id="8" name="文本框 14">
            <a:extLst>
              <a:ext uri="{FF2B5EF4-FFF2-40B4-BE49-F238E27FC236}">
                <a16:creationId xmlns:a16="http://schemas.microsoft.com/office/drawing/2014/main" id="{5DB8FD04-9654-0059-C3C8-2C4FFB03FF8C}"/>
              </a:ext>
            </a:extLst>
          </p:cNvPr>
          <p:cNvSpPr txBox="1"/>
          <p:nvPr/>
        </p:nvSpPr>
        <p:spPr>
          <a:xfrm>
            <a:off x="5958081" y="1806724"/>
            <a:ext cx="3798486" cy="646331"/>
          </a:xfrm>
          <a:prstGeom prst="rect">
            <a:avLst/>
          </a:prstGeom>
          <a:noFill/>
        </p:spPr>
        <p:txBody>
          <a:bodyPr wrap="square" rtlCol="0">
            <a:spAutoFit/>
          </a:bodyPr>
          <a:lstStyle/>
          <a:p>
            <a:pPr lvl="0">
              <a:buClrTx/>
              <a:buSzTx/>
              <a:buFontTx/>
            </a:pPr>
            <a:r>
              <a:rPr lang="en-US" altLang="zh-CN" sz="3600" b="1" dirty="0">
                <a:solidFill>
                  <a:srgbClr val="39425D"/>
                </a:solidFill>
                <a:latin typeface="Calibri Light" panose="020F0302020204030204" pitchFamily="34" charset="0"/>
                <a:ea typeface="Calibri Light" panose="020F0302020204030204" pitchFamily="34" charset="0"/>
                <a:cs typeface="Calibri Light" panose="020F0302020204030204" pitchFamily="34" charset="0"/>
                <a:sym typeface="+mn-ea"/>
              </a:rPr>
              <a:t>Ethical Approval</a:t>
            </a:r>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40522943_262121041306363_3154746333406405788_n"/>
          <p:cNvPicPr>
            <a:picLocks noChangeAspect="1"/>
          </p:cNvPicPr>
          <p:nvPr/>
        </p:nvPicPr>
        <p:blipFill>
          <a:blip r:embed="rId2"/>
          <a:stretch>
            <a:fillRect/>
          </a:stretch>
        </p:blipFill>
        <p:spPr>
          <a:xfrm>
            <a:off x="0" y="0"/>
            <a:ext cx="5494020" cy="6857365"/>
          </a:xfrm>
          <a:prstGeom prst="rect">
            <a:avLst/>
          </a:prstGeom>
        </p:spPr>
      </p:pic>
      <p:sp>
        <p:nvSpPr>
          <p:cNvPr id="30" name="文本框 29"/>
          <p:cNvSpPr txBox="1"/>
          <p:nvPr/>
        </p:nvSpPr>
        <p:spPr>
          <a:xfrm>
            <a:off x="6044565" y="1669415"/>
            <a:ext cx="3421777" cy="461665"/>
          </a:xfrm>
          <a:prstGeom prst="rect">
            <a:avLst/>
          </a:prstGeom>
          <a:noFill/>
        </p:spPr>
        <p:txBody>
          <a:bodyPr wrap="square" rtlCol="0">
            <a:spAutoFit/>
          </a:bodyPr>
          <a:lstStyle/>
          <a:p>
            <a:pPr lvl="0" algn="l">
              <a:buClrTx/>
              <a:buSzTx/>
              <a:buFontTx/>
            </a:pPr>
            <a:r>
              <a:rPr lang="en-US" altLang="zh-CN" sz="2400" b="1" dirty="0">
                <a:solidFill>
                  <a:srgbClr val="39425D"/>
                </a:solidFill>
                <a:latin typeface="汉仪中宋简" panose="02010609000101010101" charset="-128"/>
                <a:ea typeface="汉仪中宋简" panose="02010609000101010101" charset="-128"/>
                <a:sym typeface="+mn-ea"/>
              </a:rPr>
              <a:t>Technical Skills</a:t>
            </a:r>
          </a:p>
        </p:txBody>
      </p:sp>
      <p:sp>
        <p:nvSpPr>
          <p:cNvPr id="31" name="标题 3073"/>
          <p:cNvSpPr>
            <a:spLocks noGrp="1"/>
          </p:cNvSpPr>
          <p:nvPr/>
        </p:nvSpPr>
        <p:spPr>
          <a:xfrm>
            <a:off x="6044565" y="2227579"/>
            <a:ext cx="5281930" cy="1449701"/>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pPr marL="285750" marR="0" lvl="0" indent="-285750" algn="l" defTabSz="685800" rtl="0" eaLnBrk="1" fontAlgn="auto" latinLnBrk="0" hangingPunct="1">
              <a:lnSpc>
                <a:spcPct val="100000"/>
              </a:lnSpc>
              <a:spcBef>
                <a:spcPts val="0"/>
              </a:spcBef>
              <a:spcAft>
                <a:spcPts val="0"/>
              </a:spcAft>
              <a:buClr>
                <a:srgbClr val="E7E6E6">
                  <a:lumMod val="10000"/>
                </a:srgbClr>
              </a:buClr>
              <a:buSzTx/>
              <a:buFont typeface="Arial" panose="020B0604020202020204" pitchFamily="34" charset="0"/>
              <a:buChar char="•"/>
              <a:defRPr/>
            </a:pPr>
            <a:r>
              <a:rPr lang="en-US" altLang="zh-CN" sz="1800" b="1" noProof="1">
                <a:solidFill>
                  <a:schemeClr val="bg1">
                    <a:lumMod val="50000"/>
                  </a:schemeClr>
                </a:solidFill>
                <a:latin typeface="Calibri Light" panose="020F0302020204030204"/>
                <a:ea typeface="微软雅黑" panose="020B0503020204020204" charset="-122"/>
                <a:cs typeface="+mn-ea"/>
                <a:sym typeface="+mn-lt"/>
              </a:rPr>
              <a:t>Computer Graphics and Machine Learning knowledges</a:t>
            </a:r>
            <a:endParaRPr lang="en-US" altLang="zh-CN" sz="1800" b="1" noProof="1">
              <a:solidFill>
                <a:srgbClr val="7C7C7C"/>
              </a:solidFill>
              <a:latin typeface="微软雅黑" panose="020B0503020204020204" charset="-122"/>
              <a:ea typeface="微软雅黑" panose="020B0503020204020204" charset="-122"/>
              <a:cs typeface="+mn-ea"/>
              <a:sym typeface="+mn-lt"/>
            </a:endParaRPr>
          </a:p>
          <a:p>
            <a:pPr marL="285750" indent="-285750" algn="l" defTabSz="685800" fontAlgn="auto">
              <a:spcBef>
                <a:spcPts val="0"/>
              </a:spcBef>
              <a:spcAft>
                <a:spcPts val="0"/>
              </a:spcAft>
              <a:buClr>
                <a:srgbClr val="E7E6E6">
                  <a:lumMod val="10000"/>
                </a:srgbClr>
              </a:buClr>
              <a:buFont typeface="Arial" panose="020B0604020202020204" pitchFamily="34" charset="0"/>
              <a:buChar char="•"/>
              <a:defRPr/>
            </a:pPr>
            <a:r>
              <a:rPr lang="en-US" altLang="zh-CN" sz="1800" b="1" noProof="1">
                <a:solidFill>
                  <a:schemeClr val="bg1">
                    <a:lumMod val="50000"/>
                  </a:schemeClr>
                </a:solidFill>
                <a:latin typeface="Calibri Light" panose="020F0302020204030204"/>
                <a:ea typeface="微软雅黑" panose="020B0503020204020204" charset="-122"/>
                <a:cs typeface="+mn-ea"/>
                <a:sym typeface="+mn-lt"/>
              </a:rPr>
              <a:t>Statistical Measures and Analysis</a:t>
            </a:r>
          </a:p>
          <a:p>
            <a:pPr marL="285750" indent="-285750" algn="l" defTabSz="685800" fontAlgn="auto">
              <a:spcBef>
                <a:spcPts val="0"/>
              </a:spcBef>
              <a:spcAft>
                <a:spcPts val="0"/>
              </a:spcAft>
              <a:buClr>
                <a:srgbClr val="E7E6E6">
                  <a:lumMod val="10000"/>
                </a:srgbClr>
              </a:buClr>
              <a:buFont typeface="Arial" panose="020B0604020202020204" pitchFamily="34" charset="0"/>
              <a:buChar char="•"/>
              <a:defRPr/>
            </a:pPr>
            <a:r>
              <a:rPr lang="en-US" altLang="zh-CN" sz="1800" b="1" noProof="1">
                <a:solidFill>
                  <a:schemeClr val="bg1">
                    <a:lumMod val="50000"/>
                  </a:schemeClr>
                </a:solidFill>
                <a:latin typeface="Calibri Light" panose="020F0302020204030204"/>
                <a:ea typeface="微软雅黑" panose="020B0503020204020204" charset="-122"/>
                <a:cs typeface="+mn-ea"/>
                <a:sym typeface="+mn-lt"/>
              </a:rPr>
              <a:t>Program Languages: C++, Python</a:t>
            </a:r>
            <a:endParaRPr lang="en-US" altLang="zh-CN" b="1" noProof="1">
              <a:solidFill>
                <a:schemeClr val="bg1">
                  <a:lumMod val="50000"/>
                </a:schemeClr>
              </a:solidFill>
              <a:latin typeface="Calibri Light" panose="020F0302020204030204"/>
              <a:ea typeface="微软雅黑" panose="020B0503020204020204" charset="-122"/>
              <a:cs typeface="+mn-ea"/>
              <a:sym typeface="+mn-lt"/>
            </a:endParaRPr>
          </a:p>
          <a:p>
            <a:pPr marL="742950" lvl="1" indent="-285750" defTabSz="685800">
              <a:buClr>
                <a:srgbClr val="E7E6E6">
                  <a:lumMod val="10000"/>
                </a:srgbClr>
              </a:buClr>
              <a:buFont typeface="Arial" panose="020B0604020202020204" pitchFamily="34" charset="0"/>
              <a:buChar char="•"/>
              <a:defRPr/>
            </a:pPr>
            <a:r>
              <a:rPr lang="en-US" altLang="zh-CN" sz="300" b="1" noProof="1">
                <a:solidFill>
                  <a:schemeClr val="bg1">
                    <a:lumMod val="50000"/>
                  </a:schemeClr>
                </a:solidFill>
                <a:latin typeface="Calibri Light" panose="020F0302020204030204"/>
                <a:ea typeface="微软雅黑" panose="020B0503020204020204" charset="-122"/>
                <a:cs typeface="+mn-ea"/>
                <a:sym typeface="+mn-lt"/>
              </a:rPr>
              <a:t>C++</a:t>
            </a:r>
          </a:p>
          <a:p>
            <a:pPr marL="742950" lvl="1" indent="-285750" defTabSz="685800">
              <a:buClr>
                <a:srgbClr val="E7E6E6">
                  <a:lumMod val="10000"/>
                </a:srgbClr>
              </a:buClr>
              <a:buFont typeface="Arial" panose="020B0604020202020204" pitchFamily="34" charset="0"/>
              <a:buChar char="•"/>
              <a:defRPr/>
            </a:pPr>
            <a:endParaRPr lang="en-US" altLang="zh-CN" sz="300" b="1" noProof="1">
              <a:solidFill>
                <a:schemeClr val="bg1">
                  <a:lumMod val="50000"/>
                </a:schemeClr>
              </a:solidFill>
              <a:latin typeface="Calibri Light" panose="020F0302020204030204"/>
              <a:ea typeface="微软雅黑" panose="020B0503020204020204" charset="-122"/>
              <a:cs typeface="+mn-ea"/>
              <a:sym typeface="+mn-lt"/>
            </a:endParaRPr>
          </a:p>
          <a:p>
            <a:pPr marL="742950" lvl="1" indent="-285750" defTabSz="685800">
              <a:buClr>
                <a:srgbClr val="E7E6E6">
                  <a:lumMod val="10000"/>
                </a:srgbClr>
              </a:buClr>
              <a:buFont typeface="Arial" panose="020B0604020202020204" pitchFamily="34" charset="0"/>
              <a:buChar char="•"/>
              <a:defRPr/>
            </a:pPr>
            <a:endParaRPr lang="en-US" altLang="zh-CN" sz="300" b="1" noProof="1">
              <a:solidFill>
                <a:schemeClr val="bg1">
                  <a:lumMod val="50000"/>
                </a:schemeClr>
              </a:solidFill>
              <a:latin typeface="Calibri Light" panose="020F0302020204030204"/>
              <a:ea typeface="微软雅黑" panose="020B0503020204020204" charset="-122"/>
              <a:cs typeface="+mn-ea"/>
              <a:sym typeface="+mn-lt"/>
            </a:endParaRPr>
          </a:p>
          <a:p>
            <a:pPr marL="742950" lvl="1" indent="-285750" defTabSz="685800">
              <a:buClr>
                <a:srgbClr val="E7E6E6">
                  <a:lumMod val="10000"/>
                </a:srgbClr>
              </a:buClr>
              <a:buFont typeface="Arial" panose="020B0604020202020204" pitchFamily="34" charset="0"/>
              <a:buChar char="•"/>
              <a:defRPr/>
            </a:pPr>
            <a:endParaRPr lang="en-US" altLang="zh-CN" sz="300" b="1" noProof="1">
              <a:solidFill>
                <a:schemeClr val="bg1">
                  <a:lumMod val="50000"/>
                </a:schemeClr>
              </a:solidFill>
              <a:latin typeface="Calibri Light" panose="020F0302020204030204"/>
              <a:ea typeface="微软雅黑" panose="020B0503020204020204" charset="-122"/>
              <a:cs typeface="+mn-ea"/>
              <a:sym typeface="+mn-lt"/>
            </a:endParaRPr>
          </a:p>
        </p:txBody>
      </p:sp>
      <p:sp>
        <p:nvSpPr>
          <p:cNvPr id="33" name="文本框 32"/>
          <p:cNvSpPr txBox="1"/>
          <p:nvPr/>
        </p:nvSpPr>
        <p:spPr>
          <a:xfrm>
            <a:off x="6044565" y="4358621"/>
            <a:ext cx="2447925" cy="461665"/>
          </a:xfrm>
          <a:prstGeom prst="rect">
            <a:avLst/>
          </a:prstGeom>
          <a:noFill/>
        </p:spPr>
        <p:txBody>
          <a:bodyPr wrap="square" rtlCol="0">
            <a:spAutoFit/>
          </a:bodyPr>
          <a:lstStyle/>
          <a:p>
            <a:pPr lvl="0" algn="l">
              <a:buClrTx/>
              <a:buSzTx/>
              <a:buFontTx/>
            </a:pPr>
            <a:r>
              <a:rPr lang="en-US" altLang="zh-CN" sz="2400" b="1" dirty="0">
                <a:solidFill>
                  <a:srgbClr val="39425D"/>
                </a:solidFill>
                <a:latin typeface="汉仪中宋简" panose="02010609000101010101" charset="-128"/>
                <a:ea typeface="汉仪中宋简" panose="02010609000101010101" charset="-128"/>
                <a:sym typeface="+mn-ea"/>
              </a:rPr>
              <a:t>Research skills:</a:t>
            </a:r>
          </a:p>
        </p:txBody>
      </p:sp>
      <p:sp>
        <p:nvSpPr>
          <p:cNvPr id="38" name="椭圆 37"/>
          <p:cNvSpPr/>
          <p:nvPr/>
        </p:nvSpPr>
        <p:spPr>
          <a:xfrm>
            <a:off x="5034598" y="1669415"/>
            <a:ext cx="945515" cy="945515"/>
          </a:xfrm>
          <a:prstGeom prst="ellipse">
            <a:avLst/>
          </a:prstGeom>
          <a:solidFill>
            <a:srgbClr val="39425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5034598" y="4307821"/>
            <a:ext cx="945515" cy="945515"/>
          </a:xfrm>
          <a:prstGeom prst="ellipse">
            <a:avLst/>
          </a:prstGeom>
          <a:solidFill>
            <a:srgbClr val="39425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pic>
        <p:nvPicPr>
          <p:cNvPr id="44" name="图片 43" descr="2091908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67960" y="4540866"/>
            <a:ext cx="478790" cy="478790"/>
          </a:xfrm>
          <a:prstGeom prst="rect">
            <a:avLst/>
          </a:prstGeom>
        </p:spPr>
      </p:pic>
      <p:cxnSp>
        <p:nvCxnSpPr>
          <p:cNvPr id="4" name="直接连接符 1">
            <a:extLst>
              <a:ext uri="{FF2B5EF4-FFF2-40B4-BE49-F238E27FC236}">
                <a16:creationId xmlns:a16="http://schemas.microsoft.com/office/drawing/2014/main" id="{4342E612-91FC-888B-488C-FDD7D335FD30}"/>
              </a:ext>
            </a:extLst>
          </p:cNvPr>
          <p:cNvCxnSpPr/>
          <p:nvPr/>
        </p:nvCxnSpPr>
        <p:spPr>
          <a:xfrm>
            <a:off x="6063336" y="1234975"/>
            <a:ext cx="2856230" cy="0"/>
          </a:xfrm>
          <a:prstGeom prst="line">
            <a:avLst/>
          </a:prstGeom>
          <a:ln w="19050">
            <a:solidFill>
              <a:srgbClr val="39425D"/>
            </a:solidFill>
          </a:ln>
        </p:spPr>
        <p:style>
          <a:lnRef idx="1">
            <a:schemeClr val="accent1"/>
          </a:lnRef>
          <a:fillRef idx="0">
            <a:schemeClr val="accent1"/>
          </a:fillRef>
          <a:effectRef idx="0">
            <a:schemeClr val="accent1"/>
          </a:effectRef>
          <a:fontRef idx="minor">
            <a:schemeClr val="tx1"/>
          </a:fontRef>
        </p:style>
      </p:cxnSp>
      <p:sp>
        <p:nvSpPr>
          <p:cNvPr id="5" name="文本框 14">
            <a:extLst>
              <a:ext uri="{FF2B5EF4-FFF2-40B4-BE49-F238E27FC236}">
                <a16:creationId xmlns:a16="http://schemas.microsoft.com/office/drawing/2014/main" id="{48B1A80A-FC46-F9BA-F801-C26FE2C1C9ED}"/>
              </a:ext>
            </a:extLst>
          </p:cNvPr>
          <p:cNvSpPr txBox="1"/>
          <p:nvPr/>
        </p:nvSpPr>
        <p:spPr>
          <a:xfrm>
            <a:off x="5958081" y="372794"/>
            <a:ext cx="3798486" cy="646331"/>
          </a:xfrm>
          <a:prstGeom prst="rect">
            <a:avLst/>
          </a:prstGeom>
          <a:noFill/>
        </p:spPr>
        <p:txBody>
          <a:bodyPr wrap="square" rtlCol="0">
            <a:spAutoFit/>
          </a:bodyPr>
          <a:lstStyle/>
          <a:p>
            <a:pPr lvl="0">
              <a:buClrTx/>
              <a:buSzTx/>
              <a:buFontTx/>
            </a:pPr>
            <a:r>
              <a:rPr lang="en-US" altLang="zh-CN" sz="3600" b="1" dirty="0">
                <a:solidFill>
                  <a:srgbClr val="39425D"/>
                </a:solidFill>
                <a:latin typeface="Calibri Light" panose="020F0302020204030204" pitchFamily="34" charset="0"/>
                <a:ea typeface="Calibri Light" panose="020F0302020204030204" pitchFamily="34" charset="0"/>
                <a:cs typeface="Calibri Light" panose="020F0302020204030204" pitchFamily="34" charset="0"/>
                <a:sym typeface="+mn-ea"/>
              </a:rPr>
              <a:t>Skills Required</a:t>
            </a:r>
          </a:p>
        </p:txBody>
      </p:sp>
      <p:pic>
        <p:nvPicPr>
          <p:cNvPr id="6" name="图片 42" descr="21540261">
            <a:extLst>
              <a:ext uri="{FF2B5EF4-FFF2-40B4-BE49-F238E27FC236}">
                <a16:creationId xmlns:a16="http://schemas.microsoft.com/office/drawing/2014/main" id="{041CDC5F-F3AA-D23C-2D32-E2AAAB5C4C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28375" y="1845628"/>
            <a:ext cx="574675" cy="574675"/>
          </a:xfrm>
          <a:prstGeom prst="rect">
            <a:avLst/>
          </a:prstGeom>
        </p:spPr>
      </p:pic>
      <p:sp>
        <p:nvSpPr>
          <p:cNvPr id="7" name="标题 3073">
            <a:extLst>
              <a:ext uri="{FF2B5EF4-FFF2-40B4-BE49-F238E27FC236}">
                <a16:creationId xmlns:a16="http://schemas.microsoft.com/office/drawing/2014/main" id="{8E8134C3-E9DA-E022-1B8B-C621BF59E28F}"/>
              </a:ext>
            </a:extLst>
          </p:cNvPr>
          <p:cNvSpPr>
            <a:spLocks noGrp="1"/>
          </p:cNvSpPr>
          <p:nvPr/>
        </p:nvSpPr>
        <p:spPr>
          <a:xfrm>
            <a:off x="6096000" y="4885734"/>
            <a:ext cx="5281930" cy="1449701"/>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pPr marL="285750" marR="0" lvl="0" indent="-285750" algn="l" defTabSz="685800" rtl="0" eaLnBrk="1" fontAlgn="auto" latinLnBrk="0" hangingPunct="1">
              <a:lnSpc>
                <a:spcPct val="100000"/>
              </a:lnSpc>
              <a:spcBef>
                <a:spcPts val="0"/>
              </a:spcBef>
              <a:spcAft>
                <a:spcPts val="0"/>
              </a:spcAft>
              <a:buClr>
                <a:srgbClr val="E7E6E6">
                  <a:lumMod val="10000"/>
                </a:srgbClr>
              </a:buClr>
              <a:buSzTx/>
              <a:buFont typeface="Arial" panose="020B0604020202020204" pitchFamily="34" charset="0"/>
              <a:buChar char="•"/>
              <a:defRPr/>
            </a:pPr>
            <a:r>
              <a:rPr lang="en-US" altLang="zh-CN" sz="1800" b="1" noProof="1">
                <a:solidFill>
                  <a:schemeClr val="bg1">
                    <a:lumMod val="50000"/>
                  </a:schemeClr>
                </a:solidFill>
                <a:latin typeface="Calibri Light" panose="020F0302020204030204"/>
                <a:ea typeface="微软雅黑" panose="020B0503020204020204" charset="-122"/>
                <a:cs typeface="+mn-ea"/>
                <a:sym typeface="+mn-lt"/>
              </a:rPr>
              <a:t>Literature analysis</a:t>
            </a:r>
          </a:p>
          <a:p>
            <a:pPr marL="285750" marR="0" lvl="0" indent="-285750" algn="l" defTabSz="685800" rtl="0" eaLnBrk="1" fontAlgn="auto" latinLnBrk="0" hangingPunct="1">
              <a:lnSpc>
                <a:spcPct val="100000"/>
              </a:lnSpc>
              <a:spcBef>
                <a:spcPts val="0"/>
              </a:spcBef>
              <a:spcAft>
                <a:spcPts val="0"/>
              </a:spcAft>
              <a:buClr>
                <a:srgbClr val="E7E6E6">
                  <a:lumMod val="10000"/>
                </a:srgbClr>
              </a:buClr>
              <a:buSzTx/>
              <a:buFont typeface="Arial" panose="020B0604020202020204" pitchFamily="34" charset="0"/>
              <a:buChar char="•"/>
              <a:defRPr/>
            </a:pPr>
            <a:r>
              <a:rPr lang="en-US" altLang="zh-CN" sz="1800" b="1" noProof="1">
                <a:solidFill>
                  <a:schemeClr val="bg1">
                    <a:lumMod val="50000"/>
                  </a:schemeClr>
                </a:solidFill>
                <a:latin typeface="Calibri Light" panose="020F0302020204030204"/>
                <a:ea typeface="微软雅黑" panose="020B0503020204020204" charset="-122"/>
                <a:cs typeface="+mn-ea"/>
                <a:sym typeface="+mn-lt"/>
              </a:rPr>
              <a:t>Critical analysis </a:t>
            </a:r>
          </a:p>
          <a:p>
            <a:pPr marL="285750" marR="0" lvl="0" indent="-285750" algn="l" defTabSz="685800" rtl="0" eaLnBrk="1" fontAlgn="auto" latinLnBrk="0" hangingPunct="1">
              <a:lnSpc>
                <a:spcPct val="100000"/>
              </a:lnSpc>
              <a:spcBef>
                <a:spcPts val="0"/>
              </a:spcBef>
              <a:spcAft>
                <a:spcPts val="0"/>
              </a:spcAft>
              <a:buClr>
                <a:srgbClr val="E7E6E6">
                  <a:lumMod val="10000"/>
                </a:srgbClr>
              </a:buClr>
              <a:buSzTx/>
              <a:buFont typeface="Arial" panose="020B0604020202020204" pitchFamily="34" charset="0"/>
              <a:buChar char="•"/>
              <a:defRPr/>
            </a:pPr>
            <a:r>
              <a:rPr lang="en-US" altLang="zh-CN" sz="1800" b="1" noProof="1">
                <a:solidFill>
                  <a:schemeClr val="bg1">
                    <a:lumMod val="50000"/>
                  </a:schemeClr>
                </a:solidFill>
                <a:latin typeface="Calibri Light" panose="020F0302020204030204"/>
                <a:ea typeface="微软雅黑" panose="020B0503020204020204" charset="-122"/>
                <a:cs typeface="+mn-ea"/>
                <a:sym typeface="+mn-lt"/>
              </a:rPr>
              <a:t>Planning and scheduling</a:t>
            </a:r>
          </a:p>
          <a:p>
            <a:pPr marL="285750" marR="0" lvl="0" indent="-285750" algn="l" defTabSz="685800" rtl="0" eaLnBrk="1" fontAlgn="auto" latinLnBrk="0" hangingPunct="1">
              <a:lnSpc>
                <a:spcPct val="100000"/>
              </a:lnSpc>
              <a:spcBef>
                <a:spcPts val="0"/>
              </a:spcBef>
              <a:spcAft>
                <a:spcPts val="0"/>
              </a:spcAft>
              <a:buClr>
                <a:srgbClr val="E7E6E6">
                  <a:lumMod val="10000"/>
                </a:srgbClr>
              </a:buClr>
              <a:buSzTx/>
              <a:buFont typeface="Arial" panose="020B0604020202020204" pitchFamily="34" charset="0"/>
              <a:buChar char="•"/>
              <a:defRPr/>
            </a:pPr>
            <a:r>
              <a:rPr lang="en-US" altLang="zh-CN" sz="1800" b="1" noProof="1">
                <a:solidFill>
                  <a:schemeClr val="bg1">
                    <a:lumMod val="50000"/>
                  </a:schemeClr>
                </a:solidFill>
                <a:latin typeface="Calibri Light" panose="020F0302020204030204"/>
                <a:ea typeface="微软雅黑" panose="020B0503020204020204" charset="-122"/>
                <a:cs typeface="+mn-ea"/>
                <a:sym typeface="+mn-lt"/>
              </a:rPr>
              <a:t>Report writing</a:t>
            </a:r>
          </a:p>
          <a:p>
            <a:pPr marL="285750" marR="0" lvl="0" indent="-285750" algn="l" defTabSz="685800" rtl="0" eaLnBrk="1" fontAlgn="auto" latinLnBrk="0" hangingPunct="1">
              <a:lnSpc>
                <a:spcPct val="100000"/>
              </a:lnSpc>
              <a:spcBef>
                <a:spcPts val="0"/>
              </a:spcBef>
              <a:spcAft>
                <a:spcPts val="0"/>
              </a:spcAft>
              <a:buClr>
                <a:srgbClr val="E7E6E6">
                  <a:lumMod val="10000"/>
                </a:srgbClr>
              </a:buClr>
              <a:buSzTx/>
              <a:buFont typeface="Arial" panose="020B0604020202020204" pitchFamily="34" charset="0"/>
              <a:buChar char="•"/>
              <a:defRPr/>
            </a:pPr>
            <a:r>
              <a:rPr lang="en-US" altLang="zh-CN" sz="1800" b="1" noProof="1">
                <a:solidFill>
                  <a:schemeClr val="bg1">
                    <a:lumMod val="50000"/>
                  </a:schemeClr>
                </a:solidFill>
                <a:latin typeface="Calibri Light" panose="020F0302020204030204"/>
                <a:ea typeface="微软雅黑" panose="020B0503020204020204" charset="-122"/>
                <a:cs typeface="+mn-ea"/>
                <a:sym typeface="+mn-lt"/>
              </a:rPr>
              <a:t>Presentation Skills</a:t>
            </a:r>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a:extLst>
              <a:ext uri="{FF2B5EF4-FFF2-40B4-BE49-F238E27FC236}">
                <a16:creationId xmlns:a16="http://schemas.microsoft.com/office/drawing/2014/main" id="{D3A2CF88-5D23-9402-20FE-75F1F9EC74D3}"/>
              </a:ext>
            </a:extLst>
          </p:cNvPr>
          <p:cNvSpPr/>
          <p:nvPr/>
        </p:nvSpPr>
        <p:spPr>
          <a:xfrm>
            <a:off x="-1716886" y="0"/>
            <a:ext cx="5494020" cy="6861289"/>
          </a:xfrm>
          <a:prstGeom prst="rect">
            <a:avLst/>
          </a:prstGeom>
          <a:blipFill rotWithShape="1">
            <a:blip r:embed="rId2"/>
            <a:stretch>
              <a:fillRect l="-45258" r="-2747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1">
            <a:extLst>
              <a:ext uri="{FF2B5EF4-FFF2-40B4-BE49-F238E27FC236}">
                <a16:creationId xmlns:a16="http://schemas.microsoft.com/office/drawing/2014/main" id="{4342E612-91FC-888B-488C-FDD7D335FD30}"/>
              </a:ext>
            </a:extLst>
          </p:cNvPr>
          <p:cNvCxnSpPr/>
          <p:nvPr/>
        </p:nvCxnSpPr>
        <p:spPr>
          <a:xfrm>
            <a:off x="4093022" y="1019125"/>
            <a:ext cx="2856230" cy="0"/>
          </a:xfrm>
          <a:prstGeom prst="line">
            <a:avLst/>
          </a:prstGeom>
          <a:ln w="19050">
            <a:solidFill>
              <a:srgbClr val="39425D"/>
            </a:solidFill>
          </a:ln>
        </p:spPr>
        <p:style>
          <a:lnRef idx="1">
            <a:schemeClr val="accent1"/>
          </a:lnRef>
          <a:fillRef idx="0">
            <a:schemeClr val="accent1"/>
          </a:fillRef>
          <a:effectRef idx="0">
            <a:schemeClr val="accent1"/>
          </a:effectRef>
          <a:fontRef idx="minor">
            <a:schemeClr val="tx1"/>
          </a:fontRef>
        </p:style>
      </p:cxnSp>
      <p:sp>
        <p:nvSpPr>
          <p:cNvPr id="5" name="文本框 14">
            <a:extLst>
              <a:ext uri="{FF2B5EF4-FFF2-40B4-BE49-F238E27FC236}">
                <a16:creationId xmlns:a16="http://schemas.microsoft.com/office/drawing/2014/main" id="{48B1A80A-FC46-F9BA-F801-C26FE2C1C9ED}"/>
              </a:ext>
            </a:extLst>
          </p:cNvPr>
          <p:cNvSpPr txBox="1"/>
          <p:nvPr/>
        </p:nvSpPr>
        <p:spPr>
          <a:xfrm>
            <a:off x="3987767" y="372794"/>
            <a:ext cx="3798486" cy="646331"/>
          </a:xfrm>
          <a:prstGeom prst="rect">
            <a:avLst/>
          </a:prstGeom>
          <a:noFill/>
        </p:spPr>
        <p:txBody>
          <a:bodyPr wrap="square" rtlCol="0">
            <a:spAutoFit/>
          </a:bodyPr>
          <a:lstStyle/>
          <a:p>
            <a:pPr lvl="0">
              <a:buClrTx/>
              <a:buSzTx/>
              <a:buFontTx/>
            </a:pPr>
            <a:r>
              <a:rPr lang="en-US" altLang="zh-CN" sz="3600" b="1" dirty="0">
                <a:solidFill>
                  <a:srgbClr val="39425D"/>
                </a:solidFill>
                <a:latin typeface="Calibri Light" panose="020F0302020204030204" pitchFamily="34" charset="0"/>
                <a:ea typeface="Calibri Light" panose="020F0302020204030204" pitchFamily="34" charset="0"/>
                <a:cs typeface="Calibri Light" panose="020F0302020204030204" pitchFamily="34" charset="0"/>
                <a:sym typeface="+mn-ea"/>
              </a:rPr>
              <a:t>References</a:t>
            </a:r>
          </a:p>
        </p:txBody>
      </p:sp>
      <p:sp>
        <p:nvSpPr>
          <p:cNvPr id="7" name="标题 3073">
            <a:extLst>
              <a:ext uri="{FF2B5EF4-FFF2-40B4-BE49-F238E27FC236}">
                <a16:creationId xmlns:a16="http://schemas.microsoft.com/office/drawing/2014/main" id="{8E8134C3-E9DA-E022-1B8B-C621BF59E28F}"/>
              </a:ext>
            </a:extLst>
          </p:cNvPr>
          <p:cNvSpPr>
            <a:spLocks noGrp="1"/>
          </p:cNvSpPr>
          <p:nvPr/>
        </p:nvSpPr>
        <p:spPr>
          <a:xfrm>
            <a:off x="3907971" y="1171576"/>
            <a:ext cx="8109858" cy="55006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pPr marL="285750" marR="0" lvl="0" indent="-285750" algn="l" defTabSz="685800" rtl="0" eaLnBrk="1" fontAlgn="auto" latinLnBrk="0" hangingPunct="1">
              <a:lnSpc>
                <a:spcPct val="100000"/>
              </a:lnSpc>
              <a:spcBef>
                <a:spcPts val="0"/>
              </a:spcBef>
              <a:spcAft>
                <a:spcPts val="0"/>
              </a:spcAft>
              <a:buClr>
                <a:srgbClr val="E7E6E6">
                  <a:lumMod val="10000"/>
                </a:srgbClr>
              </a:buClr>
              <a:buSzTx/>
              <a:buFont typeface="Arial" panose="020B0604020202020204" pitchFamily="34" charset="0"/>
              <a:buChar char="•"/>
              <a:defRPr/>
            </a:pPr>
            <a:r>
              <a:rPr lang="en-US" altLang="zh-CN" sz="1600" b="1" noProof="1">
                <a:solidFill>
                  <a:schemeClr val="bg1">
                    <a:lumMod val="50000"/>
                  </a:schemeClr>
                </a:solidFill>
                <a:latin typeface="Calibri Light" panose="020F0302020204030204"/>
                <a:ea typeface="微软雅黑" panose="020B0503020204020204" charset="-122"/>
                <a:cs typeface="+mn-ea"/>
                <a:sym typeface="+mn-lt"/>
              </a:rPr>
              <a:t>Alexanderson, S., Henter, G. E., Kucherenko, T., &amp; Beskow, J. (2020). Style‐Controllable Speech‐Driven Gesture Synthesis Using Normalising Flows. Computer Graphics Forum, 39(2), 487–496. </a:t>
            </a:r>
            <a:r>
              <a:rPr lang="en-US" altLang="zh-CN" sz="1600" b="1" noProof="1">
                <a:solidFill>
                  <a:schemeClr val="bg1">
                    <a:lumMod val="50000"/>
                  </a:schemeClr>
                </a:solidFill>
                <a:latin typeface="Calibri Light" panose="020F0302020204030204"/>
                <a:ea typeface="微软雅黑" panose="020B0503020204020204" charset="-122"/>
                <a:cs typeface="+mn-ea"/>
                <a:sym typeface="+mn-lt"/>
                <a:hlinkClick r:id="rId3"/>
              </a:rPr>
              <a:t>https://doi.org/10.1111/cgf.13946</a:t>
            </a:r>
            <a:endParaRPr lang="en-US" altLang="zh-CN" sz="1600" b="1" noProof="1">
              <a:solidFill>
                <a:schemeClr val="bg1">
                  <a:lumMod val="50000"/>
                </a:schemeClr>
              </a:solidFill>
              <a:latin typeface="Calibri Light" panose="020F0302020204030204"/>
              <a:ea typeface="微软雅黑" panose="020B0503020204020204" charset="-122"/>
              <a:cs typeface="+mn-ea"/>
              <a:sym typeface="+mn-lt"/>
            </a:endParaRPr>
          </a:p>
          <a:p>
            <a:pPr marL="285750" indent="-285750" algn="l" defTabSz="685800" fontAlgn="auto">
              <a:spcBef>
                <a:spcPts val="0"/>
              </a:spcBef>
              <a:spcAft>
                <a:spcPts val="0"/>
              </a:spcAft>
              <a:buClr>
                <a:srgbClr val="E7E6E6">
                  <a:lumMod val="10000"/>
                </a:srgbClr>
              </a:buClr>
              <a:buFont typeface="Arial" panose="020B0604020202020204" pitchFamily="34" charset="0"/>
              <a:buChar char="•"/>
              <a:defRPr/>
            </a:pPr>
            <a:r>
              <a:rPr lang="en-US" altLang="zh-CN" sz="1600" b="1" noProof="1">
                <a:solidFill>
                  <a:schemeClr val="bg1">
                    <a:lumMod val="50000"/>
                  </a:schemeClr>
                </a:solidFill>
                <a:latin typeface="Calibri Light" panose="020F0302020204030204"/>
                <a:ea typeface="微软雅黑" panose="020B0503020204020204" charset="-122"/>
                <a:cs typeface="+mn-ea"/>
                <a:sym typeface="+mn-lt"/>
              </a:rPr>
              <a:t>Kucherenko, T., Jonell, P., van Waveren, S., Henter, G. E., Alexandersson, S., Leite, I., &amp; Kjellström, H. (2020b). Gesticulator: A framework for semantically-aware speech-driven gesture generation. Proceedings of the 2020 International Conference on Multimodal Interaction. </a:t>
            </a:r>
            <a:r>
              <a:rPr lang="en-US" altLang="zh-CN" sz="1600" b="1" noProof="1">
                <a:solidFill>
                  <a:schemeClr val="bg1">
                    <a:lumMod val="50000"/>
                  </a:schemeClr>
                </a:solidFill>
                <a:latin typeface="Calibri Light" panose="020F0302020204030204"/>
                <a:ea typeface="微软雅黑" panose="020B0503020204020204" charset="-122"/>
                <a:cs typeface="+mn-ea"/>
                <a:sym typeface="+mn-lt"/>
                <a:hlinkClick r:id="rId4"/>
              </a:rPr>
              <a:t>https://doi.org/10.1145/3382507.3418815</a:t>
            </a:r>
            <a:endParaRPr lang="en-US" altLang="zh-CN" sz="1600" b="1" noProof="1">
              <a:solidFill>
                <a:schemeClr val="bg1">
                  <a:lumMod val="50000"/>
                </a:schemeClr>
              </a:solidFill>
              <a:latin typeface="Calibri Light" panose="020F0302020204030204"/>
              <a:ea typeface="微软雅黑" panose="020B0503020204020204" charset="-122"/>
              <a:cs typeface="+mn-ea"/>
              <a:sym typeface="+mn-lt"/>
            </a:endParaRPr>
          </a:p>
          <a:p>
            <a:pPr marL="285750" indent="-285750" algn="l" defTabSz="685800" fontAlgn="auto">
              <a:spcBef>
                <a:spcPts val="0"/>
              </a:spcBef>
              <a:spcAft>
                <a:spcPts val="0"/>
              </a:spcAft>
              <a:buClr>
                <a:srgbClr val="E7E6E6">
                  <a:lumMod val="10000"/>
                </a:srgbClr>
              </a:buClr>
              <a:buFont typeface="Arial" panose="020B0604020202020204" pitchFamily="34" charset="0"/>
              <a:buChar char="•"/>
              <a:defRPr/>
            </a:pPr>
            <a:r>
              <a:rPr lang="en-US" altLang="zh-CN" sz="1600" b="1" noProof="1">
                <a:solidFill>
                  <a:schemeClr val="bg1">
                    <a:lumMod val="50000"/>
                  </a:schemeClr>
                </a:solidFill>
                <a:latin typeface="Calibri Light" panose="020F0302020204030204"/>
                <a:ea typeface="微软雅黑" panose="020B0503020204020204" charset="-122"/>
                <a:cs typeface="+mn-ea"/>
                <a:sym typeface="+mn-lt"/>
              </a:rPr>
              <a:t>Zhou, C., Bian, T., &amp; Chen, K. (2022). GestureMaster: Graph-based Speech-driven Gesture Generation. INTERNATIONAL CONFERENCE ON MULTIMODAL INTERACTION. </a:t>
            </a:r>
            <a:r>
              <a:rPr lang="en-US" altLang="zh-CN" sz="1600" b="1" noProof="1">
                <a:solidFill>
                  <a:schemeClr val="bg1">
                    <a:lumMod val="50000"/>
                  </a:schemeClr>
                </a:solidFill>
                <a:latin typeface="Calibri Light" panose="020F0302020204030204"/>
                <a:ea typeface="微软雅黑" panose="020B0503020204020204" charset="-122"/>
                <a:cs typeface="+mn-ea"/>
                <a:sym typeface="+mn-lt"/>
                <a:hlinkClick r:id="rId5"/>
              </a:rPr>
              <a:t>https://doi.org/10.1145/3536221.3558063</a:t>
            </a:r>
            <a:endParaRPr lang="en-US" altLang="zh-CN" sz="1600" b="1" noProof="1">
              <a:solidFill>
                <a:schemeClr val="bg1">
                  <a:lumMod val="50000"/>
                </a:schemeClr>
              </a:solidFill>
              <a:latin typeface="Calibri Light" panose="020F0302020204030204"/>
              <a:ea typeface="微软雅黑" panose="020B0503020204020204" charset="-122"/>
              <a:cs typeface="+mn-ea"/>
              <a:sym typeface="+mn-lt"/>
            </a:endParaRPr>
          </a:p>
          <a:p>
            <a:pPr marL="285750" indent="-285750" algn="l" defTabSz="685800" fontAlgn="auto">
              <a:spcBef>
                <a:spcPts val="0"/>
              </a:spcBef>
              <a:spcAft>
                <a:spcPts val="0"/>
              </a:spcAft>
              <a:buClr>
                <a:srgbClr val="E7E6E6">
                  <a:lumMod val="10000"/>
                </a:srgbClr>
              </a:buClr>
              <a:buFont typeface="Arial" panose="020B0604020202020204" pitchFamily="34" charset="0"/>
              <a:buChar char="•"/>
              <a:defRPr/>
            </a:pPr>
            <a:r>
              <a:rPr lang="en-US" altLang="zh-CN" sz="1600" b="1" noProof="1">
                <a:solidFill>
                  <a:schemeClr val="bg1">
                    <a:lumMod val="50000"/>
                  </a:schemeClr>
                </a:solidFill>
                <a:latin typeface="Calibri Light" panose="020F0302020204030204"/>
                <a:ea typeface="微软雅黑" panose="020B0503020204020204" charset="-122"/>
                <a:cs typeface="+mn-ea"/>
                <a:sym typeface="+mn-lt"/>
              </a:rPr>
              <a:t>Chiu, C. C., Morency, L. P., &amp; Marsella, S. (2015). Predicting Co-verbal Gestures: A Deep and Temporal Modeling Approach. Intelligent Virtual Agents, 152–166. </a:t>
            </a:r>
            <a:r>
              <a:rPr lang="en-US" altLang="zh-CN" sz="1600" b="1" noProof="1">
                <a:solidFill>
                  <a:schemeClr val="bg1">
                    <a:lumMod val="50000"/>
                  </a:schemeClr>
                </a:solidFill>
                <a:latin typeface="Calibri Light" panose="020F0302020204030204"/>
                <a:ea typeface="微软雅黑" panose="020B0503020204020204" charset="-122"/>
                <a:cs typeface="+mn-ea"/>
                <a:sym typeface="+mn-lt"/>
                <a:hlinkClick r:id="rId6"/>
              </a:rPr>
              <a:t>https://doi.org/10.1007/978-3-319-21996-7_17</a:t>
            </a:r>
            <a:endParaRPr lang="en-US" altLang="zh-CN" sz="1600" b="1" noProof="1">
              <a:solidFill>
                <a:schemeClr val="bg1">
                  <a:lumMod val="50000"/>
                </a:schemeClr>
              </a:solidFill>
              <a:latin typeface="Calibri Light" panose="020F0302020204030204"/>
              <a:ea typeface="微软雅黑" panose="020B0503020204020204" charset="-122"/>
              <a:cs typeface="+mn-ea"/>
              <a:sym typeface="+mn-lt"/>
            </a:endParaRPr>
          </a:p>
          <a:p>
            <a:pPr marL="285750" indent="-285750" algn="l" defTabSz="685800" fontAlgn="auto">
              <a:spcBef>
                <a:spcPts val="0"/>
              </a:spcBef>
              <a:spcAft>
                <a:spcPts val="0"/>
              </a:spcAft>
              <a:buClr>
                <a:srgbClr val="E7E6E6">
                  <a:lumMod val="10000"/>
                </a:srgbClr>
              </a:buClr>
              <a:buFont typeface="Arial" panose="020B0604020202020204" pitchFamily="34" charset="0"/>
              <a:buChar char="•"/>
              <a:defRPr/>
            </a:pPr>
            <a:r>
              <a:rPr lang="en-US" altLang="zh-CN" sz="1600" b="1" noProof="1">
                <a:solidFill>
                  <a:schemeClr val="bg1">
                    <a:lumMod val="50000"/>
                  </a:schemeClr>
                </a:solidFill>
                <a:latin typeface="Calibri Light" panose="020F0302020204030204"/>
                <a:ea typeface="微软雅黑" panose="020B0503020204020204" charset="-122"/>
                <a:cs typeface="+mn-ea"/>
                <a:sym typeface="+mn-lt"/>
              </a:rPr>
              <a:t>Ahuja, C., Lee, D. W., Ishii, R., &amp; Morency, L. P. (2020). No Gestures Left Behind: Learning Relationships between Spoken Language and Freeform Gestures. Findings of the Association for Computational Linguistics: EMNLP 2020. </a:t>
            </a:r>
            <a:r>
              <a:rPr lang="en-US" altLang="zh-CN" sz="1600" b="1" noProof="1">
                <a:solidFill>
                  <a:schemeClr val="bg1">
                    <a:lumMod val="50000"/>
                  </a:schemeClr>
                </a:solidFill>
                <a:latin typeface="Calibri Light" panose="020F0302020204030204"/>
                <a:ea typeface="微软雅黑" panose="020B0503020204020204" charset="-122"/>
                <a:cs typeface="+mn-ea"/>
                <a:sym typeface="+mn-lt"/>
                <a:hlinkClick r:id="rId7"/>
              </a:rPr>
              <a:t>https://doi.org/10.18653/v1/2020.findings-emnlp.170</a:t>
            </a:r>
            <a:endParaRPr lang="en-US" altLang="zh-CN" sz="1600" b="1" noProof="1">
              <a:solidFill>
                <a:schemeClr val="bg1">
                  <a:lumMod val="50000"/>
                </a:schemeClr>
              </a:solidFill>
              <a:latin typeface="Calibri Light" panose="020F0302020204030204"/>
              <a:ea typeface="微软雅黑" panose="020B0503020204020204" charset="-122"/>
              <a:cs typeface="+mn-ea"/>
              <a:sym typeface="+mn-lt"/>
            </a:endParaRPr>
          </a:p>
          <a:p>
            <a:pPr marL="285750" indent="-285750" algn="l" defTabSz="685800" fontAlgn="auto">
              <a:spcBef>
                <a:spcPts val="0"/>
              </a:spcBef>
              <a:spcAft>
                <a:spcPts val="0"/>
              </a:spcAft>
              <a:buClr>
                <a:srgbClr val="E7E6E6">
                  <a:lumMod val="10000"/>
                </a:srgbClr>
              </a:buClr>
              <a:buFont typeface="Arial" panose="020B0604020202020204" pitchFamily="34" charset="0"/>
              <a:buChar char="•"/>
              <a:defRPr/>
            </a:pPr>
            <a:r>
              <a:rPr lang="en-US" altLang="zh-CN" sz="1600" b="1" noProof="1">
                <a:solidFill>
                  <a:schemeClr val="bg1">
                    <a:lumMod val="50000"/>
                  </a:schemeClr>
                </a:solidFill>
                <a:latin typeface="Calibri Light" panose="020F0302020204030204"/>
                <a:ea typeface="微软雅黑" panose="020B0503020204020204" charset="-122"/>
                <a:cs typeface="+mn-ea"/>
                <a:sym typeface="+mn-lt"/>
              </a:rPr>
              <a:t>Yoon, Y., Ko, W. R., Jang, M., Lee, J., Kim, J., &amp; Lee, G. (2019). Robots Learn Social Skills: End-to-End Learning of Co-Speech Gesture Generation for Humanoid Robots. 2019 International Conference on Robotics and Automation (ICRA). </a:t>
            </a:r>
            <a:r>
              <a:rPr lang="en-US" altLang="zh-CN" sz="1600" b="1" noProof="1">
                <a:solidFill>
                  <a:schemeClr val="bg1">
                    <a:lumMod val="50000"/>
                  </a:schemeClr>
                </a:solidFill>
                <a:latin typeface="Calibri Light" panose="020F0302020204030204"/>
                <a:ea typeface="微软雅黑" panose="020B0503020204020204" charset="-122"/>
                <a:cs typeface="+mn-ea"/>
                <a:sym typeface="+mn-lt"/>
                <a:hlinkClick r:id="rId8"/>
              </a:rPr>
              <a:t>https://doi.org/10.1109/icra.2019.8793720</a:t>
            </a:r>
            <a:endParaRPr lang="en-US" altLang="zh-CN" sz="1600" b="1" noProof="1">
              <a:solidFill>
                <a:schemeClr val="bg1">
                  <a:lumMod val="50000"/>
                </a:schemeClr>
              </a:solidFill>
              <a:latin typeface="Calibri Light" panose="020F0302020204030204"/>
              <a:ea typeface="微软雅黑" panose="020B0503020204020204" charset="-122"/>
              <a:cs typeface="+mn-ea"/>
              <a:sym typeface="+mn-lt"/>
            </a:endParaRPr>
          </a:p>
          <a:p>
            <a:pPr marL="285750" indent="-285750" algn="l" defTabSz="685800" fontAlgn="auto">
              <a:spcBef>
                <a:spcPts val="0"/>
              </a:spcBef>
              <a:spcAft>
                <a:spcPts val="0"/>
              </a:spcAft>
              <a:buClr>
                <a:srgbClr val="E7E6E6">
                  <a:lumMod val="10000"/>
                </a:srgbClr>
              </a:buClr>
              <a:buFont typeface="Arial" panose="020B0604020202020204" pitchFamily="34" charset="0"/>
              <a:buChar char="•"/>
              <a:defRPr/>
            </a:pPr>
            <a:r>
              <a:rPr lang="en-US" altLang="zh-CN" sz="1600" b="1" noProof="1">
                <a:solidFill>
                  <a:schemeClr val="bg1">
                    <a:lumMod val="50000"/>
                  </a:schemeClr>
                </a:solidFill>
                <a:latin typeface="Calibri Light" panose="020F0302020204030204"/>
                <a:ea typeface="微软雅黑" panose="020B0503020204020204" charset="-122"/>
                <a:cs typeface="+mn-ea"/>
                <a:sym typeface="+mn-lt"/>
              </a:rPr>
              <a:t>Ginosar, S., Bar, A., Kohavi, G., Chan, C., Owens, A., &amp; Malik, J. (2019). Learning Individual Styles of Conversational Gesture. 2019 IEEE/CVF Conference on Computer Vision and Pattern Recognition (CVPR). </a:t>
            </a:r>
            <a:r>
              <a:rPr lang="en-US" altLang="zh-CN" sz="1600" b="1" noProof="1">
                <a:solidFill>
                  <a:schemeClr val="bg1">
                    <a:lumMod val="50000"/>
                  </a:schemeClr>
                </a:solidFill>
                <a:latin typeface="Calibri Light" panose="020F0302020204030204"/>
                <a:ea typeface="微软雅黑" panose="020B0503020204020204" charset="-122"/>
                <a:cs typeface="+mn-ea"/>
                <a:sym typeface="+mn-lt"/>
                <a:hlinkClick r:id="rId9"/>
              </a:rPr>
              <a:t>https://doi.org/10.1109/cvpr.2019.00361</a:t>
            </a:r>
            <a:endParaRPr lang="en-US" altLang="zh-CN" sz="1600" b="1" noProof="1">
              <a:solidFill>
                <a:schemeClr val="bg1">
                  <a:lumMod val="50000"/>
                </a:schemeClr>
              </a:solidFill>
              <a:latin typeface="Calibri Light" panose="020F0302020204030204"/>
              <a:ea typeface="微软雅黑" panose="020B0503020204020204" charset="-122"/>
              <a:cs typeface="+mn-ea"/>
              <a:sym typeface="+mn-lt"/>
            </a:endParaRPr>
          </a:p>
        </p:txBody>
      </p:sp>
    </p:spTree>
    <p:extLst>
      <p:ext uri="{BB962C8B-B14F-4D97-AF65-F5344CB8AC3E}">
        <p14:creationId xmlns:p14="http://schemas.microsoft.com/office/powerpoint/2010/main" val="1398901433"/>
      </p:ext>
    </p:extLst>
  </p:cSld>
  <p:clrMapOvr>
    <a:masterClrMapping/>
  </p:clrMapOvr>
  <p:transition>
    <p:random/>
  </p:transition>
</p:sld>
</file>

<file path=ppt/tags/tag1.xml><?xml version="1.0" encoding="utf-8"?>
<p:tagLst xmlns:a="http://schemas.openxmlformats.org/drawingml/2006/main" xmlns:r="http://schemas.openxmlformats.org/officeDocument/2006/relationships" xmlns:p="http://schemas.openxmlformats.org/presentationml/2006/main">
  <p:tag name="KSO_WM_UNIT_DIAGRAM_MODELTYPE" val="creativeCrop"/>
  <p:tag name="KSO_WM_UNIT_VALUE" val="1713*1738"/>
  <p:tag name="KSO_WM_UNIT_HIGHLIGHT" val="0"/>
  <p:tag name="KSO_WM_UNIT_COMPATIBLE" val="0"/>
  <p:tag name="KSO_WM_UNIT_DIAGRAM_ISNUMVISUAL" val="0"/>
  <p:tag name="KSO_WM_UNIT_DIAGRAM_ISREFERUNIT" val="0"/>
  <p:tag name="KSO_WM_DIAGRAM_GROUP_CODE" val="1546620964"/>
  <p:tag name="KSO_WM_UNIT_TYPE" val="ζ_h_d"/>
  <p:tag name="KSO_WM_UNIT_INDEX" val="1_1_1"/>
  <p:tag name="KSO_WM_UNIT_ID" val="crop20201189_1*ζ_h_d*1_1_1"/>
  <p:tag name="KSO_WM_TEMPLATE_CATEGORY" val="crop"/>
  <p:tag name="KSO_WM_TEMPLATE_INDEX" val="20201189"/>
  <p:tag name="KSO_WM_UNIT_LAYERLEVEL" val="1_1_1"/>
  <p:tag name="KSO_WM_TAG_VERSION" val="1.0"/>
  <p:tag name="KSO_WM_BEAUTIFY_FLAG" val="#wm#"/>
  <p:tag name="PICTUREFILLRANGE" val="e84c17d5-91cd-47e7-a6ab-8d087a7f38fc"/>
  <p:tag name="KSO_WM_BLIP_RECT_LEFT" val="0"/>
  <p:tag name="KSO_WM_BLIP_RECT_RIGHT" val="0"/>
  <p:tag name="KSO_WM_BLIP_RECT_TOP" val="-13"/>
  <p:tag name="KSO_WM_BLIP_RECT_BOTTOM" val="-13"/>
  <p:tag name="KSO_WM_CREATIVE_CROP_ORG_WIDTH" val="331.759"/>
  <p:tag name="KSO_WM_CREATIVE_CROP_ORG_HEIGHT" val="414.753"/>
  <p:tag name="KSO_WM_CREATIVE_CROP_HEIGHT" val="327.005"/>
  <p:tag name="KSO_WM_CREATIVE_CROP_WIDTH" val="331.759"/>
  <p:tag name="KSO_WM_CREATIVE_CROP_VERSION" val="1"/>
  <p:tag name="KSO_WM_CREATIVE_CROP_TEMPLATE_ID" val="312607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916</Words>
  <Application>Microsoft Office PowerPoint</Application>
  <PresentationFormat>Widescreen</PresentationFormat>
  <Paragraphs>76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等线</vt:lpstr>
      <vt:lpstr>汉仪中宋简</vt:lpstr>
      <vt:lpstr>微软雅黑</vt:lpstr>
      <vt:lpstr>Arial</vt:lpstr>
      <vt:lpstr>Calibri</vt:lpstr>
      <vt:lpstr>Calibri Light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潘龙</cp:lastModifiedBy>
  <cp:revision>162</cp:revision>
  <dcterms:created xsi:type="dcterms:W3CDTF">2020-03-09T00:16:00Z</dcterms:created>
  <dcterms:modified xsi:type="dcterms:W3CDTF">2022-12-15T23:56:31Z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y fmtid="{D5CDD505-2E9C-101B-9397-08002B2CF9AE}" pid="3" name="KSOTemplateUUID">
    <vt:lpwstr>v1.0_mb_GH/zhuJgJXGDrDdgzNWliQ==</vt:lpwstr>
  </property>
</Properties>
</file>