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0" r:id="rId4"/>
    <p:sldMasterId id="2147484251" r:id="rId5"/>
  </p:sldMasterIdLst>
  <p:notesMasterIdLst>
    <p:notesMasterId r:id="rId35"/>
  </p:notesMasterIdLst>
  <p:sldIdLst>
    <p:sldId id="291" r:id="rId6"/>
    <p:sldId id="256" r:id="rId7"/>
    <p:sldId id="292" r:id="rId8"/>
    <p:sldId id="258" r:id="rId9"/>
    <p:sldId id="282" r:id="rId10"/>
    <p:sldId id="259" r:id="rId11"/>
    <p:sldId id="307" r:id="rId12"/>
    <p:sldId id="294" r:id="rId13"/>
    <p:sldId id="284" r:id="rId14"/>
    <p:sldId id="285" r:id="rId15"/>
    <p:sldId id="286" r:id="rId16"/>
    <p:sldId id="295" r:id="rId17"/>
    <p:sldId id="296" r:id="rId18"/>
    <p:sldId id="260" r:id="rId19"/>
    <p:sldId id="297" r:id="rId20"/>
    <p:sldId id="287" r:id="rId21"/>
    <p:sldId id="298" r:id="rId22"/>
    <p:sldId id="299" r:id="rId23"/>
    <p:sldId id="301" r:id="rId24"/>
    <p:sldId id="302" r:id="rId25"/>
    <p:sldId id="308" r:id="rId26"/>
    <p:sldId id="304" r:id="rId27"/>
    <p:sldId id="305" r:id="rId28"/>
    <p:sldId id="306" r:id="rId29"/>
    <p:sldId id="309" r:id="rId30"/>
    <p:sldId id="311" r:id="rId31"/>
    <p:sldId id="310" r:id="rId32"/>
    <p:sldId id="280"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2C900E-46BF-45EE-A3B1-4C9BEB409634}" v="1" dt="2023-04-18T07:48:40.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069" autoAdjust="0"/>
    <p:restoredTop sz="94660"/>
  </p:normalViewPr>
  <p:slideViewPr>
    <p:cSldViewPr snapToGrid="0">
      <p:cViewPr varScale="1">
        <p:scale>
          <a:sx n="70" d="100"/>
          <a:sy n="7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85A0F-24AC-4C56-94E1-3C1F15D9E2FB}"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DB337-A61A-4AB9-9447-91CBE9B7F20B}" type="slidenum">
              <a:rPr lang="en-IN" smtClean="0"/>
              <a:t>‹#›</a:t>
            </a:fld>
            <a:endParaRPr lang="en-IN"/>
          </a:p>
        </p:txBody>
      </p:sp>
    </p:spTree>
    <p:extLst>
      <p:ext uri="{BB962C8B-B14F-4D97-AF65-F5344CB8AC3E}">
        <p14:creationId xmlns:p14="http://schemas.microsoft.com/office/powerpoint/2010/main" val="2901659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0DB337-A61A-4AB9-9447-91CBE9B7F20B}" type="slidenum">
              <a:rPr lang="en-IN" smtClean="0"/>
              <a:t>3</a:t>
            </a:fld>
            <a:endParaRPr lang="en-IN"/>
          </a:p>
        </p:txBody>
      </p:sp>
    </p:spTree>
    <p:extLst>
      <p:ext uri="{BB962C8B-B14F-4D97-AF65-F5344CB8AC3E}">
        <p14:creationId xmlns:p14="http://schemas.microsoft.com/office/powerpoint/2010/main" val="271621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0C3C-C80D-D88F-F714-16F202D1C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4C0EF8-F29C-554D-A201-EB2E29029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4A951F-C3EF-B5F8-F714-112BA8495EC3}"/>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a:extLst>
              <a:ext uri="{FF2B5EF4-FFF2-40B4-BE49-F238E27FC236}">
                <a16:creationId xmlns:a16="http://schemas.microsoft.com/office/drawing/2014/main" id="{71E3DB10-365A-E126-9F6B-9D99B686D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B7F66-D0AC-20FD-E1CE-287FD8C24E29}"/>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314434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14F2-D606-068C-AC60-B4D02EA564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0C6D8B-6ED7-3E7F-3812-511AC3A05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2647B-7CD5-F59F-FFFE-DC62C474E4E9}"/>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a:extLst>
              <a:ext uri="{FF2B5EF4-FFF2-40B4-BE49-F238E27FC236}">
                <a16:creationId xmlns:a16="http://schemas.microsoft.com/office/drawing/2014/main" id="{D6EE5862-084C-35E2-FA3E-2A4FE8D2A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54159-DC01-443B-9CBB-5A1A14ADA541}"/>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77936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2DE6E-085B-6ED9-42A4-CBB45A374B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891163-2CFE-2D5E-4046-562797E3E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61C1C-3054-52A2-A8E8-019D61B141C0}"/>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a:extLst>
              <a:ext uri="{FF2B5EF4-FFF2-40B4-BE49-F238E27FC236}">
                <a16:creationId xmlns:a16="http://schemas.microsoft.com/office/drawing/2014/main" id="{5369C548-C003-5109-6210-5F2FD1077D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D0739-DBD5-863E-91F3-5AE87ECA8277}"/>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846989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345855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171060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3599865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400301-1ED5-4E01-B494-A1015CE2723B}"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135482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400301-1ED5-4E01-B494-A1015CE2723B}"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862049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400301-1ED5-4E01-B494-A1015CE2723B}"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626577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00301-1ED5-4E01-B494-A1015CE2723B}" type="datetimeFigureOut">
              <a:rPr lang="en-IN" smtClean="0"/>
              <a:t>14-04-2024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2403339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400301-1ED5-4E01-B494-A1015CE2723B}"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151644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1E5D-85C4-B27D-8A1D-2910A15EA9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0874F-6679-8DAA-90AD-E7910E621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7AED5-947B-2D05-2605-0D56AA717116}"/>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a:extLst>
              <a:ext uri="{FF2B5EF4-FFF2-40B4-BE49-F238E27FC236}">
                <a16:creationId xmlns:a16="http://schemas.microsoft.com/office/drawing/2014/main" id="{E7AE33C7-02C4-182D-DFBE-7DC7CE633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14295-635B-485A-78B1-01C63A1D56BB}"/>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309616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400301-1ED5-4E01-B494-A1015CE2723B}"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2882125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2962135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0826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98145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003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31681886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6799300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335491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8D87-7CEE-BB69-D8FA-EEC892C8DF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BE9CD1-0F47-B64C-B4C2-281FB85D3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F289F8-C25F-FBE2-FEF9-1E84A2D731F1}"/>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5" name="Footer Placeholder 4">
            <a:extLst>
              <a:ext uri="{FF2B5EF4-FFF2-40B4-BE49-F238E27FC236}">
                <a16:creationId xmlns:a16="http://schemas.microsoft.com/office/drawing/2014/main" id="{4231EC35-794B-B823-2D1A-533F39F42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1CF820-CC65-DB42-51E0-414DD68F64ED}"/>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133306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4F03-7FC1-BA58-EE17-8F525D6A3E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7781AF-16B8-B758-A30A-7BAD06945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71E080-AB6F-639E-4B6C-79FE863C33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5822D7-9B34-C792-2B46-D3825235807B}"/>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6" name="Footer Placeholder 5">
            <a:extLst>
              <a:ext uri="{FF2B5EF4-FFF2-40B4-BE49-F238E27FC236}">
                <a16:creationId xmlns:a16="http://schemas.microsoft.com/office/drawing/2014/main" id="{3C2BD0A9-5600-5A20-302F-28FC847D57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99BBEF-C418-37D5-2B1E-76556CBE08B4}"/>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415543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8EBA-16BC-5418-FEE3-B3825FD021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72A12-0B59-2473-A437-A892E1B1E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653CD-A24D-21CC-4B48-90F7E7885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CF213-560F-48BD-A79D-D3BDAD6A8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AA2E8-D0FD-B6B8-BE26-0693CFDD3E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2D3C1A-178D-1A29-9745-E2A755230B59}"/>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8" name="Footer Placeholder 7">
            <a:extLst>
              <a:ext uri="{FF2B5EF4-FFF2-40B4-BE49-F238E27FC236}">
                <a16:creationId xmlns:a16="http://schemas.microsoft.com/office/drawing/2014/main" id="{03AC0F85-BF52-14DE-FF6B-FAFEF539B5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C8DD65-59C6-9CD9-0E86-CE3A6299FA32}"/>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55530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B11A-F20A-FF12-3AAE-C04A6956AA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5CB120-E7C0-0194-9D23-467C69468C70}"/>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4" name="Footer Placeholder 3">
            <a:extLst>
              <a:ext uri="{FF2B5EF4-FFF2-40B4-BE49-F238E27FC236}">
                <a16:creationId xmlns:a16="http://schemas.microsoft.com/office/drawing/2014/main" id="{CC7197CC-8BEA-030D-1111-E19454981A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163F4C-A199-A14F-0ADF-1F51009AFFAB}"/>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352605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57B58-1E95-6DCD-484A-B5836597147E}"/>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3" name="Footer Placeholder 2">
            <a:extLst>
              <a:ext uri="{FF2B5EF4-FFF2-40B4-BE49-F238E27FC236}">
                <a16:creationId xmlns:a16="http://schemas.microsoft.com/office/drawing/2014/main" id="{B46C333F-C3A4-9C6F-B3B4-7484FFA304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990EC2-5DBF-DFD9-346D-8F2B2ADA1A73}"/>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252859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B9CA-EA26-DB1A-764A-82861D066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AFBBBC-3920-38A5-193E-81550C960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D3A737-A338-6944-8E7F-F37A0ECB6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7D6BC-B145-1A53-0764-B4EB52AF19F0}"/>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6" name="Footer Placeholder 5">
            <a:extLst>
              <a:ext uri="{FF2B5EF4-FFF2-40B4-BE49-F238E27FC236}">
                <a16:creationId xmlns:a16="http://schemas.microsoft.com/office/drawing/2014/main" id="{D29E9F85-2CD5-9908-96F2-CB614B6767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29AE4-3727-3355-77EB-FC3979FB381B}"/>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393201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B8F3-6DF7-E371-D8DF-284044754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E61F11-0809-9BAF-8A04-CD05148B8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B4D22C-C101-C36E-AB9E-81723021A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0218B-93C3-8B68-6E27-E22D4FD2AB20}"/>
              </a:ext>
            </a:extLst>
          </p:cNvPr>
          <p:cNvSpPr>
            <a:spLocks noGrp="1"/>
          </p:cNvSpPr>
          <p:nvPr>
            <p:ph type="dt" sz="half" idx="10"/>
          </p:nvPr>
        </p:nvSpPr>
        <p:spPr/>
        <p:txBody>
          <a:bodyPr/>
          <a:lstStyle/>
          <a:p>
            <a:fld id="{1A400301-1ED5-4E01-B494-A1015CE2723B}" type="datetimeFigureOut">
              <a:rPr lang="en-IN" smtClean="0"/>
              <a:t>14-04-2024</a:t>
            </a:fld>
            <a:endParaRPr lang="en-IN"/>
          </a:p>
        </p:txBody>
      </p:sp>
      <p:sp>
        <p:nvSpPr>
          <p:cNvPr id="6" name="Footer Placeholder 5">
            <a:extLst>
              <a:ext uri="{FF2B5EF4-FFF2-40B4-BE49-F238E27FC236}">
                <a16:creationId xmlns:a16="http://schemas.microsoft.com/office/drawing/2014/main" id="{F237E0A4-1147-DB03-2FBE-91CABCA4F3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21895-7049-AA58-028E-1F5044A9C967}"/>
              </a:ext>
            </a:extLst>
          </p:cNvPr>
          <p:cNvSpPr>
            <a:spLocks noGrp="1"/>
          </p:cNvSpPr>
          <p:nvPr>
            <p:ph type="sldNum" sz="quarter" idx="12"/>
          </p:nvPr>
        </p:nvSpPr>
        <p:spPr/>
        <p:txBody>
          <a:bodyPr/>
          <a:lstStyle/>
          <a:p>
            <a:fld id="{706FCCBA-C30E-40F7-8130-F7F555E8646B}" type="slidenum">
              <a:rPr lang="en-IN" smtClean="0"/>
              <a:t>‹#›</a:t>
            </a:fld>
            <a:endParaRPr lang="en-IN"/>
          </a:p>
        </p:txBody>
      </p:sp>
    </p:spTree>
    <p:extLst>
      <p:ext uri="{BB962C8B-B14F-4D97-AF65-F5344CB8AC3E}">
        <p14:creationId xmlns:p14="http://schemas.microsoft.com/office/powerpoint/2010/main" val="58786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6959F-0FE0-5027-1331-2B7E9E6DC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81EFC9-0F01-CB6C-9AF3-23D702DBE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65191-05F1-2622-812A-C069EE37B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00301-1ED5-4E01-B494-A1015CE2723B}" type="datetimeFigureOut">
              <a:rPr lang="en-IN" smtClean="0"/>
              <a:t>14-04-2024</a:t>
            </a:fld>
            <a:endParaRPr lang="en-IN"/>
          </a:p>
        </p:txBody>
      </p:sp>
      <p:sp>
        <p:nvSpPr>
          <p:cNvPr id="5" name="Footer Placeholder 4">
            <a:extLst>
              <a:ext uri="{FF2B5EF4-FFF2-40B4-BE49-F238E27FC236}">
                <a16:creationId xmlns:a16="http://schemas.microsoft.com/office/drawing/2014/main" id="{A6BA971B-1685-02C0-0A2A-E907C26B0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3D3B96-1AE1-8F62-1DD1-2BE51CFE5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FCCBA-C30E-40F7-8130-F7F555E8646B}" type="slidenum">
              <a:rPr lang="en-IN" smtClean="0"/>
              <a:t>‹#›</a:t>
            </a:fld>
            <a:endParaRPr lang="en-IN"/>
          </a:p>
        </p:txBody>
      </p:sp>
    </p:spTree>
    <p:extLst>
      <p:ext uri="{BB962C8B-B14F-4D97-AF65-F5344CB8AC3E}">
        <p14:creationId xmlns:p14="http://schemas.microsoft.com/office/powerpoint/2010/main" val="575089122"/>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400301-1ED5-4E01-B494-A1015CE2723B}" type="datetimeFigureOut">
              <a:rPr lang="en-IN" smtClean="0"/>
              <a:t>14-04-2024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6FCCBA-C30E-40F7-8130-F7F555E8646B}" type="slidenum">
              <a:rPr lang="en-IN" smtClean="0"/>
              <a:t>‹#›</a:t>
            </a:fld>
            <a:endParaRPr lang="en-IN"/>
          </a:p>
        </p:txBody>
      </p:sp>
    </p:spTree>
    <p:extLst>
      <p:ext uri="{BB962C8B-B14F-4D97-AF65-F5344CB8AC3E}">
        <p14:creationId xmlns:p14="http://schemas.microsoft.com/office/powerpoint/2010/main" val="2004597814"/>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 id="2147484263" r:id="rId12"/>
    <p:sldLayoutId id="2147484264" r:id="rId13"/>
    <p:sldLayoutId id="2147484265" r:id="rId14"/>
    <p:sldLayoutId id="2147484266" r:id="rId15"/>
    <p:sldLayoutId id="21474842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5E57C-80A5-C6E2-CD01-6986A40B769A}"/>
              </a:ext>
            </a:extLst>
          </p:cNvPr>
          <p:cNvSpPr>
            <a:spLocks noGrp="1"/>
          </p:cNvSpPr>
          <p:nvPr>
            <p:ph idx="1"/>
          </p:nvPr>
        </p:nvSpPr>
        <p:spPr>
          <a:xfrm>
            <a:off x="773722" y="2431701"/>
            <a:ext cx="8500279" cy="3649854"/>
          </a:xfrm>
        </p:spPr>
        <p:txBody>
          <a:bodyPr>
            <a:normAutofit/>
          </a:bodyPr>
          <a:lstStyle/>
          <a:p>
            <a:pPr marL="0" indent="0" algn="just">
              <a:buNone/>
            </a:pPr>
            <a:r>
              <a:rPr lang="en-IN" sz="2000" dirty="0">
                <a:solidFill>
                  <a:schemeClr val="tx1">
                    <a:lumMod val="95000"/>
                    <a:lumOff val="5000"/>
                  </a:schemeClr>
                </a:solidFill>
              </a:rPr>
              <a:t>Name of the Student : </a:t>
            </a:r>
            <a:r>
              <a:rPr lang="en-IN" sz="2000" dirty="0" err="1">
                <a:solidFill>
                  <a:schemeClr val="tx1">
                    <a:lumMod val="95000"/>
                    <a:lumOff val="5000"/>
                  </a:schemeClr>
                </a:solidFill>
              </a:rPr>
              <a:t>Chenna</a:t>
            </a:r>
            <a:r>
              <a:rPr lang="en-IN" sz="2000" dirty="0">
                <a:solidFill>
                  <a:schemeClr val="tx1">
                    <a:lumMod val="95000"/>
                    <a:lumOff val="5000"/>
                  </a:schemeClr>
                </a:solidFill>
              </a:rPr>
              <a:t> Anvesh Kumar</a:t>
            </a:r>
          </a:p>
          <a:p>
            <a:pPr marL="0" indent="0" algn="just">
              <a:buNone/>
            </a:pPr>
            <a:r>
              <a:rPr lang="en-IN" sz="2000" dirty="0">
                <a:solidFill>
                  <a:schemeClr val="tx1">
                    <a:lumMod val="95000"/>
                    <a:lumOff val="5000"/>
                  </a:schemeClr>
                </a:solidFill>
              </a:rPr>
              <a:t>Register no : 40110255</a:t>
            </a:r>
          </a:p>
          <a:p>
            <a:pPr marL="0" indent="0" algn="just">
              <a:buNone/>
            </a:pPr>
            <a:r>
              <a:rPr lang="en-IN" sz="2000" dirty="0">
                <a:solidFill>
                  <a:schemeClr val="tx1">
                    <a:lumMod val="95000"/>
                    <a:lumOff val="5000"/>
                  </a:schemeClr>
                </a:solidFill>
              </a:rPr>
              <a:t>Project Title : </a:t>
            </a:r>
            <a:r>
              <a:rPr lang="en-US" sz="2000" dirty="0">
                <a:solidFill>
                  <a:schemeClr val="tx1">
                    <a:lumMod val="95000"/>
                    <a:lumOff val="5000"/>
                  </a:schemeClr>
                </a:solidFill>
              </a:rPr>
              <a:t>Innovative certificate and signature verification system for authentication and fraud detection</a:t>
            </a:r>
            <a:endParaRPr lang="en-IN" sz="2000" dirty="0">
              <a:solidFill>
                <a:schemeClr val="tx1">
                  <a:lumMod val="95000"/>
                  <a:lumOff val="5000"/>
                </a:schemeClr>
              </a:solidFill>
            </a:endParaRPr>
          </a:p>
          <a:p>
            <a:pPr marL="0" indent="0" algn="just">
              <a:buNone/>
            </a:pPr>
            <a:r>
              <a:rPr lang="en-IN" sz="2000" dirty="0">
                <a:solidFill>
                  <a:schemeClr val="tx1">
                    <a:lumMod val="95000"/>
                    <a:lumOff val="5000"/>
                  </a:schemeClr>
                </a:solidFill>
              </a:rPr>
              <a:t>Domain : Blockchain </a:t>
            </a:r>
          </a:p>
          <a:p>
            <a:pPr marL="0" indent="0" algn="just">
              <a:buNone/>
            </a:pPr>
            <a:r>
              <a:rPr lang="en-IN" sz="2000" dirty="0">
                <a:solidFill>
                  <a:schemeClr val="tx1">
                    <a:lumMod val="95000"/>
                    <a:lumOff val="5000"/>
                  </a:schemeClr>
                </a:solidFill>
              </a:rPr>
              <a:t>Teammate name : Aarthi R</a:t>
            </a:r>
          </a:p>
          <a:p>
            <a:pPr marL="0" indent="0" algn="just">
              <a:buNone/>
            </a:pPr>
            <a:r>
              <a:rPr lang="en-IN" sz="2000" dirty="0">
                <a:solidFill>
                  <a:schemeClr val="tx1">
                    <a:lumMod val="95000"/>
                    <a:lumOff val="5000"/>
                  </a:schemeClr>
                </a:solidFill>
              </a:rPr>
              <a:t>Register no : 40110006</a:t>
            </a:r>
          </a:p>
          <a:p>
            <a:pPr marL="0" indent="0" algn="just">
              <a:buNone/>
            </a:pPr>
            <a:r>
              <a:rPr lang="en-IN" sz="2000" dirty="0">
                <a:solidFill>
                  <a:schemeClr val="tx1">
                    <a:lumMod val="95000"/>
                    <a:lumOff val="5000"/>
                  </a:schemeClr>
                </a:solidFill>
              </a:rPr>
              <a:t>Guide Name : Ms. V. SURYA M.E.,</a:t>
            </a:r>
          </a:p>
        </p:txBody>
      </p:sp>
      <p:pic>
        <p:nvPicPr>
          <p:cNvPr id="5" name="image1.jpeg">
            <a:extLst>
              <a:ext uri="{FF2B5EF4-FFF2-40B4-BE49-F238E27FC236}">
                <a16:creationId xmlns:a16="http://schemas.microsoft.com/office/drawing/2014/main" id="{0715DC7D-7388-0703-1D0D-91E2CC78021A}"/>
              </a:ext>
            </a:extLst>
          </p:cNvPr>
          <p:cNvPicPr/>
          <p:nvPr/>
        </p:nvPicPr>
        <p:blipFill>
          <a:blip r:embed="rId2" cstate="print"/>
          <a:stretch>
            <a:fillRect/>
          </a:stretch>
        </p:blipFill>
        <p:spPr>
          <a:xfrm>
            <a:off x="1925228" y="431800"/>
            <a:ext cx="6609172" cy="1727200"/>
          </a:xfrm>
          <a:prstGeom prst="rect">
            <a:avLst/>
          </a:prstGeom>
        </p:spPr>
      </p:pic>
    </p:spTree>
    <p:extLst>
      <p:ext uri="{BB962C8B-B14F-4D97-AF65-F5344CB8AC3E}">
        <p14:creationId xmlns:p14="http://schemas.microsoft.com/office/powerpoint/2010/main" val="37029318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1C8A376-6046-3368-6AD0-E3846106E4E9}"/>
              </a:ext>
            </a:extLst>
          </p:cNvPr>
          <p:cNvGraphicFramePr>
            <a:graphicFrameLocks noGrp="1"/>
          </p:cNvGraphicFramePr>
          <p:nvPr>
            <p:ph idx="1"/>
            <p:extLst>
              <p:ext uri="{D42A27DB-BD31-4B8C-83A1-F6EECF244321}">
                <p14:modId xmlns:p14="http://schemas.microsoft.com/office/powerpoint/2010/main" val="3278440494"/>
              </p:ext>
            </p:extLst>
          </p:nvPr>
        </p:nvGraphicFramePr>
        <p:xfrm>
          <a:off x="570197" y="1085849"/>
          <a:ext cx="10745503" cy="5086351"/>
        </p:xfrm>
        <a:graphic>
          <a:graphicData uri="http://schemas.openxmlformats.org/drawingml/2006/table">
            <a:tbl>
              <a:tblPr/>
              <a:tblGrid>
                <a:gridCol w="677578">
                  <a:extLst>
                    <a:ext uri="{9D8B030D-6E8A-4147-A177-3AD203B41FA5}">
                      <a16:colId xmlns:a16="http://schemas.microsoft.com/office/drawing/2014/main" val="74815231"/>
                    </a:ext>
                  </a:extLst>
                </a:gridCol>
                <a:gridCol w="1973097">
                  <a:extLst>
                    <a:ext uri="{9D8B030D-6E8A-4147-A177-3AD203B41FA5}">
                      <a16:colId xmlns:a16="http://schemas.microsoft.com/office/drawing/2014/main" val="325135193"/>
                    </a:ext>
                  </a:extLst>
                </a:gridCol>
                <a:gridCol w="1354956">
                  <a:extLst>
                    <a:ext uri="{9D8B030D-6E8A-4147-A177-3AD203B41FA5}">
                      <a16:colId xmlns:a16="http://schemas.microsoft.com/office/drawing/2014/main" val="824365752"/>
                    </a:ext>
                  </a:extLst>
                </a:gridCol>
                <a:gridCol w="805797">
                  <a:extLst>
                    <a:ext uri="{9D8B030D-6E8A-4147-A177-3AD203B41FA5}">
                      <a16:colId xmlns:a16="http://schemas.microsoft.com/office/drawing/2014/main" val="3831673930"/>
                    </a:ext>
                  </a:extLst>
                </a:gridCol>
                <a:gridCol w="1551438">
                  <a:extLst>
                    <a:ext uri="{9D8B030D-6E8A-4147-A177-3AD203B41FA5}">
                      <a16:colId xmlns:a16="http://schemas.microsoft.com/office/drawing/2014/main" val="128935995"/>
                    </a:ext>
                  </a:extLst>
                </a:gridCol>
                <a:gridCol w="1534662">
                  <a:extLst>
                    <a:ext uri="{9D8B030D-6E8A-4147-A177-3AD203B41FA5}">
                      <a16:colId xmlns:a16="http://schemas.microsoft.com/office/drawing/2014/main" val="803497651"/>
                    </a:ext>
                  </a:extLst>
                </a:gridCol>
                <a:gridCol w="1372311">
                  <a:extLst>
                    <a:ext uri="{9D8B030D-6E8A-4147-A177-3AD203B41FA5}">
                      <a16:colId xmlns:a16="http://schemas.microsoft.com/office/drawing/2014/main" val="344677419"/>
                    </a:ext>
                  </a:extLst>
                </a:gridCol>
                <a:gridCol w="1475664">
                  <a:extLst>
                    <a:ext uri="{9D8B030D-6E8A-4147-A177-3AD203B41FA5}">
                      <a16:colId xmlns:a16="http://schemas.microsoft.com/office/drawing/2014/main" val="2397370559"/>
                    </a:ext>
                  </a:extLst>
                </a:gridCol>
              </a:tblGrid>
              <a:tr h="628086">
                <a:tc>
                  <a:txBody>
                    <a:bodyPr/>
                    <a:lstStyle/>
                    <a:p>
                      <a:pPr rtl="0" fontAlgn="t">
                        <a:spcBef>
                          <a:spcPts val="0"/>
                        </a:spcBef>
                        <a:spcAft>
                          <a:spcPts val="0"/>
                        </a:spcAft>
                      </a:pPr>
                      <a:r>
                        <a:rPr lang="en-IN" sz="1600" b="1" i="0" u="none" strike="noStrike" dirty="0">
                          <a:solidFill>
                            <a:schemeClr val="tx1"/>
                          </a:solidFill>
                          <a:effectLst/>
                          <a:latin typeface="Times New Roman" panose="02020603050405020304" pitchFamily="18" charset="0"/>
                        </a:rPr>
                        <a:t>S.No</a:t>
                      </a:r>
                      <a:endParaRPr lang="en-IN" sz="1600" dirty="0">
                        <a:solidFill>
                          <a:schemeClr val="tx1"/>
                        </a:solidFill>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chemeClr val="tx1"/>
                          </a:solidFill>
                          <a:effectLst/>
                          <a:latin typeface="Times New Roman" panose="02020603050405020304" pitchFamily="18" charset="0"/>
                        </a:rPr>
                        <a:t>Title</a:t>
                      </a:r>
                      <a:endParaRPr lang="en-IN" sz="1600" dirty="0">
                        <a:solidFill>
                          <a:schemeClr val="tx1"/>
                        </a:solidFill>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chemeClr val="tx1"/>
                          </a:solidFill>
                          <a:effectLst/>
                          <a:latin typeface="Times New Roman" panose="02020603050405020304" pitchFamily="18" charset="0"/>
                        </a:rPr>
                        <a:t>Author</a:t>
                      </a:r>
                      <a:endParaRPr lang="en-IN" sz="1600" dirty="0">
                        <a:solidFill>
                          <a:schemeClr val="tx1"/>
                        </a:solidFill>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chemeClr val="tx1"/>
                          </a:solidFill>
                          <a:effectLst/>
                          <a:latin typeface="Times New Roman" panose="02020603050405020304" pitchFamily="18" charset="0"/>
                        </a:rPr>
                        <a:t>Year</a:t>
                      </a:r>
                      <a:endParaRPr lang="en-IN" sz="1600" dirty="0">
                        <a:solidFill>
                          <a:schemeClr val="tx1"/>
                        </a:solidFill>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chemeClr val="tx1"/>
                          </a:solidFill>
                          <a:effectLst/>
                          <a:latin typeface="Times New Roman" panose="02020603050405020304" pitchFamily="18" charset="0"/>
                        </a:rPr>
                        <a:t>Methodology</a:t>
                      </a:r>
                      <a:endParaRPr lang="en-IN" sz="1600" dirty="0">
                        <a:solidFill>
                          <a:schemeClr val="tx1"/>
                        </a:solidFill>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chemeClr val="tx1"/>
                          </a:solidFill>
                          <a:effectLst/>
                          <a:latin typeface="Times New Roman" panose="02020603050405020304" pitchFamily="18" charset="0"/>
                        </a:rPr>
                        <a:t>Inference</a:t>
                      </a:r>
                      <a:endParaRPr lang="en-IN" sz="1600" dirty="0">
                        <a:solidFill>
                          <a:schemeClr val="tx1"/>
                        </a:solidFill>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chemeClr val="tx1"/>
                          </a:solidFill>
                          <a:effectLst/>
                          <a:latin typeface="Times New Roman" panose="02020603050405020304" pitchFamily="18" charset="0"/>
                        </a:rPr>
                        <a:t>Merits</a:t>
                      </a:r>
                      <a:endParaRPr lang="en-IN" sz="1600" dirty="0">
                        <a:solidFill>
                          <a:schemeClr val="tx1"/>
                        </a:solidFill>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chemeClr val="tx1"/>
                          </a:solidFill>
                          <a:effectLst/>
                          <a:latin typeface="Times New Roman" panose="02020603050405020304" pitchFamily="18" charset="0"/>
                        </a:rPr>
                        <a:t>Demerits</a:t>
                      </a:r>
                      <a:endParaRPr lang="en-IN" sz="1600" dirty="0">
                        <a:solidFill>
                          <a:schemeClr val="tx1"/>
                        </a:solidFill>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794100369"/>
                  </a:ext>
                </a:extLst>
              </a:tr>
              <a:tr h="2190823">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3</a:t>
                      </a:r>
                      <a:endParaRPr lang="en-IN" sz="1600" dirty="0">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Design and build academic website with digital certificate storage using blockchain technology</a:t>
                      </a: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err="1">
                          <a:solidFill>
                            <a:srgbClr val="000000"/>
                          </a:solidFill>
                          <a:effectLst/>
                          <a:latin typeface="Times New Roman" panose="02020603050405020304" pitchFamily="18" charset="0"/>
                        </a:rPr>
                        <a:t>Faaroek</a:t>
                      </a:r>
                      <a:r>
                        <a:rPr lang="en-IN" sz="1600" b="0" i="0" u="none" strike="noStrike" dirty="0">
                          <a:solidFill>
                            <a:srgbClr val="000000"/>
                          </a:solidFill>
                          <a:effectLst/>
                          <a:latin typeface="Times New Roman" panose="02020603050405020304" pitchFamily="18" charset="0"/>
                        </a:rPr>
                        <a:t>, S. A.. Panjaitan, A. S.. </a:t>
                      </a:r>
                      <a:r>
                        <a:rPr lang="en-IN" sz="1600" b="0" i="0" u="none" strike="noStrike" dirty="0" err="1">
                          <a:solidFill>
                            <a:srgbClr val="000000"/>
                          </a:solidFill>
                          <a:effectLst/>
                          <a:latin typeface="Times New Roman" panose="02020603050405020304" pitchFamily="18" charset="0"/>
                        </a:rPr>
                        <a:t>Fauziah</a:t>
                      </a:r>
                      <a:r>
                        <a:rPr lang="en-IN" sz="1600" b="0" i="0" u="none" strike="noStrike" dirty="0">
                          <a:solidFill>
                            <a:srgbClr val="000000"/>
                          </a:solidFill>
                          <a:effectLst/>
                          <a:latin typeface="Times New Roman" panose="02020603050405020304" pitchFamily="18" charset="0"/>
                        </a:rPr>
                        <a:t>, Z., &amp; </a:t>
                      </a:r>
                      <a:r>
                        <a:rPr lang="en-IN" sz="1600" b="0" i="0" u="none" strike="noStrike" dirty="0" err="1">
                          <a:solidFill>
                            <a:srgbClr val="000000"/>
                          </a:solidFill>
                          <a:effectLst/>
                          <a:latin typeface="Times New Roman" panose="02020603050405020304" pitchFamily="18" charset="0"/>
                        </a:rPr>
                        <a:t>Septiani</a:t>
                      </a:r>
                      <a:r>
                        <a:rPr lang="en-IN" sz="1600" b="0" i="0" u="none" strike="noStrike" dirty="0">
                          <a:solidFill>
                            <a:srgbClr val="000000"/>
                          </a:solidFill>
                          <a:effectLst/>
                          <a:latin typeface="Times New Roman" panose="02020603050405020304" pitchFamily="18" charset="0"/>
                        </a:rPr>
                        <a:t>, N.</a:t>
                      </a:r>
                      <a:endParaRPr lang="en-IN" sz="1600" dirty="0">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2022</a:t>
                      </a:r>
                      <a:endParaRPr lang="en-IN" sz="1600" dirty="0">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dirty="0">
                          <a:effectLst/>
                        </a:rPr>
                        <a:t>GHOST (Greedy Heaviest-Observed Sub-Tree)</a:t>
                      </a: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Protocol for selecting the main chain in blockchain forks</a:t>
                      </a:r>
                      <a:endParaRPr lang="en-US" sz="1600" dirty="0">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Efficient cross-chain atomic swaps for asset </a:t>
                      </a:r>
                    </a:p>
                    <a:p>
                      <a:pPr rtl="0" fontAlgn="t">
                        <a:spcBef>
                          <a:spcPts val="0"/>
                        </a:spcBef>
                        <a:spcAft>
                          <a:spcPts val="0"/>
                        </a:spcAft>
                      </a:pPr>
                      <a:r>
                        <a:rPr lang="en-US" sz="1600" dirty="0">
                          <a:effectLst/>
                        </a:rPr>
                        <a:t>exchange.</a:t>
                      </a:r>
                      <a:endParaRPr lang="en-IN" sz="1600" dirty="0">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Potential security risks in blockchain data sharing.</a:t>
                      </a: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695652804"/>
                  </a:ext>
                </a:extLst>
              </a:tr>
              <a:tr h="2267442">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4</a:t>
                      </a:r>
                      <a:endParaRPr lang="en-IN" sz="1600">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Business Innovation based on artificial intelligence and Blockchain technology</a:t>
                      </a: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Wang, Z., Li, M.. Lu, J., &amp; Cheng. X.</a:t>
                      </a:r>
                      <a:endParaRPr lang="en-IN" sz="1600" dirty="0">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2022</a:t>
                      </a:r>
                      <a:endParaRPr lang="en-IN" sz="1600" dirty="0">
                        <a:effectLst/>
                      </a:endParaRP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dirty="0">
                          <a:effectLst/>
                        </a:rPr>
                        <a:t>Federated Byzantine Agreement (FBA)</a:t>
                      </a: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Algorithm based on a federated network of validating nodes.</a:t>
                      </a: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Decentralized data storage solutions for cloud </a:t>
                      </a:r>
                    </a:p>
                    <a:p>
                      <a:pPr rtl="0" fontAlgn="t">
                        <a:spcBef>
                          <a:spcPts val="0"/>
                        </a:spcBef>
                        <a:spcAft>
                          <a:spcPts val="0"/>
                        </a:spcAft>
                      </a:pPr>
                      <a:r>
                        <a:rPr lang="en-US" sz="1600" dirty="0">
                          <a:effectLst/>
                        </a:rPr>
                        <a:t>computing.</a:t>
                      </a: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Challenges in achieving true decentralization in governance.</a:t>
                      </a:r>
                    </a:p>
                  </a:txBody>
                  <a:tcPr marL="65565" marR="65565" marT="65565" marB="65565">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943225019"/>
                  </a:ext>
                </a:extLst>
              </a:tr>
            </a:tbl>
          </a:graphicData>
        </a:graphic>
      </p:graphicFrame>
      <p:sp>
        <p:nvSpPr>
          <p:cNvPr id="5" name="Rectangle 1">
            <a:extLst>
              <a:ext uri="{FF2B5EF4-FFF2-40B4-BE49-F238E27FC236}">
                <a16:creationId xmlns:a16="http://schemas.microsoft.com/office/drawing/2014/main" id="{3999D24B-86FC-E4A4-18CA-7508364E4802}"/>
              </a:ext>
            </a:extLst>
          </p:cNvPr>
          <p:cNvSpPr>
            <a:spLocks noChangeArrowheads="1"/>
          </p:cNvSpPr>
          <p:nvPr/>
        </p:nvSpPr>
        <p:spPr bwMode="auto">
          <a:xfrm>
            <a:off x="2990850" y="133891"/>
            <a:ext cx="6017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solidFill>
                  <a:schemeClr val="accent6">
                    <a:lumMod val="75000"/>
                  </a:schemeClr>
                </a:solidFill>
                <a:latin typeface="Trebuchet MS" panose="020B0603020202020204" pitchFamily="34" charset="0"/>
                <a:cs typeface="Arial" pitchFamily="34" charset="0"/>
              </a:rPr>
              <a:t>  LITERATURE SURVEY</a:t>
            </a:r>
            <a:endParaRPr lang="en-IN" sz="3600" dirty="0">
              <a:solidFill>
                <a:schemeClr val="accent6">
                  <a:lumMod val="75000"/>
                </a:schemeClr>
              </a:solidFill>
              <a:latin typeface="Trebuchet MS" panose="020B0603020202020204" pitchFamily="34" charset="0"/>
            </a:endParaRPr>
          </a:p>
        </p:txBody>
      </p:sp>
    </p:spTree>
    <p:extLst>
      <p:ext uri="{BB962C8B-B14F-4D97-AF65-F5344CB8AC3E}">
        <p14:creationId xmlns:p14="http://schemas.microsoft.com/office/powerpoint/2010/main" val="23433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8C7F094-57E0-4F8C-786D-74DE6A2E51D5}"/>
              </a:ext>
            </a:extLst>
          </p:cNvPr>
          <p:cNvGraphicFramePr>
            <a:graphicFrameLocks noGrp="1"/>
          </p:cNvGraphicFramePr>
          <p:nvPr>
            <p:ph idx="1"/>
            <p:extLst>
              <p:ext uri="{D42A27DB-BD31-4B8C-83A1-F6EECF244321}">
                <p14:modId xmlns:p14="http://schemas.microsoft.com/office/powerpoint/2010/main" val="2231598598"/>
              </p:ext>
            </p:extLst>
          </p:nvPr>
        </p:nvGraphicFramePr>
        <p:xfrm>
          <a:off x="609599" y="1390651"/>
          <a:ext cx="10810880" cy="3838586"/>
        </p:xfrm>
        <a:graphic>
          <a:graphicData uri="http://schemas.openxmlformats.org/drawingml/2006/table">
            <a:tbl>
              <a:tblPr/>
              <a:tblGrid>
                <a:gridCol w="809626">
                  <a:extLst>
                    <a:ext uri="{9D8B030D-6E8A-4147-A177-3AD203B41FA5}">
                      <a16:colId xmlns:a16="http://schemas.microsoft.com/office/drawing/2014/main" val="3341403823"/>
                    </a:ext>
                  </a:extLst>
                </a:gridCol>
                <a:gridCol w="1609725">
                  <a:extLst>
                    <a:ext uri="{9D8B030D-6E8A-4147-A177-3AD203B41FA5}">
                      <a16:colId xmlns:a16="http://schemas.microsoft.com/office/drawing/2014/main" val="1578475987"/>
                    </a:ext>
                  </a:extLst>
                </a:gridCol>
                <a:gridCol w="1304925">
                  <a:extLst>
                    <a:ext uri="{9D8B030D-6E8A-4147-A177-3AD203B41FA5}">
                      <a16:colId xmlns:a16="http://schemas.microsoft.com/office/drawing/2014/main" val="699892148"/>
                    </a:ext>
                  </a:extLst>
                </a:gridCol>
                <a:gridCol w="914400">
                  <a:extLst>
                    <a:ext uri="{9D8B030D-6E8A-4147-A177-3AD203B41FA5}">
                      <a16:colId xmlns:a16="http://schemas.microsoft.com/office/drawing/2014/main" val="1374525836"/>
                    </a:ext>
                  </a:extLst>
                </a:gridCol>
                <a:gridCol w="1457325">
                  <a:extLst>
                    <a:ext uri="{9D8B030D-6E8A-4147-A177-3AD203B41FA5}">
                      <a16:colId xmlns:a16="http://schemas.microsoft.com/office/drawing/2014/main" val="3094122225"/>
                    </a:ext>
                  </a:extLst>
                </a:gridCol>
                <a:gridCol w="1676400">
                  <a:extLst>
                    <a:ext uri="{9D8B030D-6E8A-4147-A177-3AD203B41FA5}">
                      <a16:colId xmlns:a16="http://schemas.microsoft.com/office/drawing/2014/main" val="1390635687"/>
                    </a:ext>
                  </a:extLst>
                </a:gridCol>
                <a:gridCol w="1295400">
                  <a:extLst>
                    <a:ext uri="{9D8B030D-6E8A-4147-A177-3AD203B41FA5}">
                      <a16:colId xmlns:a16="http://schemas.microsoft.com/office/drawing/2014/main" val="4093223993"/>
                    </a:ext>
                  </a:extLst>
                </a:gridCol>
                <a:gridCol w="1743079">
                  <a:extLst>
                    <a:ext uri="{9D8B030D-6E8A-4147-A177-3AD203B41FA5}">
                      <a16:colId xmlns:a16="http://schemas.microsoft.com/office/drawing/2014/main" val="958936160"/>
                    </a:ext>
                  </a:extLst>
                </a:gridCol>
              </a:tblGrid>
              <a:tr h="752048">
                <a:tc>
                  <a:txBody>
                    <a:bodyPr/>
                    <a:lstStyle/>
                    <a:p>
                      <a:pPr rtl="0" fontAlgn="t">
                        <a:spcBef>
                          <a:spcPts val="0"/>
                        </a:spcBef>
                        <a:spcAft>
                          <a:spcPts val="0"/>
                        </a:spcAft>
                      </a:pPr>
                      <a:r>
                        <a:rPr lang="en-IN" sz="1600" b="1" i="0" u="none" strike="noStrike" dirty="0">
                          <a:solidFill>
                            <a:srgbClr val="000000"/>
                          </a:solidFill>
                          <a:effectLst/>
                          <a:latin typeface="Times New Roman" panose="02020603050405020304" pitchFamily="18" charset="0"/>
                        </a:rPr>
                        <a:t>S.No</a:t>
                      </a:r>
                      <a:endParaRPr lang="en-IN" sz="16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rgbClr val="000000"/>
                          </a:solidFill>
                          <a:effectLst/>
                          <a:latin typeface="Times New Roman" panose="02020603050405020304" pitchFamily="18" charset="0"/>
                        </a:rPr>
                        <a:t>Title</a:t>
                      </a:r>
                      <a:endParaRPr lang="en-IN" sz="16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rgbClr val="000000"/>
                          </a:solidFill>
                          <a:effectLst/>
                          <a:latin typeface="Times New Roman" panose="02020603050405020304" pitchFamily="18" charset="0"/>
                        </a:rPr>
                        <a:t>Author</a:t>
                      </a:r>
                      <a:endParaRPr lang="en-IN" sz="16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rgbClr val="000000"/>
                          </a:solidFill>
                          <a:effectLst/>
                          <a:latin typeface="Times New Roman" panose="02020603050405020304" pitchFamily="18" charset="0"/>
                        </a:rPr>
                        <a:t>Year</a:t>
                      </a:r>
                      <a:endParaRPr lang="en-IN" sz="16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dirty="0">
                          <a:solidFill>
                            <a:srgbClr val="000000"/>
                          </a:solidFill>
                          <a:effectLst/>
                          <a:latin typeface="Times New Roman" panose="02020603050405020304" pitchFamily="18" charset="0"/>
                        </a:rPr>
                        <a:t>Methodology</a:t>
                      </a:r>
                      <a:endParaRPr lang="en-IN" sz="16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rgbClr val="000000"/>
                          </a:solidFill>
                          <a:effectLst/>
                          <a:latin typeface="Times New Roman" panose="02020603050405020304" pitchFamily="18" charset="0"/>
                        </a:rPr>
                        <a:t>Inference</a:t>
                      </a:r>
                      <a:endParaRPr lang="en-IN" sz="16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rgbClr val="000000"/>
                          </a:solidFill>
                          <a:effectLst/>
                          <a:latin typeface="Times New Roman" panose="02020603050405020304" pitchFamily="18" charset="0"/>
                        </a:rPr>
                        <a:t>Merits</a:t>
                      </a:r>
                      <a:endParaRPr lang="en-IN" sz="16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rgbClr val="000000"/>
                          </a:solidFill>
                          <a:effectLst/>
                          <a:latin typeface="Times New Roman" panose="02020603050405020304" pitchFamily="18" charset="0"/>
                        </a:rPr>
                        <a:t>Demerits</a:t>
                      </a:r>
                      <a:endParaRPr lang="en-IN" sz="16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843376608"/>
                  </a:ext>
                </a:extLst>
              </a:tr>
              <a:tr h="3086538">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5</a:t>
                      </a:r>
                      <a:endParaRPr lang="en-IN" sz="16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Can blockchain innovation promote total factor productivity? Evidence from Chinese-listed firms.</a:t>
                      </a:r>
                      <a:endParaRPr lang="en-US" sz="16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pt-BR" sz="1600" dirty="0">
                          <a:effectLst/>
                        </a:rPr>
                        <a:t>Xu, R., &amp; Guan, E.</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2023</a:t>
                      </a:r>
                      <a:endParaRPr lang="en-IN" sz="16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Proof of Weight (</a:t>
                      </a:r>
                      <a:r>
                        <a:rPr lang="en-IN" sz="1600" b="0" i="0" u="none" strike="noStrike" dirty="0" err="1">
                          <a:solidFill>
                            <a:srgbClr val="000000"/>
                          </a:solidFill>
                          <a:effectLst/>
                          <a:latin typeface="Times New Roman" panose="02020603050405020304" pitchFamily="18" charset="0"/>
                        </a:rPr>
                        <a:t>PoWeight</a:t>
                      </a:r>
                      <a:r>
                        <a:rPr lang="en-IN" sz="1600" b="0" i="0" u="none" strike="noStrike" dirty="0">
                          <a:solidFill>
                            <a:srgbClr val="000000"/>
                          </a:solidFill>
                          <a:effectLst/>
                          <a:latin typeface="Times New Roman" panose="02020603050405020304" pitchFamily="18" charset="0"/>
                        </a:rPr>
                        <a:t>)</a:t>
                      </a:r>
                      <a:endParaRPr lang="en-IN" sz="16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Algorithm using participants' weighted voting power to achieve agreement.</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Efficient cross-chain solutions for decentralized gaming ecosystems</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Challenges in achieving true decentralization in consensus</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08102172"/>
                  </a:ext>
                </a:extLst>
              </a:tr>
            </a:tbl>
          </a:graphicData>
        </a:graphic>
      </p:graphicFrame>
      <p:sp>
        <p:nvSpPr>
          <p:cNvPr id="5" name="Rectangle 1">
            <a:extLst>
              <a:ext uri="{FF2B5EF4-FFF2-40B4-BE49-F238E27FC236}">
                <a16:creationId xmlns:a16="http://schemas.microsoft.com/office/drawing/2014/main" id="{094ACE0D-52FA-D6AA-FE42-B281B48A21AD}"/>
              </a:ext>
            </a:extLst>
          </p:cNvPr>
          <p:cNvSpPr>
            <a:spLocks noChangeArrowheads="1"/>
          </p:cNvSpPr>
          <p:nvPr/>
        </p:nvSpPr>
        <p:spPr bwMode="auto">
          <a:xfrm>
            <a:off x="3208836" y="187502"/>
            <a:ext cx="79796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solidFill>
                  <a:schemeClr val="accent6">
                    <a:lumMod val="75000"/>
                  </a:schemeClr>
                </a:solidFill>
                <a:latin typeface="Trebuchet MS" panose="020B0603020202020204" pitchFamily="34" charset="0"/>
                <a:cs typeface="Arial" pitchFamily="34" charset="0"/>
              </a:rPr>
              <a:t>LITERATURE SURVEY</a:t>
            </a:r>
            <a:endParaRPr lang="en-IN" sz="3600" dirty="0"/>
          </a:p>
        </p:txBody>
      </p:sp>
    </p:spTree>
    <p:extLst>
      <p:ext uri="{BB962C8B-B14F-4D97-AF65-F5344CB8AC3E}">
        <p14:creationId xmlns:p14="http://schemas.microsoft.com/office/powerpoint/2010/main" val="4225581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1F86-BCD8-A429-156D-859405703465}"/>
              </a:ext>
            </a:extLst>
          </p:cNvPr>
          <p:cNvSpPr>
            <a:spLocks noGrp="1"/>
          </p:cNvSpPr>
          <p:nvPr>
            <p:ph type="title"/>
          </p:nvPr>
        </p:nvSpPr>
        <p:spPr>
          <a:xfrm>
            <a:off x="591609" y="323850"/>
            <a:ext cx="8596668" cy="1320800"/>
          </a:xfrm>
        </p:spPr>
        <p:txBody>
          <a:bodyPr>
            <a:normAutofit/>
          </a:bodyPr>
          <a:lstStyle/>
          <a:p>
            <a:r>
              <a:rPr lang="en-IN" sz="3200" b="1" dirty="0">
                <a:solidFill>
                  <a:schemeClr val="accent2">
                    <a:lumMod val="75000"/>
                  </a:schemeClr>
                </a:solidFill>
              </a:rPr>
              <a:t>INFERENCES FROM LITERATURE SURVEY:</a:t>
            </a:r>
          </a:p>
        </p:txBody>
      </p:sp>
      <p:sp>
        <p:nvSpPr>
          <p:cNvPr id="3" name="Content Placeholder 2">
            <a:extLst>
              <a:ext uri="{FF2B5EF4-FFF2-40B4-BE49-F238E27FC236}">
                <a16:creationId xmlns:a16="http://schemas.microsoft.com/office/drawing/2014/main" id="{7DC4901F-D5C5-0D75-E11D-429450C5E829}"/>
              </a:ext>
            </a:extLst>
          </p:cNvPr>
          <p:cNvSpPr>
            <a:spLocks noGrp="1"/>
          </p:cNvSpPr>
          <p:nvPr>
            <p:ph idx="1"/>
          </p:nvPr>
        </p:nvSpPr>
        <p:spPr>
          <a:xfrm>
            <a:off x="591609" y="1173707"/>
            <a:ext cx="9016415" cy="4926841"/>
          </a:xfrm>
        </p:spPr>
        <p:txBody>
          <a:bodyPr>
            <a:noAutofit/>
          </a:bodyPr>
          <a:lstStyle/>
          <a:p>
            <a:pPr algn="just" rtl="0">
              <a:spcBef>
                <a:spcPts val="0"/>
              </a:spcBef>
              <a:spcAft>
                <a:spcPts val="1200"/>
              </a:spcAft>
              <a:buAutoNum type="arabicPeriod"/>
            </a:pPr>
            <a:r>
              <a:rPr lang="en-US" b="0" i="0" u="none" strike="noStrike" dirty="0">
                <a:solidFill>
                  <a:srgbClr val="000000"/>
                </a:solidFill>
                <a:effectLst/>
                <a:cs typeface="Arial" panose="020B0604020202020204" pitchFamily="34" charset="0"/>
              </a:rPr>
              <a:t>Advancements in Biometric Authentication:</a:t>
            </a:r>
            <a:r>
              <a:rPr lang="en-US" dirty="0">
                <a:solidFill>
                  <a:schemeClr val="tx1"/>
                </a:solidFill>
                <a:latin typeface="Times New Roman" panose="02020603050405020304" pitchFamily="18" charset="0"/>
                <a:cs typeface="Times New Roman" panose="02020603050405020304" pitchFamily="18" charset="0"/>
              </a:rPr>
              <a:t> </a:t>
            </a:r>
            <a:r>
              <a:rPr lang="en-US" b="0" i="0" u="none" strike="noStrike" dirty="0">
                <a:solidFill>
                  <a:srgbClr val="000000"/>
                </a:solidFill>
                <a:effectLst/>
                <a:cs typeface="Arial" panose="020B0604020202020204" pitchFamily="34" charset="0"/>
              </a:rPr>
              <a:t>The literature survey highlights the adoption of innovative biometric authentication techniques for certificate and signature verification. Researchers have explored the integration of biometric data such as fingerprints, palm prints, and even behavioral biometrics like signature dynamics. These approaches leverage the uniqueness of biometric features to enhance the security of authentication and fraud detection systems. Additionally, advancements in machine learning and deep learning have played a pivotal role in improving the accuracy and reliability of biometric-based verification methods.</a:t>
            </a:r>
          </a:p>
          <a:p>
            <a:pPr algn="just" rtl="0">
              <a:spcBef>
                <a:spcPts val="0"/>
              </a:spcBef>
              <a:spcAft>
                <a:spcPts val="1200"/>
              </a:spcAft>
              <a:buAutoNum type="arabicPeriod"/>
            </a:pPr>
            <a:r>
              <a:rPr lang="en-US" b="0" i="0" u="none" strike="noStrike" dirty="0">
                <a:solidFill>
                  <a:srgbClr val="000000"/>
                </a:solidFill>
                <a:effectLst/>
                <a:cs typeface="Arial" panose="020B0604020202020204" pitchFamily="34" charset="0"/>
              </a:rPr>
              <a:t>Blockchain Technology for Immutable Records: Literature suggests a growing interest in utilizing blockchain technology for maintaining immutable records of certificates and signatures. Blockchain's inherent security features, such as decentralized and tamper-resistant ledger maintenance, are being leveraged to ensure the authenticity and integrity of digital certificates and signatures. By utilizing blockchain, it becomes exceedingly difficult for malicious actors to forge or alter certificates and signatures, thus enhancing fraud detection capabilities.</a:t>
            </a:r>
          </a:p>
          <a:p>
            <a:pPr marL="0" indent="0" algn="just" rtl="0">
              <a:spcBef>
                <a:spcPts val="0"/>
              </a:spcBef>
              <a:spcAft>
                <a:spcPts val="1200"/>
              </a:spcAft>
              <a:buNone/>
            </a:pP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53598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95290-32C3-B9F9-3CE6-4CE279AE1DE9}"/>
              </a:ext>
            </a:extLst>
          </p:cNvPr>
          <p:cNvSpPr>
            <a:spLocks noGrp="1"/>
          </p:cNvSpPr>
          <p:nvPr>
            <p:ph idx="1"/>
          </p:nvPr>
        </p:nvSpPr>
        <p:spPr>
          <a:xfrm>
            <a:off x="486834" y="865189"/>
            <a:ext cx="9025656" cy="3880773"/>
          </a:xfrm>
        </p:spPr>
        <p:txBody>
          <a:bodyPr/>
          <a:lstStyle/>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3. </a:t>
            </a:r>
            <a:r>
              <a:rPr lang="en-US" b="0" i="0" u="none" strike="noStrike" dirty="0">
                <a:solidFill>
                  <a:srgbClr val="000000"/>
                </a:solidFill>
                <a:effectLst/>
                <a:cs typeface="Arial" panose="020B0604020202020204" pitchFamily="34" charset="0"/>
              </a:rPr>
              <a:t>Machine Learning for Anomaly Detection:</a:t>
            </a:r>
            <a:r>
              <a:rPr lang="en-IN" dirty="0">
                <a:solidFill>
                  <a:srgbClr val="000000"/>
                </a:solidFill>
                <a:cs typeface="Arial" panose="020B0604020202020204" pitchFamily="34" charset="0"/>
              </a:rPr>
              <a:t> </a:t>
            </a:r>
            <a:r>
              <a:rPr lang="en-US" b="0" i="0" u="none" strike="noStrike" dirty="0">
                <a:solidFill>
                  <a:srgbClr val="000000"/>
                </a:solidFill>
                <a:effectLst/>
                <a:cs typeface="Arial" panose="020B0604020202020204" pitchFamily="34" charset="0"/>
              </a:rPr>
              <a:t>The literature emphasizes the role of machine learning in the development of anomaly detection algorithms for fraud detection. Researchers are employing machine learning models to analyze patterns and behaviors associated with legitimate certificates and signatures. Deviations from these patterns are flagged as potential anomalies, which can then trigger further investigation or verification. Machine learning-powered anomaly detection systems have shown promise in identifying fraudulent activities and mitigating security risks in certificate and signature verification processes.</a:t>
            </a:r>
          </a:p>
        </p:txBody>
      </p:sp>
    </p:spTree>
    <p:extLst>
      <p:ext uri="{BB962C8B-B14F-4D97-AF65-F5344CB8AC3E}">
        <p14:creationId xmlns:p14="http://schemas.microsoft.com/office/powerpoint/2010/main" val="24526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1FF4-8263-0CFE-9414-4B03B30EB0D2}"/>
              </a:ext>
            </a:extLst>
          </p:cNvPr>
          <p:cNvSpPr>
            <a:spLocks noGrp="1"/>
          </p:cNvSpPr>
          <p:nvPr>
            <p:ph type="title"/>
          </p:nvPr>
        </p:nvSpPr>
        <p:spPr>
          <a:xfrm>
            <a:off x="677334" y="433633"/>
            <a:ext cx="8596668" cy="923827"/>
          </a:xfrm>
        </p:spPr>
        <p:txBody>
          <a:bodyPr/>
          <a:lstStyle/>
          <a:p>
            <a:r>
              <a:rPr lang="en-US" b="1" dirty="0">
                <a:solidFill>
                  <a:schemeClr val="accent2">
                    <a:lumMod val="75000"/>
                  </a:schemeClr>
                </a:solidFill>
              </a:rPr>
              <a:t>SYSTEM ARCHITECTURE :</a:t>
            </a:r>
            <a:endParaRPr lang="en-IN" dirty="0">
              <a:solidFill>
                <a:schemeClr val="accent2">
                  <a:lumMod val="75000"/>
                </a:schemeClr>
              </a:solidFill>
            </a:endParaRPr>
          </a:p>
        </p:txBody>
      </p:sp>
      <p:pic>
        <p:nvPicPr>
          <p:cNvPr id="3" name="Picture 2">
            <a:extLst>
              <a:ext uri="{FF2B5EF4-FFF2-40B4-BE49-F238E27FC236}">
                <a16:creationId xmlns:a16="http://schemas.microsoft.com/office/drawing/2014/main" id="{D83A2A17-C98F-D44A-6C7E-2A663BAECA9A}"/>
              </a:ext>
            </a:extLst>
          </p:cNvPr>
          <p:cNvPicPr>
            <a:picLocks noChangeAspect="1"/>
          </p:cNvPicPr>
          <p:nvPr/>
        </p:nvPicPr>
        <p:blipFill>
          <a:blip r:embed="rId2"/>
          <a:stretch>
            <a:fillRect/>
          </a:stretch>
        </p:blipFill>
        <p:spPr>
          <a:xfrm>
            <a:off x="1856096" y="1017339"/>
            <a:ext cx="7096835" cy="5745128"/>
          </a:xfrm>
          <a:prstGeom prst="rect">
            <a:avLst/>
          </a:prstGeom>
        </p:spPr>
      </p:pic>
    </p:spTree>
    <p:extLst>
      <p:ext uri="{BB962C8B-B14F-4D97-AF65-F5344CB8AC3E}">
        <p14:creationId xmlns:p14="http://schemas.microsoft.com/office/powerpoint/2010/main" val="349967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C1BD-1133-01D9-3C3C-587A2428113C}"/>
              </a:ext>
            </a:extLst>
          </p:cNvPr>
          <p:cNvSpPr>
            <a:spLocks noGrp="1"/>
          </p:cNvSpPr>
          <p:nvPr>
            <p:ph type="title"/>
          </p:nvPr>
        </p:nvSpPr>
        <p:spPr/>
        <p:txBody>
          <a:bodyPr/>
          <a:lstStyle/>
          <a:p>
            <a:r>
              <a:rPr lang="en-IN" b="1" dirty="0">
                <a:solidFill>
                  <a:schemeClr val="accent2">
                    <a:lumMod val="75000"/>
                  </a:schemeClr>
                </a:solidFill>
              </a:rPr>
              <a:t> MODULE LIST:</a:t>
            </a:r>
          </a:p>
        </p:txBody>
      </p:sp>
      <p:sp>
        <p:nvSpPr>
          <p:cNvPr id="3" name="Content Placeholder 2">
            <a:extLst>
              <a:ext uri="{FF2B5EF4-FFF2-40B4-BE49-F238E27FC236}">
                <a16:creationId xmlns:a16="http://schemas.microsoft.com/office/drawing/2014/main" id="{7A621F6F-3219-C0DA-6787-F3D8C9F7E742}"/>
              </a:ext>
            </a:extLst>
          </p:cNvPr>
          <p:cNvSpPr>
            <a:spLocks noGrp="1"/>
          </p:cNvSpPr>
          <p:nvPr>
            <p:ph idx="1"/>
          </p:nvPr>
        </p:nvSpPr>
        <p:spPr>
          <a:xfrm>
            <a:off x="776202" y="1770064"/>
            <a:ext cx="8246532" cy="3880773"/>
          </a:xfrm>
        </p:spPr>
        <p:txBody>
          <a:bodyPr>
            <a:normAutofit/>
          </a:bodyPr>
          <a:lstStyle/>
          <a:p>
            <a:pPr algn="just">
              <a:buAutoNum type="arabicPeriod"/>
            </a:pPr>
            <a:r>
              <a:rPr lang="en-US" b="1" i="0" dirty="0">
                <a:solidFill>
                  <a:schemeClr val="dk1"/>
                </a:solidFill>
                <a:ea typeface="Times New Roman"/>
                <a:cs typeface="Arial" panose="020B0604020202020204" pitchFamily="34" charset="0"/>
                <a:sym typeface="Times New Roman"/>
              </a:rPr>
              <a:t>User Registration and Enrollment</a:t>
            </a:r>
            <a:r>
              <a:rPr lang="en-US" b="0" i="0" dirty="0">
                <a:solidFill>
                  <a:schemeClr val="dk1"/>
                </a:solidFill>
                <a:ea typeface="Times New Roman"/>
                <a:cs typeface="Arial" panose="020B0604020202020204" pitchFamily="34" charset="0"/>
                <a:sym typeface="Times New Roman"/>
              </a:rPr>
              <a:t> </a:t>
            </a:r>
          </a:p>
          <a:p>
            <a:pPr algn="just">
              <a:buAutoNum type="arabicPeriod"/>
            </a:pPr>
            <a:r>
              <a:rPr lang="en-US" b="1" i="0" dirty="0">
                <a:solidFill>
                  <a:schemeClr val="dk1"/>
                </a:solidFill>
                <a:ea typeface="Times New Roman"/>
                <a:cs typeface="Arial" panose="020B0604020202020204" pitchFamily="34" charset="0"/>
                <a:sym typeface="Times New Roman"/>
              </a:rPr>
              <a:t>Generation and Management</a:t>
            </a:r>
            <a:endParaRPr lang="en-US" dirty="0">
              <a:solidFill>
                <a:schemeClr val="dk1"/>
              </a:solidFill>
              <a:ea typeface="Times New Roman"/>
              <a:cs typeface="Arial" panose="020B0604020202020204" pitchFamily="34" charset="0"/>
              <a:sym typeface="Times New Roman"/>
            </a:endParaRPr>
          </a:p>
          <a:p>
            <a:pPr algn="just">
              <a:buAutoNum type="arabicPeriod"/>
            </a:pPr>
            <a:r>
              <a:rPr lang="en-US" b="1" i="0" dirty="0">
                <a:solidFill>
                  <a:schemeClr val="dk1"/>
                </a:solidFill>
                <a:ea typeface="Times New Roman"/>
                <a:cs typeface="Arial" panose="020B0604020202020204" pitchFamily="34" charset="0"/>
                <a:sym typeface="Times New Roman"/>
              </a:rPr>
              <a:t>Signature Generation and Verification</a:t>
            </a:r>
          </a:p>
          <a:p>
            <a:pPr algn="just">
              <a:buAutoNum type="arabicPeriod"/>
            </a:pPr>
            <a:r>
              <a:rPr lang="en-US" b="1" i="0" dirty="0">
                <a:solidFill>
                  <a:schemeClr val="dk1"/>
                </a:solidFill>
                <a:ea typeface="Times New Roman"/>
                <a:cs typeface="Arial" panose="020B0604020202020204" pitchFamily="34" charset="0"/>
                <a:sym typeface="Times New Roman"/>
              </a:rPr>
              <a:t>Blockchain Integration</a:t>
            </a:r>
          </a:p>
          <a:p>
            <a:pPr algn="just">
              <a:buAutoNum type="arabicPeriod"/>
            </a:pPr>
            <a:r>
              <a:rPr lang="en-US" b="1" i="0" dirty="0">
                <a:solidFill>
                  <a:schemeClr val="dk1"/>
                </a:solidFill>
                <a:ea typeface="Times New Roman"/>
                <a:cs typeface="Arial" panose="020B0604020202020204" pitchFamily="34" charset="0"/>
                <a:sym typeface="Times New Roman"/>
              </a:rPr>
              <a:t>Multi-Factor Authentication (MFA)</a:t>
            </a:r>
          </a:p>
          <a:p>
            <a:pPr algn="just">
              <a:buAutoNum type="arabicPeriod"/>
            </a:pPr>
            <a:r>
              <a:rPr lang="en-US" b="1" i="0" dirty="0">
                <a:solidFill>
                  <a:schemeClr val="dk1"/>
                </a:solidFill>
                <a:ea typeface="Times New Roman"/>
                <a:cs typeface="Arial" panose="020B0604020202020204" pitchFamily="34" charset="0"/>
                <a:sym typeface="Times New Roman"/>
              </a:rPr>
              <a:t>Fraud Detection and Anomaly Analysis</a:t>
            </a:r>
            <a:endParaRPr lang="en-US" b="1" dirty="0">
              <a:solidFill>
                <a:schemeClr val="dk1"/>
              </a:solidFill>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4264877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E096-034B-9DE4-510D-BFB6B3F777D6}"/>
              </a:ext>
            </a:extLst>
          </p:cNvPr>
          <p:cNvSpPr>
            <a:spLocks noGrp="1"/>
          </p:cNvSpPr>
          <p:nvPr>
            <p:ph type="title"/>
          </p:nvPr>
        </p:nvSpPr>
        <p:spPr>
          <a:xfrm>
            <a:off x="-713316" y="476250"/>
            <a:ext cx="8596668" cy="1320800"/>
          </a:xfrm>
        </p:spPr>
        <p:txBody>
          <a:bodyPr/>
          <a:lstStyle/>
          <a:p>
            <a:r>
              <a:rPr lang="en-US" dirty="0">
                <a:solidFill>
                  <a:schemeClr val="accent2">
                    <a:lumMod val="50000"/>
                  </a:schemeClr>
                </a:solidFill>
                <a:latin typeface="Trebuchet MS (Headings)"/>
                <a:cs typeface="Arial" panose="020B0604020202020204" pitchFamily="34" charset="0"/>
              </a:rPr>
              <a:t> </a:t>
            </a:r>
            <a:r>
              <a:rPr lang="en-US" b="1" dirty="0">
                <a:solidFill>
                  <a:schemeClr val="accent2">
                    <a:lumMod val="50000"/>
                  </a:schemeClr>
                </a:solidFill>
                <a:latin typeface="Arial" pitchFamily="34" charset="0"/>
                <a:cs typeface="Arial" pitchFamily="34" charset="0"/>
              </a:rPr>
              <a:t>          </a:t>
            </a:r>
            <a:r>
              <a:rPr lang="en-US" b="1" dirty="0">
                <a:solidFill>
                  <a:schemeClr val="accent2">
                    <a:lumMod val="75000"/>
                  </a:schemeClr>
                </a:solidFill>
                <a:cs typeface="Arial" pitchFamily="34" charset="0"/>
              </a:rPr>
              <a:t>WORKING PRINCIPLE:</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41AB5F2C-C771-6154-053B-DE8578352C68}"/>
              </a:ext>
            </a:extLst>
          </p:cNvPr>
          <p:cNvSpPr>
            <a:spLocks noGrp="1"/>
          </p:cNvSpPr>
          <p:nvPr>
            <p:ph idx="1"/>
          </p:nvPr>
        </p:nvSpPr>
        <p:spPr>
          <a:xfrm>
            <a:off x="658284" y="1673226"/>
            <a:ext cx="8596668" cy="4110962"/>
          </a:xfrm>
        </p:spPr>
        <p:txBody>
          <a:bodyPr>
            <a:normAutofit fontScale="92500" lnSpcReduction="10000"/>
          </a:bodyPr>
          <a:lstStyle/>
          <a:p>
            <a:pPr marL="342900" marR="0" lvl="0" indent="-342900" algn="just" defTabSz="914400" rtl="0" eaLnBrk="1" fontAlgn="auto" latinLnBrk="0" hangingPunct="0">
              <a:lnSpc>
                <a:spcPct val="120000"/>
              </a:lnSpc>
              <a:spcBef>
                <a:spcPts val="1000"/>
              </a:spcBef>
              <a:spcAft>
                <a:spcPts val="0"/>
              </a:spcAft>
              <a:buClrTx/>
              <a:buSzPct val="100000"/>
              <a:buFont typeface="Arial"/>
              <a:buChar char="•"/>
              <a:tabLst/>
              <a:defRPr sz="2200"/>
            </a:pPr>
            <a:r>
              <a:rPr lang="en-US" sz="1900" dirty="0">
                <a:cs typeface="Arial" panose="020B0604020202020204" pitchFamily="34" charset="0"/>
              </a:rPr>
              <a:t>Our certificate and signature verification system employs a two-fold approach. First, digital certificates and signatures are securely stored on a blockchain, ensuring immutability and tamper resistance. When a verification request is made, the system retrieves the stored data from the blockchain. Second, advanced machine learning algorithms analyze the signature's unique patterns, metadata, and context.</a:t>
            </a:r>
          </a:p>
          <a:p>
            <a:pPr marL="342900" marR="0" lvl="0" indent="-342900" algn="just" defTabSz="914400" rtl="0" eaLnBrk="1" fontAlgn="auto" latinLnBrk="0" hangingPunct="0">
              <a:lnSpc>
                <a:spcPct val="120000"/>
              </a:lnSpc>
              <a:spcBef>
                <a:spcPts val="1000"/>
              </a:spcBef>
              <a:spcAft>
                <a:spcPts val="0"/>
              </a:spcAft>
              <a:buClrTx/>
              <a:buSzPct val="100000"/>
              <a:buFont typeface="Arial"/>
              <a:buChar char="•"/>
              <a:tabLst/>
              <a:defRPr sz="2200"/>
            </a:pPr>
            <a:r>
              <a:rPr lang="en-US" sz="1900" dirty="0">
                <a:cs typeface="Arial" panose="020B0604020202020204" pitchFamily="34" charset="0"/>
              </a:rPr>
              <a:t>Any anomalies or discrepancies trigger alerts for potential fraud. The system continuously refines its algorithms through adaptive learning, enhancing accuracy over time. This dual-layered approach not only provides robust document and signature validation but also actively detects fraudulent attempts, offering a comprehensive solution for authentication and fraud prevention.</a:t>
            </a:r>
            <a:endParaRPr kumimoji="0" lang="en-US" sz="1900" b="0" i="0" u="none" strike="noStrike" kern="0" cap="none" spc="0" normalizeH="0" baseline="0" noProof="0" dirty="0">
              <a:ln>
                <a:noFill/>
              </a:ln>
              <a:solidFill>
                <a:srgbClr val="000000"/>
              </a:solidFill>
              <a:effectLst/>
              <a:uLnTx/>
              <a:uFillTx/>
              <a:ea typeface="Calibri"/>
              <a:cs typeface="Arial" panose="020B0604020202020204" pitchFamily="34" charset="0"/>
              <a:sym typeface="Calibri"/>
            </a:endParaRPr>
          </a:p>
          <a:p>
            <a:endParaRPr lang="en-IN" dirty="0"/>
          </a:p>
        </p:txBody>
      </p:sp>
    </p:spTree>
    <p:extLst>
      <p:ext uri="{BB962C8B-B14F-4D97-AF65-F5344CB8AC3E}">
        <p14:creationId xmlns:p14="http://schemas.microsoft.com/office/powerpoint/2010/main" val="3591687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7ADD-49DE-7087-BBA4-2698FB5F92AE}"/>
              </a:ext>
            </a:extLst>
          </p:cNvPr>
          <p:cNvSpPr>
            <a:spLocks noGrp="1"/>
          </p:cNvSpPr>
          <p:nvPr>
            <p:ph type="title"/>
          </p:nvPr>
        </p:nvSpPr>
        <p:spPr/>
        <p:txBody>
          <a:bodyPr/>
          <a:lstStyle/>
          <a:p>
            <a:r>
              <a:rPr lang="en-IN" b="1" dirty="0">
                <a:solidFill>
                  <a:schemeClr val="accent2">
                    <a:lumMod val="75000"/>
                  </a:schemeClr>
                </a:solidFill>
              </a:rPr>
              <a:t>PROPOSED SYSTEM:</a:t>
            </a:r>
          </a:p>
        </p:txBody>
      </p:sp>
      <p:sp>
        <p:nvSpPr>
          <p:cNvPr id="3" name="Content Placeholder 2">
            <a:extLst>
              <a:ext uri="{FF2B5EF4-FFF2-40B4-BE49-F238E27FC236}">
                <a16:creationId xmlns:a16="http://schemas.microsoft.com/office/drawing/2014/main" id="{AE94EABD-4180-0F3F-0CFC-1C55835F58F8}"/>
              </a:ext>
            </a:extLst>
          </p:cNvPr>
          <p:cNvSpPr>
            <a:spLocks noGrp="1"/>
          </p:cNvSpPr>
          <p:nvPr>
            <p:ph idx="1"/>
          </p:nvPr>
        </p:nvSpPr>
        <p:spPr>
          <a:xfrm>
            <a:off x="677334" y="1624084"/>
            <a:ext cx="8493962" cy="4831307"/>
          </a:xfrm>
        </p:spPr>
        <p:txBody>
          <a:bodyPr>
            <a:normAutofit/>
          </a:bodyPr>
          <a:lstStyle/>
          <a:p>
            <a:pPr marL="0" indent="0" algn="just">
              <a:buNone/>
            </a:pPr>
            <a:r>
              <a:rPr lang="en-US" sz="1800" dirty="0">
                <a:cs typeface="Arial" panose="020B0604020202020204" pitchFamily="34" charset="0"/>
              </a:rPr>
              <a:t>The proposed system introduces an innovative certificate and signature verification system that leverages cutting-edge technologies for enhanced authentication and fraud detection. This system integrates advanced machine learning algorithms, blockchain technology, and multi-modal biometrics to create a comprehensive and secure verification process. In the proposed system, machine learning models are trained to analyze signatures and certificate details, considering various attributes and patterns. Blockchain technology is employed to create a tamper-proof ledger of certificates and signatures, ensuring data integrity and traceability. Multi-modal biometrics, such as fingerprint or iris scans, may be incorporated to add an extra layer of security and authenticity verification. This innovative approach aims to revolutionize certificate and signature verification by providing a robust, automated, and secure system that can accurately detect fraud attempts while streamlining the verification process. It offers a more efficient and reliable solution, particularly in contexts where document authenticity is crucial, such as legal, financial, and academic institutions.</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919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32D6-E186-6387-123C-5E55B685F74E}"/>
              </a:ext>
            </a:extLst>
          </p:cNvPr>
          <p:cNvSpPr>
            <a:spLocks noGrp="1"/>
          </p:cNvSpPr>
          <p:nvPr>
            <p:ph type="title"/>
          </p:nvPr>
        </p:nvSpPr>
        <p:spPr>
          <a:xfrm>
            <a:off x="591609" y="685800"/>
            <a:ext cx="8596668" cy="1320800"/>
          </a:xfrm>
        </p:spPr>
        <p:txBody>
          <a:bodyPr/>
          <a:lstStyle/>
          <a:p>
            <a:r>
              <a:rPr lang="en-IN" b="1" dirty="0">
                <a:solidFill>
                  <a:schemeClr val="accent2">
                    <a:lumMod val="75000"/>
                  </a:schemeClr>
                </a:solidFill>
              </a:rPr>
              <a:t>EXISTING SYSTEM:</a:t>
            </a:r>
          </a:p>
        </p:txBody>
      </p:sp>
      <p:sp>
        <p:nvSpPr>
          <p:cNvPr id="3" name="Content Placeholder 2">
            <a:extLst>
              <a:ext uri="{FF2B5EF4-FFF2-40B4-BE49-F238E27FC236}">
                <a16:creationId xmlns:a16="http://schemas.microsoft.com/office/drawing/2014/main" id="{56C6BC9F-CE76-5F02-3567-A96AF131E323}"/>
              </a:ext>
            </a:extLst>
          </p:cNvPr>
          <p:cNvSpPr>
            <a:spLocks noGrp="1"/>
          </p:cNvSpPr>
          <p:nvPr>
            <p:ph idx="1"/>
          </p:nvPr>
        </p:nvSpPr>
        <p:spPr>
          <a:xfrm>
            <a:off x="591609" y="1703389"/>
            <a:ext cx="8596668" cy="4383086"/>
          </a:xfrm>
        </p:spPr>
        <p:txBody>
          <a:bodyPr>
            <a:noAutofit/>
          </a:bodyPr>
          <a:lstStyle/>
          <a:p>
            <a:pPr marL="0" indent="0" algn="just">
              <a:buNone/>
            </a:pPr>
            <a:r>
              <a:rPr lang="en-US" sz="1800" dirty="0">
                <a:cs typeface="Arial" panose="020B0604020202020204" pitchFamily="34" charset="0"/>
              </a:rPr>
              <a:t>In the current landscape of certificate and signature verification systems, traditional methods often rely on manual inspection and comparison of physical documents or digital scans. These approaches are time-consuming, labor-intensive, and prone to human error. Additionally, they may lack the ability to detect sophisticated fraud techniques effectively. Existing automated systems primarily use simplistic pattern matching or basic cryptographic methods, which may not provide robust protection against advanced forgery attempts. As a result, there is a growing need for more innovative and technologically advanced solutions to ensure the authenticity of certificates and signatures and to detect fraud accurately.</a:t>
            </a:r>
          </a:p>
        </p:txBody>
      </p:sp>
    </p:spTree>
    <p:extLst>
      <p:ext uri="{BB962C8B-B14F-4D97-AF65-F5344CB8AC3E}">
        <p14:creationId xmlns:p14="http://schemas.microsoft.com/office/powerpoint/2010/main" val="185672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F0A5-8FA2-7E01-8DFA-6E9C1E6674C2}"/>
              </a:ext>
            </a:extLst>
          </p:cNvPr>
          <p:cNvSpPr>
            <a:spLocks noGrp="1"/>
          </p:cNvSpPr>
          <p:nvPr>
            <p:ph type="title"/>
          </p:nvPr>
        </p:nvSpPr>
        <p:spPr/>
        <p:txBody>
          <a:bodyPr>
            <a:normAutofit/>
          </a:bodyPr>
          <a:lstStyle/>
          <a:p>
            <a:r>
              <a:rPr lang="en-IN" sz="3200" b="1" dirty="0">
                <a:solidFill>
                  <a:schemeClr val="accent2">
                    <a:lumMod val="75000"/>
                  </a:schemeClr>
                </a:solidFill>
              </a:rPr>
              <a:t>DESCRIPTION OF SOFTWARE FOR IMPLEMENTATION:</a:t>
            </a:r>
          </a:p>
        </p:txBody>
      </p:sp>
      <p:sp>
        <p:nvSpPr>
          <p:cNvPr id="3" name="Content Placeholder 2">
            <a:extLst>
              <a:ext uri="{FF2B5EF4-FFF2-40B4-BE49-F238E27FC236}">
                <a16:creationId xmlns:a16="http://schemas.microsoft.com/office/drawing/2014/main" id="{E115297C-CDA8-48C2-82D8-8C345AB5C7E8}"/>
              </a:ext>
            </a:extLst>
          </p:cNvPr>
          <p:cNvSpPr>
            <a:spLocks noGrp="1"/>
          </p:cNvSpPr>
          <p:nvPr>
            <p:ph idx="1"/>
          </p:nvPr>
        </p:nvSpPr>
        <p:spPr>
          <a:xfrm>
            <a:off x="677334" y="2122489"/>
            <a:ext cx="7857066" cy="4040186"/>
          </a:xfrm>
        </p:spPr>
        <p:txBody>
          <a:bodyPr>
            <a:normAutofit/>
          </a:bodyPr>
          <a:lstStyle/>
          <a:p>
            <a:pPr marL="0" indent="0">
              <a:buNone/>
            </a:pPr>
            <a:r>
              <a:rPr lang="en-IN" sz="2800" dirty="0">
                <a:solidFill>
                  <a:schemeClr val="tx1"/>
                </a:solidFill>
                <a:latin typeface="Times New Roman" panose="02020603050405020304" pitchFamily="18" charset="0"/>
                <a:cs typeface="Times New Roman" panose="02020603050405020304" pitchFamily="18" charset="0"/>
              </a:rPr>
              <a:t>Hardware Specification Processor :</a:t>
            </a:r>
          </a:p>
          <a:p>
            <a:pPr algn="just">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Microsoft </a:t>
            </a:r>
            <a:r>
              <a:rPr lang="en-US" sz="1900" dirty="0">
                <a:solidFill>
                  <a:srgbClr val="000000"/>
                </a:solidFill>
                <a:latin typeface="Times New Roman" panose="02020603050405020304" pitchFamily="18" charset="0"/>
                <a:cs typeface="Arial" panose="020B0604020202020204" pitchFamily="34" charset="0"/>
              </a:rPr>
              <a:t>Server enabled computers ,preferably workstations</a:t>
            </a:r>
          </a:p>
          <a:p>
            <a:pPr algn="just">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Higher RAM , of about 4GB or above</a:t>
            </a:r>
          </a:p>
          <a:p>
            <a:pPr algn="just">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Processor of frequency 1.5GHz or above</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sz="2800" dirty="0">
                <a:solidFill>
                  <a:schemeClr val="tx1"/>
                </a:solidFill>
                <a:latin typeface="Times New Roman" panose="02020603050405020304" pitchFamily="18" charset="0"/>
                <a:cs typeface="Times New Roman" panose="02020603050405020304" pitchFamily="18" charset="0"/>
              </a:rPr>
              <a:t>Software Specification: </a:t>
            </a:r>
          </a:p>
          <a:p>
            <a:pPr algn="just">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Python 3.6 and higher</a:t>
            </a:r>
          </a:p>
          <a:p>
            <a:pPr algn="just">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Anaconda software</a:t>
            </a:r>
          </a:p>
        </p:txBody>
      </p:sp>
    </p:spTree>
    <p:extLst>
      <p:ext uri="{BB962C8B-B14F-4D97-AF65-F5344CB8AC3E}">
        <p14:creationId xmlns:p14="http://schemas.microsoft.com/office/powerpoint/2010/main" val="3704238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BF56-F9B4-E16F-2818-1E61681F8CB3}"/>
              </a:ext>
            </a:extLst>
          </p:cNvPr>
          <p:cNvSpPr>
            <a:spLocks noGrp="1"/>
          </p:cNvSpPr>
          <p:nvPr>
            <p:ph type="ctrTitle"/>
          </p:nvPr>
        </p:nvSpPr>
        <p:spPr>
          <a:xfrm>
            <a:off x="1023582" y="2120202"/>
            <a:ext cx="8046182" cy="3185328"/>
          </a:xfrm>
        </p:spPr>
        <p:txBody>
          <a:bodyPr/>
          <a:lstStyle/>
          <a:p>
            <a:pPr algn="ctr" rtl="0">
              <a:spcBef>
                <a:spcPts val="0"/>
              </a:spcBef>
              <a:spcAft>
                <a:spcPts val="0"/>
              </a:spcAft>
            </a:pPr>
            <a:r>
              <a:rPr lang="en-US" sz="3000" b="1" i="0" u="none" strike="noStrike" cap="small" dirty="0">
                <a:solidFill>
                  <a:srgbClr val="000000"/>
                </a:solidFill>
                <a:effectLst/>
              </a:rPr>
              <a:t>Innovative Certificate And Signature Verification System For Authentication And Fraud Detection</a:t>
            </a:r>
            <a:br>
              <a:rPr lang="en-US" sz="3000" b="0" dirty="0">
                <a:effectLst/>
              </a:rPr>
            </a:br>
            <a:br>
              <a:rPr lang="en-US" sz="3000" dirty="0"/>
            </a:br>
            <a:endParaRPr lang="en-IN" sz="3000" dirty="0">
              <a:solidFill>
                <a:schemeClr val="accent2">
                  <a:lumMod val="50000"/>
                </a:schemeClr>
              </a:solidFill>
            </a:endParaRPr>
          </a:p>
        </p:txBody>
      </p:sp>
      <p:pic>
        <p:nvPicPr>
          <p:cNvPr id="5" name="image1.jpeg">
            <a:extLst>
              <a:ext uri="{FF2B5EF4-FFF2-40B4-BE49-F238E27FC236}">
                <a16:creationId xmlns:a16="http://schemas.microsoft.com/office/drawing/2014/main" id="{1C02AF0F-6427-5FB9-D40A-E35EB0C6DEB5}"/>
              </a:ext>
            </a:extLst>
          </p:cNvPr>
          <p:cNvPicPr/>
          <p:nvPr/>
        </p:nvPicPr>
        <p:blipFill>
          <a:blip r:embed="rId2" cstate="print"/>
          <a:stretch>
            <a:fillRect/>
          </a:stretch>
        </p:blipFill>
        <p:spPr>
          <a:xfrm>
            <a:off x="1925228" y="431800"/>
            <a:ext cx="6685372" cy="1727200"/>
          </a:xfrm>
          <a:prstGeom prst="rect">
            <a:avLst/>
          </a:prstGeom>
        </p:spPr>
      </p:pic>
    </p:spTree>
    <p:extLst>
      <p:ext uri="{BB962C8B-B14F-4D97-AF65-F5344CB8AC3E}">
        <p14:creationId xmlns:p14="http://schemas.microsoft.com/office/powerpoint/2010/main" val="2772010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8A3E-965F-0D87-4A7B-70A8624C074C}"/>
              </a:ext>
            </a:extLst>
          </p:cNvPr>
          <p:cNvSpPr>
            <a:spLocks noGrp="1"/>
          </p:cNvSpPr>
          <p:nvPr>
            <p:ph type="title"/>
          </p:nvPr>
        </p:nvSpPr>
        <p:spPr>
          <a:xfrm>
            <a:off x="561975" y="609600"/>
            <a:ext cx="8596668" cy="1320800"/>
          </a:xfrm>
        </p:spPr>
        <p:txBody>
          <a:bodyPr>
            <a:normAutofit/>
          </a:bodyPr>
          <a:lstStyle/>
          <a:p>
            <a:r>
              <a:rPr lang="en-US" sz="3800" b="1" dirty="0">
                <a:solidFill>
                  <a:schemeClr val="accent2">
                    <a:lumMod val="75000"/>
                  </a:schemeClr>
                </a:solidFill>
              </a:rPr>
              <a:t>PROJECT MODULE DESCRIPTION:</a:t>
            </a:r>
            <a:endParaRPr lang="en-IN" sz="3800" dirty="0">
              <a:solidFill>
                <a:schemeClr val="accent2">
                  <a:lumMod val="75000"/>
                </a:schemeClr>
              </a:solidFill>
            </a:endParaRPr>
          </a:p>
        </p:txBody>
      </p:sp>
      <p:sp>
        <p:nvSpPr>
          <p:cNvPr id="3" name="Content Placeholder 2">
            <a:extLst>
              <a:ext uri="{FF2B5EF4-FFF2-40B4-BE49-F238E27FC236}">
                <a16:creationId xmlns:a16="http://schemas.microsoft.com/office/drawing/2014/main" id="{866B1192-B574-A268-075B-9E204BE563DE}"/>
              </a:ext>
            </a:extLst>
          </p:cNvPr>
          <p:cNvSpPr>
            <a:spLocks noGrp="1"/>
          </p:cNvSpPr>
          <p:nvPr>
            <p:ph idx="1"/>
          </p:nvPr>
        </p:nvSpPr>
        <p:spPr>
          <a:xfrm>
            <a:off x="561976" y="1636714"/>
            <a:ext cx="8763000" cy="4344986"/>
          </a:xfrm>
        </p:spPr>
        <p:txBody>
          <a:bodyPr>
            <a:normAutofit fontScale="70000" lnSpcReduction="20000"/>
          </a:bodyPr>
          <a:lstStyle/>
          <a:p>
            <a:pPr marL="0" indent="0" algn="just">
              <a:buNone/>
            </a:pPr>
            <a:r>
              <a:rPr lang="en-US" sz="2900" dirty="0">
                <a:solidFill>
                  <a:schemeClr val="tx1"/>
                </a:solidFill>
                <a:cs typeface="Times New Roman" panose="02020603050405020304" pitchFamily="18" charset="0"/>
              </a:rPr>
              <a:t>Module 1: </a:t>
            </a:r>
            <a:r>
              <a:rPr lang="en-US" sz="2900" b="1" i="0" dirty="0">
                <a:solidFill>
                  <a:schemeClr val="dk1"/>
                </a:solidFill>
                <a:ea typeface="Times New Roman"/>
                <a:cs typeface="Arial" panose="020B0604020202020204" pitchFamily="34" charset="0"/>
                <a:sym typeface="Times New Roman"/>
              </a:rPr>
              <a:t>User Registration and Enrollment</a:t>
            </a:r>
            <a:r>
              <a:rPr lang="en-US" sz="2900" b="0" i="0" dirty="0">
                <a:solidFill>
                  <a:schemeClr val="dk1"/>
                </a:solidFill>
                <a:ea typeface="Times New Roman"/>
                <a:cs typeface="Arial" panose="020B0604020202020204" pitchFamily="34" charset="0"/>
                <a:sym typeface="Times New Roman"/>
              </a:rPr>
              <a:t> </a:t>
            </a:r>
          </a:p>
          <a:p>
            <a:pPr marL="0" indent="0" algn="just">
              <a:lnSpc>
                <a:spcPct val="120000"/>
              </a:lnSpc>
              <a:buNone/>
            </a:pPr>
            <a:r>
              <a:rPr lang="en-US" sz="2900" b="0" i="0" dirty="0">
                <a:solidFill>
                  <a:schemeClr val="dk1"/>
                </a:solidFill>
                <a:ea typeface="Times New Roman"/>
                <a:cs typeface="Arial" panose="020B0604020202020204" pitchFamily="34" charset="0"/>
                <a:sym typeface="Times New Roman"/>
              </a:rPr>
              <a:t>This module handles the initial registration of users and entities who will receive certificates. It involves identity verification and enrollment in the system.</a:t>
            </a:r>
          </a:p>
          <a:p>
            <a:pPr marL="0" indent="0" algn="just">
              <a:lnSpc>
                <a:spcPct val="120000"/>
              </a:lnSpc>
              <a:buNone/>
            </a:pPr>
            <a:r>
              <a:rPr lang="en-US" sz="2900" dirty="0">
                <a:solidFill>
                  <a:schemeClr val="dk1"/>
                </a:solidFill>
                <a:cs typeface="Arial" panose="020B0604020202020204" pitchFamily="34" charset="0"/>
                <a:sym typeface="Times New Roman"/>
              </a:rPr>
              <a:t>Module 2: </a:t>
            </a:r>
            <a:r>
              <a:rPr lang="en-US" sz="2900" b="1" i="0" dirty="0">
                <a:solidFill>
                  <a:schemeClr val="dk1"/>
                </a:solidFill>
                <a:ea typeface="Times New Roman"/>
                <a:cs typeface="Arial" panose="020B0604020202020204" pitchFamily="34" charset="0"/>
                <a:sym typeface="Times New Roman"/>
              </a:rPr>
              <a:t>Certificate Generation and Management</a:t>
            </a:r>
          </a:p>
          <a:p>
            <a:pPr marL="0" indent="0" algn="just">
              <a:lnSpc>
                <a:spcPct val="120000"/>
              </a:lnSpc>
              <a:buNone/>
            </a:pPr>
            <a:r>
              <a:rPr lang="en-US" sz="2900" b="0" i="0" dirty="0">
                <a:solidFill>
                  <a:schemeClr val="dk1"/>
                </a:solidFill>
                <a:ea typeface="Times New Roman"/>
                <a:cs typeface="Arial" panose="020B0604020202020204" pitchFamily="34" charset="0"/>
                <a:sym typeface="Times New Roman"/>
              </a:rPr>
              <a:t>Responsible for generating and managing digital certificates for users and entities. This includes issuing, updating, and revoking certificates as needed.</a:t>
            </a:r>
          </a:p>
          <a:p>
            <a:pPr marL="0" indent="0" algn="just">
              <a:lnSpc>
                <a:spcPct val="120000"/>
              </a:lnSpc>
              <a:buNone/>
            </a:pPr>
            <a:r>
              <a:rPr lang="en-US" sz="2900" b="1" i="0" dirty="0">
                <a:solidFill>
                  <a:schemeClr val="dk1"/>
                </a:solidFill>
                <a:ea typeface="Times New Roman"/>
                <a:cs typeface="Arial" panose="020B0604020202020204" pitchFamily="34" charset="0"/>
                <a:sym typeface="Times New Roman"/>
              </a:rPr>
              <a:t>Module 3: Signature Generation and Verification</a:t>
            </a:r>
          </a:p>
          <a:p>
            <a:pPr marL="0" indent="0" algn="just">
              <a:lnSpc>
                <a:spcPct val="120000"/>
              </a:lnSpc>
              <a:buNone/>
            </a:pPr>
            <a:r>
              <a:rPr lang="en-US" sz="2900" b="0" i="0" dirty="0">
                <a:solidFill>
                  <a:schemeClr val="dk1"/>
                </a:solidFill>
                <a:ea typeface="Times New Roman"/>
                <a:cs typeface="Arial" panose="020B0604020202020204" pitchFamily="34" charset="0"/>
                <a:sym typeface="Times New Roman"/>
              </a:rPr>
              <a:t>This module handles the creation and verification of digital signatures. It should use strong cryptographic algorithms to ensure the integrity and authenticity of the signatures.</a:t>
            </a:r>
            <a:endParaRPr lang="en-US" sz="2900" dirty="0">
              <a:cs typeface="Arial" panose="020B0604020202020204" pitchFamily="34" charset="0"/>
            </a:endParaRPr>
          </a:p>
          <a:p>
            <a:pPr marL="0" indent="0" algn="just">
              <a:lnSpc>
                <a:spcPct val="120000"/>
              </a:lnSpc>
              <a:buNone/>
            </a:pPr>
            <a:endParaRPr lang="en-US" sz="3200" b="0" i="0" dirty="0">
              <a:solidFill>
                <a:schemeClr val="dk1"/>
              </a:solidFill>
              <a:ea typeface="Times New Roman"/>
              <a:cs typeface="Arial" panose="020B0604020202020204" pitchFamily="34" charset="0"/>
              <a:sym typeface="Times New Roman"/>
            </a:endParaRPr>
          </a:p>
          <a:p>
            <a:pPr marL="0" indent="0" algn="just">
              <a:lnSpc>
                <a:spcPct val="120000"/>
              </a:lnSpc>
              <a:buNone/>
            </a:pPr>
            <a:endParaRPr lang="en-US" sz="2900" dirty="0">
              <a:cs typeface="Arial" panose="020B0604020202020204" pitchFamily="34" charset="0"/>
            </a:endParaRPr>
          </a:p>
        </p:txBody>
      </p:sp>
    </p:spTree>
    <p:extLst>
      <p:ext uri="{BB962C8B-B14F-4D97-AF65-F5344CB8AC3E}">
        <p14:creationId xmlns:p14="http://schemas.microsoft.com/office/powerpoint/2010/main" val="56314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3E97-AE3E-D4D4-2CFA-B68497A021BE}"/>
              </a:ext>
            </a:extLst>
          </p:cNvPr>
          <p:cNvSpPr>
            <a:spLocks noGrp="1"/>
          </p:cNvSpPr>
          <p:nvPr>
            <p:ph type="title"/>
          </p:nvPr>
        </p:nvSpPr>
        <p:spPr>
          <a:xfrm>
            <a:off x="677334" y="609600"/>
            <a:ext cx="8453018" cy="878006"/>
          </a:xfrm>
        </p:spPr>
        <p:txBody>
          <a:bodyPr>
            <a:normAutofit/>
          </a:bodyPr>
          <a:lstStyle/>
          <a:p>
            <a:r>
              <a:rPr lang="en-US" sz="3800" b="1" dirty="0">
                <a:solidFill>
                  <a:schemeClr val="accent2">
                    <a:lumMod val="75000"/>
                  </a:schemeClr>
                </a:solidFill>
              </a:rPr>
              <a:t>PROJECT MODULE DESCRIPTION:</a:t>
            </a:r>
            <a:endParaRPr lang="en-US" sz="3800" dirty="0"/>
          </a:p>
        </p:txBody>
      </p:sp>
      <p:sp>
        <p:nvSpPr>
          <p:cNvPr id="3" name="Content Placeholder 2">
            <a:extLst>
              <a:ext uri="{FF2B5EF4-FFF2-40B4-BE49-F238E27FC236}">
                <a16:creationId xmlns:a16="http://schemas.microsoft.com/office/drawing/2014/main" id="{F561B9E6-35F7-9508-A00A-9B8F77CA3181}"/>
              </a:ext>
            </a:extLst>
          </p:cNvPr>
          <p:cNvSpPr>
            <a:spLocks noGrp="1"/>
          </p:cNvSpPr>
          <p:nvPr>
            <p:ph idx="1"/>
          </p:nvPr>
        </p:nvSpPr>
        <p:spPr>
          <a:xfrm>
            <a:off x="677334" y="1692323"/>
            <a:ext cx="8596668" cy="4349040"/>
          </a:xfrm>
        </p:spPr>
        <p:txBody>
          <a:bodyPr/>
          <a:lstStyle/>
          <a:p>
            <a:pPr marL="0" indent="0" algn="just">
              <a:buNone/>
            </a:pPr>
            <a:r>
              <a:rPr lang="en-US" dirty="0">
                <a:solidFill>
                  <a:schemeClr val="tx1"/>
                </a:solidFill>
                <a:cs typeface="Times New Roman" panose="02020603050405020304" pitchFamily="18" charset="0"/>
              </a:rPr>
              <a:t>Module 4: </a:t>
            </a:r>
            <a:r>
              <a:rPr lang="en-US" b="1" i="0" dirty="0">
                <a:solidFill>
                  <a:schemeClr val="dk1"/>
                </a:solidFill>
                <a:ea typeface="Times New Roman"/>
                <a:cs typeface="Arial" panose="020B0604020202020204" pitchFamily="34" charset="0"/>
                <a:sym typeface="Times New Roman"/>
              </a:rPr>
              <a:t>Blockchain Integration</a:t>
            </a:r>
          </a:p>
          <a:p>
            <a:pPr marL="0" indent="0" algn="just">
              <a:buNone/>
            </a:pPr>
            <a:r>
              <a:rPr lang="en-US" b="0" i="0" dirty="0">
                <a:solidFill>
                  <a:schemeClr val="dk1"/>
                </a:solidFill>
                <a:ea typeface="Times New Roman"/>
                <a:cs typeface="Arial" panose="020B0604020202020204" pitchFamily="34" charset="0"/>
                <a:sym typeface="Times New Roman"/>
              </a:rPr>
              <a:t>If you choose to use blockchain or distributed ledger technology, this module manages the integration with the system to store and secure certificate and signature data.</a:t>
            </a:r>
          </a:p>
          <a:p>
            <a:pPr marL="0" indent="0" algn="just">
              <a:buNone/>
            </a:pPr>
            <a:r>
              <a:rPr lang="en-US" dirty="0">
                <a:solidFill>
                  <a:schemeClr val="dk1"/>
                </a:solidFill>
                <a:cs typeface="Arial" panose="020B0604020202020204" pitchFamily="34" charset="0"/>
                <a:sym typeface="Times New Roman"/>
              </a:rPr>
              <a:t>Module 5: </a:t>
            </a:r>
            <a:r>
              <a:rPr lang="en-US" b="1" i="0" dirty="0">
                <a:solidFill>
                  <a:schemeClr val="dk1"/>
                </a:solidFill>
                <a:ea typeface="Times New Roman"/>
                <a:cs typeface="Arial" panose="020B0604020202020204" pitchFamily="34" charset="0"/>
                <a:sym typeface="Times New Roman"/>
              </a:rPr>
              <a:t>Multi-Factor Authentication (MFA)</a:t>
            </a:r>
          </a:p>
          <a:p>
            <a:pPr marL="0" indent="0" algn="just">
              <a:buNone/>
            </a:pPr>
            <a:r>
              <a:rPr lang="en-US" b="0" i="0" dirty="0">
                <a:solidFill>
                  <a:schemeClr val="dk1"/>
                </a:solidFill>
                <a:ea typeface="Times New Roman"/>
                <a:cs typeface="Arial" panose="020B0604020202020204" pitchFamily="34" charset="0"/>
                <a:sym typeface="Times New Roman"/>
              </a:rPr>
              <a:t>Implements multi-factor authentication methods, combining different factors (e.g., passwords, smart cards, biometrics) for stronger verification.</a:t>
            </a:r>
          </a:p>
          <a:p>
            <a:pPr marL="0" indent="0" algn="just">
              <a:buNone/>
            </a:pPr>
            <a:r>
              <a:rPr lang="en-US" dirty="0">
                <a:solidFill>
                  <a:schemeClr val="dk1"/>
                </a:solidFill>
                <a:cs typeface="Arial" panose="020B0604020202020204" pitchFamily="34" charset="0"/>
                <a:sym typeface="Times New Roman"/>
              </a:rPr>
              <a:t>Module 6: </a:t>
            </a:r>
            <a:r>
              <a:rPr lang="en-US" b="1" i="0" dirty="0">
                <a:solidFill>
                  <a:schemeClr val="dk1"/>
                </a:solidFill>
                <a:ea typeface="Times New Roman"/>
                <a:cs typeface="Arial" panose="020B0604020202020204" pitchFamily="34" charset="0"/>
                <a:sym typeface="Times New Roman"/>
              </a:rPr>
              <a:t>Fraud Detection and Anomaly Analysis</a:t>
            </a:r>
          </a:p>
          <a:p>
            <a:pPr marL="0" indent="0" algn="just">
              <a:buNone/>
            </a:pPr>
            <a:r>
              <a:rPr lang="en-US" b="0" i="0" dirty="0">
                <a:solidFill>
                  <a:schemeClr val="dk1"/>
                </a:solidFill>
                <a:ea typeface="Times New Roman"/>
                <a:cs typeface="Arial" panose="020B0604020202020204" pitchFamily="34" charset="0"/>
                <a:sym typeface="Times New Roman"/>
              </a:rPr>
              <a:t>Utilizes machine learning and AI techniques to detect patterns of fraud and suspicious activities, alerting administrators when anomalies are detected.</a:t>
            </a:r>
            <a:endParaRPr lang="en-US" dirty="0">
              <a:cs typeface="Arial" panose="020B0604020202020204" pitchFamily="34" charset="0"/>
            </a:endParaRPr>
          </a:p>
          <a:p>
            <a:pPr marL="0" indent="0" algn="just">
              <a:buNone/>
            </a:pPr>
            <a:endParaRPr lang="en-US" sz="2800" b="1" dirty="0">
              <a:solidFill>
                <a:schemeClr val="dk1"/>
              </a:solidFill>
              <a:ea typeface="Times New Roman"/>
              <a:cs typeface="Arial" panose="020B0604020202020204" pitchFamily="34" charset="0"/>
              <a:sym typeface="Times New Roman"/>
            </a:endParaRPr>
          </a:p>
          <a:p>
            <a:pPr marL="0" indent="0" algn="just">
              <a:buNone/>
            </a:pPr>
            <a:endParaRPr lang="en-US" sz="2800" b="0" i="0" dirty="0">
              <a:solidFill>
                <a:schemeClr val="dk1"/>
              </a:solidFill>
              <a:ea typeface="Times New Roman"/>
              <a:cs typeface="Arial" panose="020B0604020202020204" pitchFamily="34" charset="0"/>
              <a:sym typeface="Times New Roman"/>
            </a:endParaRPr>
          </a:p>
          <a:p>
            <a:endParaRPr lang="en-US" dirty="0"/>
          </a:p>
        </p:txBody>
      </p:sp>
    </p:spTree>
    <p:extLst>
      <p:ext uri="{BB962C8B-B14F-4D97-AF65-F5344CB8AC3E}">
        <p14:creationId xmlns:p14="http://schemas.microsoft.com/office/powerpoint/2010/main" val="2336041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2DDA-F73B-D542-1B64-E720F8F1F9F5}"/>
              </a:ext>
            </a:extLst>
          </p:cNvPr>
          <p:cNvSpPr>
            <a:spLocks noGrp="1"/>
          </p:cNvSpPr>
          <p:nvPr>
            <p:ph type="title"/>
          </p:nvPr>
        </p:nvSpPr>
        <p:spPr>
          <a:xfrm>
            <a:off x="591609" y="581025"/>
            <a:ext cx="8596668" cy="1320800"/>
          </a:xfrm>
        </p:spPr>
        <p:txBody>
          <a:bodyPr/>
          <a:lstStyle/>
          <a:p>
            <a:r>
              <a:rPr lang="en-IN" b="1" dirty="0">
                <a:solidFill>
                  <a:schemeClr val="accent2">
                    <a:lumMod val="75000"/>
                  </a:schemeClr>
                </a:solidFill>
              </a:rPr>
              <a:t>RESULTS AND DISCUSSIONS:</a:t>
            </a:r>
          </a:p>
        </p:txBody>
      </p:sp>
      <p:sp>
        <p:nvSpPr>
          <p:cNvPr id="3" name="Content Placeholder 2">
            <a:extLst>
              <a:ext uri="{FF2B5EF4-FFF2-40B4-BE49-F238E27FC236}">
                <a16:creationId xmlns:a16="http://schemas.microsoft.com/office/drawing/2014/main" id="{0C3C9F4A-4708-092C-A916-6D48E586B71F}"/>
              </a:ext>
            </a:extLst>
          </p:cNvPr>
          <p:cNvSpPr>
            <a:spLocks noGrp="1"/>
          </p:cNvSpPr>
          <p:nvPr>
            <p:ph idx="1"/>
          </p:nvPr>
        </p:nvSpPr>
        <p:spPr>
          <a:xfrm>
            <a:off x="591609" y="1646239"/>
            <a:ext cx="8485716" cy="3880773"/>
          </a:xfrm>
        </p:spPr>
        <p:txBody>
          <a:bodyPr>
            <a:noAutofit/>
          </a:bodyPr>
          <a:lstStyle/>
          <a:p>
            <a:pPr algn="just">
              <a:buFont typeface="Arial" panose="020B0604020202020204" pitchFamily="34" charset="0"/>
              <a:buChar char="•"/>
            </a:pPr>
            <a:r>
              <a:rPr lang="en-US" sz="2000" dirty="0">
                <a:highlight>
                  <a:schemeClr val="lt1"/>
                </a:highlight>
                <a:ea typeface="Roboto"/>
                <a:cs typeface="Roboto"/>
                <a:sym typeface="Roboto"/>
              </a:rPr>
              <a:t>The system successfully developed an advanced certificate and signature verification system that combines machine learning, blockchain, and biometric authentication to ensure robust authentication and fraud prevention. It has streamlined verification processes while effectively safeguarding against unauthorized access and fraudulent attempts.</a:t>
            </a:r>
            <a:endParaRPr lang="en-US" sz="2000" dirty="0">
              <a:highlight>
                <a:schemeClr val="lt1"/>
              </a:highlight>
            </a:endParaRPr>
          </a:p>
          <a:p>
            <a:pPr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79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4CEE-3D40-9257-B53D-4DE9AD5A48CD}"/>
              </a:ext>
            </a:extLst>
          </p:cNvPr>
          <p:cNvSpPr>
            <a:spLocks noGrp="1"/>
          </p:cNvSpPr>
          <p:nvPr>
            <p:ph type="title"/>
          </p:nvPr>
        </p:nvSpPr>
        <p:spPr/>
        <p:txBody>
          <a:bodyPr>
            <a:normAutofit/>
          </a:bodyPr>
          <a:lstStyle/>
          <a:p>
            <a:r>
              <a:rPr lang="en-IN" b="1"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id="{C23E5849-5CB9-0B9D-8EA2-B78AE53A118B}"/>
              </a:ext>
            </a:extLst>
          </p:cNvPr>
          <p:cNvSpPr>
            <a:spLocks noGrp="1"/>
          </p:cNvSpPr>
          <p:nvPr>
            <p:ph idx="1"/>
          </p:nvPr>
        </p:nvSpPr>
        <p:spPr>
          <a:xfrm>
            <a:off x="573206" y="1351128"/>
            <a:ext cx="8700795" cy="4659147"/>
          </a:xfrm>
        </p:spPr>
        <p:txBody>
          <a:bodyPr>
            <a:noAutofit/>
          </a:bodyPr>
          <a:lstStyle/>
          <a:p>
            <a:pPr algn="just">
              <a:buFont typeface="Wingdings" panose="05000000000000000000" pitchFamily="2" charset="2"/>
              <a:buChar char="Ø"/>
            </a:pPr>
            <a:r>
              <a:rPr lang="en-IN" b="0" i="0" dirty="0">
                <a:solidFill>
                  <a:schemeClr val="dk1"/>
                </a:solidFill>
                <a:latin typeface="Trebuchet MS" panose="020B0603020202020204" pitchFamily="34" charset="0"/>
                <a:ea typeface="Times New Roman"/>
                <a:cs typeface="Times New Roman"/>
                <a:sym typeface="Times New Roman"/>
              </a:rPr>
              <a:t>In conclusion, the development of an innovative certificate and signature verification system for authentication and fraud detection is a crucial step towards enhancing the security and trustworthiness of digital transactions and communications. By combining advanced technologies and robust methodologies, such a system can significantly improve the integrity of certificates, signatures, and user identities, reducing the risk of fraudulent activities and unauthorized access. Here are some key takeaways from this </a:t>
            </a:r>
            <a:r>
              <a:rPr lang="en-IN" b="0" i="0" dirty="0" err="1">
                <a:solidFill>
                  <a:schemeClr val="dk1"/>
                </a:solidFill>
                <a:latin typeface="Trebuchet MS" panose="020B0603020202020204" pitchFamily="34" charset="0"/>
                <a:ea typeface="Times New Roman"/>
                <a:cs typeface="Times New Roman"/>
                <a:sym typeface="Times New Roman"/>
              </a:rPr>
              <a:t>endeavor</a:t>
            </a:r>
            <a:r>
              <a:rPr lang="en-IN" b="0" i="0" dirty="0">
                <a:solidFill>
                  <a:schemeClr val="dk1"/>
                </a:solidFill>
                <a:latin typeface="Trebuchet MS" panose="020B0603020202020204" pitchFamily="34" charset="0"/>
                <a:ea typeface="Times New Roman"/>
                <a:cs typeface="Times New Roman"/>
                <a:sym typeface="Times New Roman"/>
              </a:rPr>
              <a:t> :</a:t>
            </a:r>
          </a:p>
          <a:p>
            <a:pPr marL="457200" lvl="0" indent="-342900" algn="just" rtl="0">
              <a:lnSpc>
                <a:spcPct val="90000"/>
              </a:lnSpc>
              <a:spcBef>
                <a:spcPts val="1000"/>
              </a:spcBef>
              <a:spcAft>
                <a:spcPts val="0"/>
              </a:spcAft>
              <a:buSzPts val="1800"/>
              <a:buFont typeface="Arial"/>
              <a:buAutoNum type="arabicPeriod"/>
            </a:pPr>
            <a:r>
              <a:rPr lang="en-US" sz="1800" b="1" i="0" dirty="0">
                <a:solidFill>
                  <a:schemeClr val="dk1"/>
                </a:solidFill>
                <a:ea typeface="Times New Roman"/>
                <a:cs typeface="Times New Roman"/>
                <a:sym typeface="Times New Roman"/>
              </a:rPr>
              <a:t>Enhanced Security:</a:t>
            </a:r>
            <a:r>
              <a:rPr lang="en-US" sz="1800" b="0" i="0" dirty="0">
                <a:solidFill>
                  <a:schemeClr val="dk1"/>
                </a:solidFill>
                <a:ea typeface="Times New Roman"/>
                <a:cs typeface="Times New Roman"/>
                <a:sym typeface="Times New Roman"/>
              </a:rPr>
              <a:t> The innovative system leverages strong cryptographic algorithms and multi-factor authentication to ensure that only authorized users can access sensitive information and conduct secure transaction.</a:t>
            </a:r>
            <a:endParaRPr lang="en-US" dirty="0"/>
          </a:p>
          <a:p>
            <a:pPr marL="457200" lvl="0" indent="-342900" algn="just" rtl="0">
              <a:lnSpc>
                <a:spcPct val="90000"/>
              </a:lnSpc>
              <a:spcBef>
                <a:spcPts val="1000"/>
              </a:spcBef>
              <a:spcAft>
                <a:spcPts val="0"/>
              </a:spcAft>
              <a:buSzPts val="1800"/>
              <a:buFont typeface="Arial"/>
              <a:buAutoNum type="arabicPeriod"/>
            </a:pPr>
            <a:r>
              <a:rPr lang="en-US" sz="1800" b="1" i="0" dirty="0">
                <a:solidFill>
                  <a:schemeClr val="dk1"/>
                </a:solidFill>
                <a:ea typeface="Times New Roman"/>
                <a:cs typeface="Times New Roman"/>
                <a:sym typeface="Times New Roman"/>
              </a:rPr>
              <a:t>Fraud Detection and Prevention:</a:t>
            </a:r>
            <a:r>
              <a:rPr lang="en-US" sz="1800" b="0" i="0" dirty="0">
                <a:solidFill>
                  <a:schemeClr val="dk1"/>
                </a:solidFill>
                <a:ea typeface="Times New Roman"/>
                <a:cs typeface="Times New Roman"/>
                <a:sym typeface="Times New Roman"/>
              </a:rPr>
              <a:t> The incorporation of machine learning and AI-driven fraud detection mechanisms empowers the system to identify patterns of fraudulent behavior and anomalies, alerting administrators to potential security threats in real-time.</a:t>
            </a:r>
            <a:endParaRPr lang="en-US" dirty="0"/>
          </a:p>
          <a:p>
            <a:pPr marL="457200" lvl="0" indent="-342900" algn="just" rtl="0">
              <a:lnSpc>
                <a:spcPct val="90000"/>
              </a:lnSpc>
              <a:spcBef>
                <a:spcPts val="1000"/>
              </a:spcBef>
              <a:spcAft>
                <a:spcPts val="0"/>
              </a:spcAft>
              <a:buSzPts val="1800"/>
              <a:buFont typeface="Arial"/>
              <a:buAutoNum type="arabicPeriod"/>
            </a:pPr>
            <a:r>
              <a:rPr lang="en-US" sz="1800" b="1" i="0" dirty="0">
                <a:solidFill>
                  <a:schemeClr val="dk1"/>
                </a:solidFill>
                <a:ea typeface="Times New Roman"/>
                <a:cs typeface="Times New Roman"/>
                <a:sym typeface="Times New Roman"/>
              </a:rPr>
              <a:t>User-Friendly Experience:</a:t>
            </a:r>
            <a:r>
              <a:rPr lang="en-US" sz="1800" b="0" i="0" dirty="0">
                <a:solidFill>
                  <a:schemeClr val="dk1"/>
                </a:solidFill>
                <a:ea typeface="Times New Roman"/>
                <a:cs typeface="Times New Roman"/>
                <a:sym typeface="Times New Roman"/>
              </a:rPr>
              <a:t> The user interface is designed with a focus on usability and ease of navigation, making it accessible and intuitive for both administrators and end-users. This fosters widespread adoption and ensures that users can easily interact with the system.</a:t>
            </a:r>
            <a:endParaRPr lang="en-US" dirty="0"/>
          </a:p>
          <a:p>
            <a:pPr algn="just">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865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6B5E-D95F-809F-E6F2-DB85FA36B76A}"/>
              </a:ext>
            </a:extLst>
          </p:cNvPr>
          <p:cNvSpPr>
            <a:spLocks noGrp="1"/>
          </p:cNvSpPr>
          <p:nvPr>
            <p:ph type="title"/>
          </p:nvPr>
        </p:nvSpPr>
        <p:spPr>
          <a:xfrm>
            <a:off x="505884" y="594388"/>
            <a:ext cx="8596668" cy="1320800"/>
          </a:xfrm>
        </p:spPr>
        <p:txBody>
          <a:bodyPr/>
          <a:lstStyle/>
          <a:p>
            <a:r>
              <a:rPr lang="en-IN" b="1" dirty="0">
                <a:solidFill>
                  <a:schemeClr val="accent2">
                    <a:lumMod val="75000"/>
                  </a:schemeClr>
                </a:solidFill>
              </a:rPr>
              <a:t> FUTURE ENHANCEMENTS:</a:t>
            </a:r>
          </a:p>
        </p:txBody>
      </p:sp>
      <p:sp>
        <p:nvSpPr>
          <p:cNvPr id="3" name="Content Placeholder 2">
            <a:extLst>
              <a:ext uri="{FF2B5EF4-FFF2-40B4-BE49-F238E27FC236}">
                <a16:creationId xmlns:a16="http://schemas.microsoft.com/office/drawing/2014/main" id="{0381C776-70BE-18C9-62C0-76A5CD0411AA}"/>
              </a:ext>
            </a:extLst>
          </p:cNvPr>
          <p:cNvSpPr>
            <a:spLocks noGrp="1"/>
          </p:cNvSpPr>
          <p:nvPr>
            <p:ph idx="1"/>
          </p:nvPr>
        </p:nvSpPr>
        <p:spPr>
          <a:xfrm>
            <a:off x="409433" y="1392072"/>
            <a:ext cx="9021170" cy="4871540"/>
          </a:xfrm>
        </p:spPr>
        <p:txBody>
          <a:bodyPr>
            <a:noAutofit/>
          </a:bodyPr>
          <a:lstStyle/>
          <a:p>
            <a:pPr marL="400050" lvl="0" indent="-285750" algn="just" rtl="0">
              <a:lnSpc>
                <a:spcPct val="90000"/>
              </a:lnSpc>
              <a:spcBef>
                <a:spcPts val="1000"/>
              </a:spcBef>
              <a:spcAft>
                <a:spcPts val="0"/>
              </a:spcAft>
              <a:buSzPts val="1800"/>
              <a:buFont typeface="Arial" panose="020B0604020202020204" pitchFamily="34" charset="0"/>
              <a:buChar char="•"/>
            </a:pPr>
            <a:r>
              <a:rPr lang="en-US" sz="1800" b="1" i="0" dirty="0">
                <a:solidFill>
                  <a:schemeClr val="dk1"/>
                </a:solidFill>
                <a:latin typeface="Times New Roman"/>
                <a:ea typeface="Times New Roman"/>
                <a:cs typeface="Times New Roman"/>
                <a:sym typeface="Times New Roman"/>
              </a:rPr>
              <a:t>Biometric Authentication Integration:</a:t>
            </a:r>
            <a:r>
              <a:rPr lang="en-US" sz="1800" b="0" i="0" dirty="0">
                <a:solidFill>
                  <a:schemeClr val="dk1"/>
                </a:solidFill>
                <a:latin typeface="Times New Roman"/>
                <a:ea typeface="Times New Roman"/>
                <a:cs typeface="Times New Roman"/>
                <a:sym typeface="Times New Roman"/>
              </a:rPr>
              <a:t> Integrating biometric authentication, such as fingerprint scanning or facial recognition, can add an extra layer of security to the verification process. Biometrics provide unique and difficult-to-forge identifiers for users.</a:t>
            </a:r>
            <a:endParaRPr lang="en-US" dirty="0">
              <a:sym typeface="Times New Roman"/>
            </a:endParaRPr>
          </a:p>
          <a:p>
            <a:pPr marL="400050" lvl="0" indent="-285750" algn="just" rtl="0">
              <a:lnSpc>
                <a:spcPct val="90000"/>
              </a:lnSpc>
              <a:spcBef>
                <a:spcPts val="1000"/>
              </a:spcBef>
              <a:spcAft>
                <a:spcPts val="0"/>
              </a:spcAft>
              <a:buSzPts val="1800"/>
              <a:buFont typeface="Arial" panose="020B0604020202020204" pitchFamily="34" charset="0"/>
              <a:buChar char="•"/>
            </a:pPr>
            <a:r>
              <a:rPr lang="en-US" sz="1800" b="1" i="0" dirty="0">
                <a:solidFill>
                  <a:schemeClr val="dk1"/>
                </a:solidFill>
                <a:latin typeface="Times New Roman"/>
                <a:ea typeface="Times New Roman"/>
                <a:cs typeface="Times New Roman"/>
                <a:sym typeface="Times New Roman"/>
              </a:rPr>
              <a:t>Post-Quantum Cryptography:</a:t>
            </a:r>
            <a:r>
              <a:rPr lang="en-US" sz="1800" b="0" i="0" dirty="0">
                <a:solidFill>
                  <a:schemeClr val="dk1"/>
                </a:solidFill>
                <a:latin typeface="Times New Roman"/>
                <a:ea typeface="Times New Roman"/>
                <a:cs typeface="Times New Roman"/>
                <a:sym typeface="Times New Roman"/>
              </a:rPr>
              <a:t> As quantum computing evolves, there may be a need to transition to post-quantum cryptographic algorithms that are resistant to quantum attacks. Integrating these algorithms into the system ensures long-term security.</a:t>
            </a:r>
            <a:endParaRPr lang="en-US" dirty="0">
              <a:sym typeface="Times New Roman"/>
            </a:endParaRPr>
          </a:p>
          <a:p>
            <a:pPr marL="400050" lvl="0" indent="-285750" algn="just" rtl="0">
              <a:lnSpc>
                <a:spcPct val="90000"/>
              </a:lnSpc>
              <a:spcBef>
                <a:spcPts val="1000"/>
              </a:spcBef>
              <a:spcAft>
                <a:spcPts val="0"/>
              </a:spcAft>
              <a:buSzPts val="1800"/>
              <a:buFont typeface="Arial" panose="020B0604020202020204" pitchFamily="34" charset="0"/>
              <a:buChar char="•"/>
            </a:pPr>
            <a:r>
              <a:rPr lang="en-US" sz="1800" b="1" i="0" dirty="0">
                <a:solidFill>
                  <a:schemeClr val="dk1"/>
                </a:solidFill>
                <a:latin typeface="Times New Roman"/>
                <a:ea typeface="Times New Roman"/>
                <a:cs typeface="Times New Roman"/>
                <a:sym typeface="Times New Roman"/>
              </a:rPr>
              <a:t>Decentralized Identity and Self-Sovereign Identity (SSI):</a:t>
            </a:r>
            <a:r>
              <a:rPr lang="en-US" sz="1800" b="0" i="0" dirty="0">
                <a:solidFill>
                  <a:schemeClr val="dk1"/>
                </a:solidFill>
                <a:latin typeface="Times New Roman"/>
                <a:ea typeface="Times New Roman"/>
                <a:cs typeface="Times New Roman"/>
                <a:sym typeface="Times New Roman"/>
              </a:rPr>
              <a:t> Embracing decentralized identity and SSI concepts can provide users with more control over their identity information and reduce reliance on central authorities, enhancing privacy and security.</a:t>
            </a:r>
            <a:endParaRPr lang="en-US" dirty="0">
              <a:sym typeface="Times New Roman"/>
            </a:endParaRPr>
          </a:p>
          <a:p>
            <a:pPr marL="400050" lvl="0" indent="-285750" algn="just" rtl="0">
              <a:lnSpc>
                <a:spcPct val="90000"/>
              </a:lnSpc>
              <a:spcBef>
                <a:spcPts val="1000"/>
              </a:spcBef>
              <a:spcAft>
                <a:spcPts val="0"/>
              </a:spcAft>
              <a:buSzPts val="1800"/>
              <a:buFont typeface="Arial" panose="020B0604020202020204" pitchFamily="34" charset="0"/>
              <a:buChar char="•"/>
            </a:pPr>
            <a:r>
              <a:rPr lang="en-US" sz="1800" b="1" i="0" dirty="0">
                <a:solidFill>
                  <a:schemeClr val="dk1"/>
                </a:solidFill>
                <a:latin typeface="Times New Roman"/>
                <a:ea typeface="Times New Roman"/>
                <a:cs typeface="Times New Roman"/>
                <a:sym typeface="Times New Roman"/>
              </a:rPr>
              <a:t>Interoperability with Digital Wallets and Mobile Devices:</a:t>
            </a:r>
            <a:r>
              <a:rPr lang="en-US" sz="1800" b="0" i="0" dirty="0">
                <a:solidFill>
                  <a:schemeClr val="dk1"/>
                </a:solidFill>
                <a:latin typeface="Times New Roman"/>
                <a:ea typeface="Times New Roman"/>
                <a:cs typeface="Times New Roman"/>
                <a:sym typeface="Times New Roman"/>
              </a:rPr>
              <a:t> Integrating the verification system with digital wallets and mobile devices enables users to access and use their certificates and signatures conveniently on their smartphones and other mobile devices.</a:t>
            </a:r>
            <a:endParaRPr lang="en-US" dirty="0">
              <a:sym typeface="Times New Roman"/>
            </a:endParaRPr>
          </a:p>
          <a:p>
            <a:pPr marL="400050" lvl="0" indent="-285750" algn="just" rtl="0">
              <a:lnSpc>
                <a:spcPct val="90000"/>
              </a:lnSpc>
              <a:spcBef>
                <a:spcPts val="1000"/>
              </a:spcBef>
              <a:spcAft>
                <a:spcPts val="0"/>
              </a:spcAft>
              <a:buSzPts val="1800"/>
              <a:buFont typeface="Arial" panose="020B0604020202020204" pitchFamily="34" charset="0"/>
              <a:buChar char="•"/>
            </a:pPr>
            <a:r>
              <a:rPr lang="en-US" sz="1800" b="1" i="0" dirty="0">
                <a:solidFill>
                  <a:schemeClr val="dk1"/>
                </a:solidFill>
                <a:latin typeface="Times New Roman"/>
                <a:ea typeface="Times New Roman"/>
                <a:cs typeface="Times New Roman"/>
                <a:sym typeface="Times New Roman"/>
              </a:rPr>
              <a:t>Zero-Knowledge Proofs:</a:t>
            </a:r>
            <a:r>
              <a:rPr lang="en-US" sz="1800" b="0" i="0" dirty="0">
                <a:solidFill>
                  <a:schemeClr val="dk1"/>
                </a:solidFill>
                <a:latin typeface="Times New Roman"/>
                <a:ea typeface="Times New Roman"/>
                <a:cs typeface="Times New Roman"/>
                <a:sym typeface="Times New Roman"/>
              </a:rPr>
              <a:t> Zero-knowledge proofs allow users to prove the validity of their identity or possession of a credential without revealing specific details. Implementing this technology enhances privacy and reduces the amount of sensitive information shared during verification.</a:t>
            </a:r>
            <a:endParaRPr lang="en-US" dirty="0"/>
          </a:p>
          <a:p>
            <a:pPr marL="114300" lvl="0" indent="0" algn="just" rtl="0">
              <a:lnSpc>
                <a:spcPct val="90000"/>
              </a:lnSpc>
              <a:spcBef>
                <a:spcPts val="1000"/>
              </a:spcBef>
              <a:spcAft>
                <a:spcPts val="0"/>
              </a:spcAft>
              <a:buSzPts val="1800"/>
              <a:buNone/>
            </a:pPr>
            <a:endParaRPr lang="en-US" sz="1800" dirty="0">
              <a:solidFill>
                <a:schemeClr val="dk1"/>
              </a:solidFill>
              <a:latin typeface="Times New Roman"/>
              <a:ea typeface="Times New Roman"/>
              <a:cs typeface="Times New Roman"/>
              <a:sym typeface="Times New Roman"/>
            </a:endParaRPr>
          </a:p>
          <a:p>
            <a:pPr algn="just">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337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BDE2-B5C5-AADD-672A-B121FBE801E9}"/>
              </a:ext>
            </a:extLst>
          </p:cNvPr>
          <p:cNvSpPr>
            <a:spLocks noGrp="1"/>
          </p:cNvSpPr>
          <p:nvPr>
            <p:ph type="title"/>
          </p:nvPr>
        </p:nvSpPr>
        <p:spPr>
          <a:xfrm>
            <a:off x="677334" y="609600"/>
            <a:ext cx="8596668" cy="800100"/>
          </a:xfrm>
        </p:spPr>
        <p:txBody>
          <a:bodyPr/>
          <a:lstStyle/>
          <a:p>
            <a:r>
              <a:rPr lang="en-IN" b="1" dirty="0">
                <a:solidFill>
                  <a:schemeClr val="accent2">
                    <a:lumMod val="75000"/>
                  </a:schemeClr>
                </a:solidFill>
              </a:rPr>
              <a:t> OUTPUT :</a:t>
            </a:r>
            <a:endParaRPr lang="en-US" dirty="0"/>
          </a:p>
        </p:txBody>
      </p:sp>
      <p:pic>
        <p:nvPicPr>
          <p:cNvPr id="4" name="Content Placeholder 3">
            <a:extLst>
              <a:ext uri="{FF2B5EF4-FFF2-40B4-BE49-F238E27FC236}">
                <a16:creationId xmlns:a16="http://schemas.microsoft.com/office/drawing/2014/main" id="{7E5A7CEA-940B-E2E7-BD21-20D3BC59219F}"/>
              </a:ext>
            </a:extLst>
          </p:cNvPr>
          <p:cNvPicPr>
            <a:picLocks noGrp="1" noChangeAspect="1"/>
          </p:cNvPicPr>
          <p:nvPr>
            <p:ph idx="1"/>
          </p:nvPr>
        </p:nvPicPr>
        <p:blipFill>
          <a:blip r:embed="rId2"/>
          <a:stretch>
            <a:fillRect/>
          </a:stretch>
        </p:blipFill>
        <p:spPr>
          <a:xfrm>
            <a:off x="724441" y="1803399"/>
            <a:ext cx="8835154" cy="4140201"/>
          </a:xfrm>
          <a:prstGeom prst="rect">
            <a:avLst/>
          </a:prstGeom>
        </p:spPr>
      </p:pic>
    </p:spTree>
    <p:extLst>
      <p:ext uri="{BB962C8B-B14F-4D97-AF65-F5344CB8AC3E}">
        <p14:creationId xmlns:p14="http://schemas.microsoft.com/office/powerpoint/2010/main" val="3262861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BDE2-B5C5-AADD-672A-B121FBE801E9}"/>
              </a:ext>
            </a:extLst>
          </p:cNvPr>
          <p:cNvSpPr>
            <a:spLocks noGrp="1"/>
          </p:cNvSpPr>
          <p:nvPr>
            <p:ph type="title"/>
          </p:nvPr>
        </p:nvSpPr>
        <p:spPr>
          <a:xfrm>
            <a:off x="677334" y="609600"/>
            <a:ext cx="8596668" cy="800100"/>
          </a:xfrm>
        </p:spPr>
        <p:txBody>
          <a:bodyPr/>
          <a:lstStyle/>
          <a:p>
            <a:r>
              <a:rPr lang="en-IN" b="1" dirty="0">
                <a:solidFill>
                  <a:schemeClr val="accent2">
                    <a:lumMod val="75000"/>
                  </a:schemeClr>
                </a:solidFill>
              </a:rPr>
              <a:t> OUTPUT :</a:t>
            </a:r>
            <a:endParaRPr lang="en-US" dirty="0"/>
          </a:p>
        </p:txBody>
      </p:sp>
      <p:pic>
        <p:nvPicPr>
          <p:cNvPr id="6" name="Content Placeholder 5">
            <a:extLst>
              <a:ext uri="{FF2B5EF4-FFF2-40B4-BE49-F238E27FC236}">
                <a16:creationId xmlns:a16="http://schemas.microsoft.com/office/drawing/2014/main" id="{235D8C2B-2973-6006-CC94-13253676C5B0}"/>
              </a:ext>
            </a:extLst>
          </p:cNvPr>
          <p:cNvPicPr>
            <a:picLocks noGrp="1" noChangeAspect="1"/>
          </p:cNvPicPr>
          <p:nvPr>
            <p:ph idx="1"/>
          </p:nvPr>
        </p:nvPicPr>
        <p:blipFill>
          <a:blip r:embed="rId2"/>
          <a:stretch>
            <a:fillRect/>
          </a:stretch>
        </p:blipFill>
        <p:spPr>
          <a:xfrm>
            <a:off x="677333" y="1676400"/>
            <a:ext cx="9006891" cy="4089400"/>
          </a:xfrm>
          <a:prstGeom prst="rect">
            <a:avLst/>
          </a:prstGeom>
        </p:spPr>
      </p:pic>
    </p:spTree>
    <p:extLst>
      <p:ext uri="{BB962C8B-B14F-4D97-AF65-F5344CB8AC3E}">
        <p14:creationId xmlns:p14="http://schemas.microsoft.com/office/powerpoint/2010/main" val="173654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BDE2-B5C5-AADD-672A-B121FBE801E9}"/>
              </a:ext>
            </a:extLst>
          </p:cNvPr>
          <p:cNvSpPr>
            <a:spLocks noGrp="1"/>
          </p:cNvSpPr>
          <p:nvPr>
            <p:ph type="title"/>
          </p:nvPr>
        </p:nvSpPr>
        <p:spPr>
          <a:xfrm>
            <a:off x="677334" y="609600"/>
            <a:ext cx="8596668" cy="800100"/>
          </a:xfrm>
        </p:spPr>
        <p:txBody>
          <a:bodyPr/>
          <a:lstStyle/>
          <a:p>
            <a:r>
              <a:rPr lang="en-IN" b="1" dirty="0">
                <a:solidFill>
                  <a:schemeClr val="accent2">
                    <a:lumMod val="75000"/>
                  </a:schemeClr>
                </a:solidFill>
              </a:rPr>
              <a:t> OUTPUT :</a:t>
            </a:r>
            <a:endParaRPr lang="en-US" dirty="0"/>
          </a:p>
        </p:txBody>
      </p:sp>
      <p:pic>
        <p:nvPicPr>
          <p:cNvPr id="6" name="Content Placeholder 5">
            <a:extLst>
              <a:ext uri="{FF2B5EF4-FFF2-40B4-BE49-F238E27FC236}">
                <a16:creationId xmlns:a16="http://schemas.microsoft.com/office/drawing/2014/main" id="{BA578162-7368-0B21-45CC-56BD3706C95A}"/>
              </a:ext>
            </a:extLst>
          </p:cNvPr>
          <p:cNvPicPr>
            <a:picLocks noGrp="1" noChangeAspect="1"/>
          </p:cNvPicPr>
          <p:nvPr>
            <p:ph idx="1"/>
          </p:nvPr>
        </p:nvPicPr>
        <p:blipFill>
          <a:blip r:embed="rId2"/>
          <a:stretch>
            <a:fillRect/>
          </a:stretch>
        </p:blipFill>
        <p:spPr>
          <a:xfrm>
            <a:off x="771483" y="1778000"/>
            <a:ext cx="8799432" cy="4140200"/>
          </a:xfrm>
          <a:prstGeom prst="rect">
            <a:avLst/>
          </a:prstGeom>
        </p:spPr>
      </p:pic>
    </p:spTree>
    <p:extLst>
      <p:ext uri="{BB962C8B-B14F-4D97-AF65-F5344CB8AC3E}">
        <p14:creationId xmlns:p14="http://schemas.microsoft.com/office/powerpoint/2010/main" val="158019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7C54-243F-E29E-54B7-340DAA2B3594}"/>
              </a:ext>
            </a:extLst>
          </p:cNvPr>
          <p:cNvSpPr>
            <a:spLocks noGrp="1"/>
          </p:cNvSpPr>
          <p:nvPr>
            <p:ph type="title"/>
          </p:nvPr>
        </p:nvSpPr>
        <p:spPr>
          <a:xfrm>
            <a:off x="429684" y="323408"/>
            <a:ext cx="8596668" cy="662609"/>
          </a:xfrm>
        </p:spPr>
        <p:txBody>
          <a:bodyPr>
            <a:normAutofit/>
          </a:bodyPr>
          <a:lstStyle/>
          <a:p>
            <a:r>
              <a:rPr lang="en-US" b="1" dirty="0">
                <a:solidFill>
                  <a:schemeClr val="accent2">
                    <a:lumMod val="50000"/>
                  </a:schemeClr>
                </a:solidFill>
                <a:latin typeface="Trebuchet MS (Headings)"/>
                <a:cs typeface="Arial" panose="020B0604020202020204" pitchFamily="34" charset="0"/>
              </a:rPr>
              <a:t> </a:t>
            </a:r>
            <a:r>
              <a:rPr lang="en-US" b="1" dirty="0">
                <a:solidFill>
                  <a:schemeClr val="accent2">
                    <a:lumMod val="75000"/>
                  </a:schemeClr>
                </a:solidFill>
                <a:cs typeface="Arial" pitchFamily="34" charset="0"/>
              </a:rPr>
              <a:t>REFERENCES:</a:t>
            </a:r>
            <a:endParaRPr lang="en-IN" dirty="0">
              <a:solidFill>
                <a:schemeClr val="accent2">
                  <a:lumMod val="75000"/>
                </a:schemeClr>
              </a:solidFill>
              <a:cs typeface="Arial" panose="020B0604020202020204" pitchFamily="34" charset="0"/>
            </a:endParaRPr>
          </a:p>
        </p:txBody>
      </p:sp>
      <p:sp>
        <p:nvSpPr>
          <p:cNvPr id="3" name="Content Placeholder 2">
            <a:extLst>
              <a:ext uri="{FF2B5EF4-FFF2-40B4-BE49-F238E27FC236}">
                <a16:creationId xmlns:a16="http://schemas.microsoft.com/office/drawing/2014/main" id="{370E5120-13E3-84E8-44BE-8BCCD2D5DB14}"/>
              </a:ext>
            </a:extLst>
          </p:cNvPr>
          <p:cNvSpPr>
            <a:spLocks noGrp="1"/>
          </p:cNvSpPr>
          <p:nvPr>
            <p:ph idx="1"/>
          </p:nvPr>
        </p:nvSpPr>
        <p:spPr>
          <a:xfrm>
            <a:off x="543984" y="1276350"/>
            <a:ext cx="8596668" cy="5124450"/>
          </a:xfrm>
        </p:spPr>
        <p:txBody>
          <a:bodyPr>
            <a:normAutofit lnSpcReduction="10000"/>
          </a:bodyPr>
          <a:lstStyle/>
          <a:p>
            <a:pPr marL="609600" lvl="0" indent="-425450" algn="just" rtl="0">
              <a:lnSpc>
                <a:spcPct val="100000"/>
              </a:lnSpc>
              <a:spcBef>
                <a:spcPts val="0"/>
              </a:spcBef>
              <a:spcAft>
                <a:spcPts val="0"/>
              </a:spcAft>
              <a:buSzPts val="1900"/>
              <a:buFont typeface="Arial" panose="020B0604020202020204" pitchFamily="34" charset="0"/>
              <a:buChar char="•"/>
            </a:pPr>
            <a:r>
              <a:rPr lang="en-IN" sz="1800" dirty="0" err="1">
                <a:latin typeface="Trebuchet MS" panose="020B0603020202020204" pitchFamily="34" charset="0"/>
                <a:ea typeface="Times New Roman"/>
                <a:cs typeface="Times New Roman"/>
                <a:sym typeface="Times New Roman"/>
              </a:rPr>
              <a:t>Kostopoulos</a:t>
            </a:r>
            <a:r>
              <a:rPr lang="en-IN" sz="1800" dirty="0">
                <a:latin typeface="Trebuchet MS" panose="020B0603020202020204" pitchFamily="34" charset="0"/>
                <a:ea typeface="Times New Roman"/>
                <a:cs typeface="Times New Roman"/>
                <a:sym typeface="Times New Roman"/>
              </a:rPr>
              <a:t>, N., </a:t>
            </a:r>
            <a:r>
              <a:rPr lang="en-IN" sz="1800" dirty="0" err="1">
                <a:latin typeface="Trebuchet MS" panose="020B0603020202020204" pitchFamily="34" charset="0"/>
                <a:ea typeface="Times New Roman"/>
                <a:cs typeface="Times New Roman"/>
                <a:sym typeface="Times New Roman"/>
              </a:rPr>
              <a:t>Antonopoulou</a:t>
            </a:r>
            <a:r>
              <a:rPr lang="en-IN" sz="1800" dirty="0">
                <a:latin typeface="Trebuchet MS" panose="020B0603020202020204" pitchFamily="34" charset="0"/>
                <a:ea typeface="Times New Roman"/>
                <a:cs typeface="Times New Roman"/>
                <a:sym typeface="Times New Roman"/>
              </a:rPr>
              <a:t>, H., &amp; </a:t>
            </a:r>
            <a:r>
              <a:rPr lang="en-IN" sz="1800" dirty="0" err="1">
                <a:latin typeface="Trebuchet MS" panose="020B0603020202020204" pitchFamily="34" charset="0"/>
                <a:ea typeface="Times New Roman"/>
                <a:cs typeface="Times New Roman"/>
                <a:sym typeface="Times New Roman"/>
              </a:rPr>
              <a:t>Halkiopoulos</a:t>
            </a:r>
            <a:r>
              <a:rPr lang="en-IN" sz="1800" dirty="0">
                <a:latin typeface="Trebuchet MS" panose="020B0603020202020204" pitchFamily="34" charset="0"/>
                <a:ea typeface="Times New Roman"/>
                <a:cs typeface="Times New Roman"/>
                <a:sym typeface="Times New Roman"/>
              </a:rPr>
              <a:t>, C. (2022). Blockchain Technology as an Asset for Innovative Educational Applications: A Systematic Review. EDULEARN22 Proceedings, 5783-5789.</a:t>
            </a:r>
          </a:p>
          <a:p>
            <a:pPr marL="609600" lvl="0" indent="-425450" algn="just" rtl="0">
              <a:lnSpc>
                <a:spcPct val="100000"/>
              </a:lnSpc>
              <a:spcBef>
                <a:spcPts val="0"/>
              </a:spcBef>
              <a:spcAft>
                <a:spcPts val="0"/>
              </a:spcAft>
              <a:buSzPts val="1900"/>
              <a:buFont typeface="Arial" panose="020B0604020202020204" pitchFamily="34" charset="0"/>
              <a:buChar char="•"/>
            </a:pPr>
            <a:r>
              <a:rPr lang="en-IN" sz="1800" dirty="0" err="1">
                <a:latin typeface="Trebuchet MS" panose="020B0603020202020204" pitchFamily="34" charset="0"/>
                <a:ea typeface="Times New Roman"/>
                <a:cs typeface="Times New Roman"/>
                <a:sym typeface="Times New Roman"/>
              </a:rPr>
              <a:t>Kumutha</a:t>
            </a:r>
            <a:r>
              <a:rPr lang="en-IN" sz="1800" dirty="0">
                <a:latin typeface="Trebuchet MS" panose="020B0603020202020204" pitchFamily="34" charset="0"/>
                <a:ea typeface="Times New Roman"/>
                <a:cs typeface="Times New Roman"/>
                <a:sym typeface="Times New Roman"/>
              </a:rPr>
              <a:t>, K., &amp; Jayalakshmi, S. (2022). Blockchain technology and academic certificate authenticity—A review. Expert Clouds and Applications: Proceedings of ICOECA 2021, 321-334.</a:t>
            </a:r>
          </a:p>
          <a:p>
            <a:pPr marL="609600" lvl="0" indent="-425450" algn="just" rtl="0">
              <a:lnSpc>
                <a:spcPct val="100000"/>
              </a:lnSpc>
              <a:spcBef>
                <a:spcPts val="0"/>
              </a:spcBef>
              <a:spcAft>
                <a:spcPts val="0"/>
              </a:spcAft>
              <a:buSzPts val="1900"/>
              <a:buFont typeface="Arial" panose="020B0604020202020204" pitchFamily="34" charset="0"/>
              <a:buChar char="•"/>
            </a:pPr>
            <a:r>
              <a:rPr lang="en-IN" sz="1800" dirty="0" err="1">
                <a:latin typeface="Trebuchet MS" panose="020B0603020202020204" pitchFamily="34" charset="0"/>
                <a:ea typeface="Times New Roman"/>
                <a:cs typeface="Times New Roman"/>
                <a:sym typeface="Times New Roman"/>
              </a:rPr>
              <a:t>Faaroek</a:t>
            </a:r>
            <a:r>
              <a:rPr lang="en-IN" sz="1800" dirty="0">
                <a:latin typeface="Trebuchet MS" panose="020B0603020202020204" pitchFamily="34" charset="0"/>
                <a:ea typeface="Times New Roman"/>
                <a:cs typeface="Times New Roman"/>
                <a:sym typeface="Times New Roman"/>
              </a:rPr>
              <a:t>, S. A., Panjaitan, A. S., </a:t>
            </a:r>
            <a:r>
              <a:rPr lang="en-IN" sz="1800" dirty="0" err="1">
                <a:latin typeface="Trebuchet MS" panose="020B0603020202020204" pitchFamily="34" charset="0"/>
                <a:ea typeface="Times New Roman"/>
                <a:cs typeface="Times New Roman"/>
                <a:sym typeface="Times New Roman"/>
              </a:rPr>
              <a:t>Fauziah</a:t>
            </a:r>
            <a:r>
              <a:rPr lang="en-IN" sz="1800" dirty="0">
                <a:latin typeface="Trebuchet MS" panose="020B0603020202020204" pitchFamily="34" charset="0"/>
                <a:ea typeface="Times New Roman"/>
                <a:cs typeface="Times New Roman"/>
                <a:sym typeface="Times New Roman"/>
              </a:rPr>
              <a:t>, Z., &amp; </a:t>
            </a:r>
            <a:r>
              <a:rPr lang="en-IN" sz="1800" dirty="0" err="1">
                <a:latin typeface="Trebuchet MS" panose="020B0603020202020204" pitchFamily="34" charset="0"/>
                <a:ea typeface="Times New Roman"/>
                <a:cs typeface="Times New Roman"/>
                <a:sym typeface="Times New Roman"/>
              </a:rPr>
              <a:t>Septiani</a:t>
            </a:r>
            <a:r>
              <a:rPr lang="en-IN" sz="1800" dirty="0">
                <a:latin typeface="Trebuchet MS" panose="020B0603020202020204" pitchFamily="34" charset="0"/>
                <a:ea typeface="Times New Roman"/>
                <a:cs typeface="Times New Roman"/>
                <a:sym typeface="Times New Roman"/>
              </a:rPr>
              <a:t>, N. (2022). Design and build academic website with digital certificate storage using blockchain technology. IAIC Transactions on Sustainable Digital Innovation (ITSDI), 3(2), 175-184.</a:t>
            </a:r>
          </a:p>
          <a:p>
            <a:pPr marL="609600" lvl="0" indent="-425450" algn="just" rtl="0">
              <a:lnSpc>
                <a:spcPct val="100000"/>
              </a:lnSpc>
              <a:spcBef>
                <a:spcPts val="0"/>
              </a:spcBef>
              <a:spcAft>
                <a:spcPts val="0"/>
              </a:spcAft>
              <a:buSzPts val="1900"/>
              <a:buFont typeface="Arial" panose="020B0604020202020204" pitchFamily="34" charset="0"/>
              <a:buChar char="•"/>
            </a:pPr>
            <a:r>
              <a:rPr lang="en-IN" sz="1800" dirty="0">
                <a:latin typeface="Trebuchet MS" panose="020B0603020202020204" pitchFamily="34" charset="0"/>
                <a:ea typeface="Times New Roman"/>
                <a:cs typeface="Times New Roman"/>
                <a:sym typeface="Times New Roman"/>
              </a:rPr>
              <a:t>Wang, Z., Li, M., Lu, J., &amp; Cheng, X. (2022). Business Innovation based on artificial intelligence and Blockchain technology. Information Processing &amp; Management, 59(1), 102759.</a:t>
            </a:r>
          </a:p>
          <a:p>
            <a:pPr marL="609600" lvl="0" indent="-425450" algn="just" rtl="0">
              <a:lnSpc>
                <a:spcPct val="100000"/>
              </a:lnSpc>
              <a:spcBef>
                <a:spcPts val="0"/>
              </a:spcBef>
              <a:spcAft>
                <a:spcPts val="0"/>
              </a:spcAft>
              <a:buSzPts val="1900"/>
              <a:buFont typeface="Arial" panose="020B0604020202020204" pitchFamily="34" charset="0"/>
              <a:buChar char="•"/>
            </a:pPr>
            <a:r>
              <a:rPr lang="en-IN" sz="1800" dirty="0">
                <a:latin typeface="Trebuchet MS" panose="020B0603020202020204" pitchFamily="34" charset="0"/>
                <a:ea typeface="Times New Roman"/>
                <a:cs typeface="Times New Roman"/>
                <a:sym typeface="Times New Roman"/>
              </a:rPr>
              <a:t>Xu, R., &amp; Guan, E. (2023). Can blockchain innovation promote total factor productivity? Evidence from Chinese-listed firms. Applied Economics, 55(6), 653-670.</a:t>
            </a:r>
          </a:p>
          <a:p>
            <a:pPr marL="609600" indent="-425450" algn="just">
              <a:spcBef>
                <a:spcPts val="0"/>
              </a:spcBef>
              <a:buSzPts val="1900"/>
              <a:buFont typeface="Arial" panose="020B0604020202020204" pitchFamily="34" charset="0"/>
              <a:buChar char="•"/>
            </a:pPr>
            <a:r>
              <a:rPr lang="en-US" sz="1800" dirty="0">
                <a:latin typeface="Trebuchet MS" panose="020B0603020202020204" pitchFamily="34" charset="0"/>
                <a:ea typeface="Times New Roman"/>
                <a:cs typeface="Times New Roman"/>
                <a:sym typeface="Times New Roman"/>
              </a:rPr>
              <a:t>Shi, X., Yao, S., &amp; Luo, S. (2023). Innovative platform operations with the use of technologies in the blockchain era. International Journal of Production Research, 61(11), 3651-3669.</a:t>
            </a:r>
          </a:p>
          <a:p>
            <a:pPr marL="609600" lvl="0" indent="-425450" algn="l" rtl="0">
              <a:lnSpc>
                <a:spcPct val="100000"/>
              </a:lnSpc>
              <a:spcBef>
                <a:spcPts val="0"/>
              </a:spcBef>
              <a:spcAft>
                <a:spcPts val="0"/>
              </a:spcAft>
              <a:buSzPts val="1900"/>
              <a:buFont typeface="Arial" panose="020B0604020202020204" pitchFamily="34" charset="0"/>
              <a:buChar char="•"/>
            </a:pPr>
            <a:endParaRPr lang="en-IN" sz="1800" dirty="0">
              <a:latin typeface="Times New Roman"/>
              <a:ea typeface="Times New Roman"/>
              <a:cs typeface="Times New Roman"/>
              <a:sym typeface="Times New Roman"/>
            </a:endParaRPr>
          </a:p>
          <a:p>
            <a:pPr>
              <a:buClr>
                <a:schemeClr val="accent6">
                  <a:lumMod val="50000"/>
                </a:schemeClr>
              </a:buClr>
            </a:pP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2425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36CA07-E84F-1D1B-D8F1-F5767B671819}"/>
              </a:ext>
            </a:extLst>
          </p:cNvPr>
          <p:cNvSpPr>
            <a:spLocks noGrp="1"/>
          </p:cNvSpPr>
          <p:nvPr>
            <p:ph type="title"/>
          </p:nvPr>
        </p:nvSpPr>
        <p:spPr>
          <a:xfrm>
            <a:off x="955630" y="2643809"/>
            <a:ext cx="8596668" cy="1645477"/>
          </a:xfrm>
        </p:spPr>
        <p:txBody>
          <a:bodyPr>
            <a:normAutofit/>
          </a:bodyPr>
          <a:lstStyle/>
          <a:p>
            <a:pPr algn="ctr"/>
            <a:r>
              <a:rPr lang="en-US" sz="6000" dirty="0">
                <a:solidFill>
                  <a:schemeClr val="accent2">
                    <a:lumMod val="75000"/>
                  </a:schemeClr>
                </a:solidFill>
                <a:latin typeface="Times New Roman" panose="02020603050405020304" pitchFamily="18" charset="0"/>
                <a:cs typeface="Times New Roman" panose="02020603050405020304" pitchFamily="18" charset="0"/>
              </a:rPr>
              <a:t>THANK YOU </a:t>
            </a:r>
            <a:endParaRPr lang="en-IN" sz="60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373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8843-8D0C-B7DD-7D59-5FF2FB32E00C}"/>
              </a:ext>
            </a:extLst>
          </p:cNvPr>
          <p:cNvSpPr>
            <a:spLocks noGrp="1"/>
          </p:cNvSpPr>
          <p:nvPr>
            <p:ph type="title"/>
          </p:nvPr>
        </p:nvSpPr>
        <p:spPr>
          <a:xfrm>
            <a:off x="410634" y="304800"/>
            <a:ext cx="8596668" cy="1320800"/>
          </a:xfrm>
        </p:spPr>
        <p:txBody>
          <a:bodyPr>
            <a:normAutofit/>
          </a:bodyPr>
          <a:lstStyle/>
          <a:p>
            <a:r>
              <a:rPr lang="en-US" sz="2800" b="1" dirty="0">
                <a:solidFill>
                  <a:schemeClr val="accent2">
                    <a:lumMod val="75000"/>
                  </a:schemeClr>
                </a:solidFill>
              </a:rPr>
              <a:t> PRESENTATION OUTLINE:</a:t>
            </a:r>
            <a:endParaRPr lang="en-IN" sz="2800" b="1" dirty="0">
              <a:solidFill>
                <a:schemeClr val="accent2">
                  <a:lumMod val="75000"/>
                </a:schemeClr>
              </a:solidFill>
            </a:endParaRPr>
          </a:p>
        </p:txBody>
      </p:sp>
      <p:sp>
        <p:nvSpPr>
          <p:cNvPr id="3" name="Content Placeholder 2">
            <a:extLst>
              <a:ext uri="{FF2B5EF4-FFF2-40B4-BE49-F238E27FC236}">
                <a16:creationId xmlns:a16="http://schemas.microsoft.com/office/drawing/2014/main" id="{9558D788-5424-4169-1BB4-D8332ECD208D}"/>
              </a:ext>
            </a:extLst>
          </p:cNvPr>
          <p:cNvSpPr>
            <a:spLocks noGrp="1"/>
          </p:cNvSpPr>
          <p:nvPr>
            <p:ph idx="1"/>
          </p:nvPr>
        </p:nvSpPr>
        <p:spPr>
          <a:xfrm>
            <a:off x="677334" y="971550"/>
            <a:ext cx="8596668" cy="5069813"/>
          </a:xfrm>
        </p:spPr>
        <p:txBody>
          <a:bodyPr>
            <a:noAutofit/>
          </a:bodyPr>
          <a:lstStyle/>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Introduction</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Abstract</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Objective</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Problem Statement</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Literature Survey</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Inferences from Literature Survey</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System Architecture</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Module list</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Working Principle</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Description of Software Implementation</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Results and Discussions</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Conclusion</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Future Enhancements</a:t>
            </a:r>
          </a:p>
          <a:p>
            <a:pPr>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rPr>
              <a:t>References</a:t>
            </a:r>
          </a:p>
        </p:txBody>
      </p:sp>
    </p:spTree>
    <p:extLst>
      <p:ext uri="{BB962C8B-B14F-4D97-AF65-F5344CB8AC3E}">
        <p14:creationId xmlns:p14="http://schemas.microsoft.com/office/powerpoint/2010/main" val="2201526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A617-3134-7BF1-43E8-9903CE93AF24}"/>
              </a:ext>
            </a:extLst>
          </p:cNvPr>
          <p:cNvSpPr>
            <a:spLocks noGrp="1"/>
          </p:cNvSpPr>
          <p:nvPr>
            <p:ph type="title"/>
          </p:nvPr>
        </p:nvSpPr>
        <p:spPr>
          <a:xfrm>
            <a:off x="436724" y="666788"/>
            <a:ext cx="8596668" cy="1320800"/>
          </a:xfrm>
        </p:spPr>
        <p:txBody>
          <a:bodyPr>
            <a:normAutofit/>
          </a:bodyPr>
          <a:lstStyle/>
          <a:p>
            <a:r>
              <a:rPr lang="en-IN" sz="3200" b="1" dirty="0">
                <a:solidFill>
                  <a:schemeClr val="accent2">
                    <a:lumMod val="75000"/>
                  </a:schemeClr>
                </a:solidFill>
              </a:rPr>
              <a:t>INTRODUCTION:</a:t>
            </a:r>
            <a:endParaRPr lang="en-IN" sz="3200"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25B7CA-C62F-CACA-BD99-BDF9D571931F}"/>
              </a:ext>
            </a:extLst>
          </p:cNvPr>
          <p:cNvSpPr>
            <a:spLocks noGrp="1"/>
          </p:cNvSpPr>
          <p:nvPr>
            <p:ph idx="1"/>
          </p:nvPr>
        </p:nvSpPr>
        <p:spPr>
          <a:xfrm>
            <a:off x="532264" y="1737633"/>
            <a:ext cx="8501128" cy="4031304"/>
          </a:xfrm>
        </p:spPr>
        <p:txBody>
          <a:bodyPr>
            <a:normAutofit/>
          </a:bodyPr>
          <a:lstStyle/>
          <a:p>
            <a:pPr marL="0" indent="0" algn="just">
              <a:lnSpc>
                <a:spcPct val="110000"/>
              </a:lnSpc>
              <a:buClr>
                <a:schemeClr val="accent6">
                  <a:lumMod val="50000"/>
                </a:schemeClr>
              </a:buClr>
              <a:buNone/>
            </a:pPr>
            <a:r>
              <a:rPr lang="en-US" dirty="0"/>
              <a:t>In today's rapidly evolving digital landscape, ensuring the authenticity of certificates and signatures is paramount for security and trust. Our innovative system introduces a cutting-edge approach to certificate and signature verification, harnessing the power of blockchain and advanced machine learning techniques. By seamlessly integrating these technologies, our system not only guarantees the integrity and immutability of digital certificates but also detects potential fraud with unmatched accuracy. Users can confidently validate the legitimacy of documents and signatures in real-time, bolstering security and trust in an increasingly interconnected world. This system stands as a pivotal solution in the ongoing battle against fraudulent activities in the digital real.</a:t>
            </a:r>
          </a:p>
          <a:p>
            <a:pPr marL="0" indent="0" algn="just">
              <a:lnSpc>
                <a:spcPct val="110000"/>
              </a:lnSpc>
              <a:buClr>
                <a:schemeClr val="accent6">
                  <a:lumMod val="50000"/>
                </a:schemeClr>
              </a:buClr>
              <a:buNone/>
            </a:pPr>
            <a:endParaRPr lang="en-US" sz="2100" b="0" i="0" u="none" strike="noStrike" dirty="0">
              <a:solidFill>
                <a:schemeClr val="tx1">
                  <a:lumMod val="95000"/>
                  <a:lumOff val="5000"/>
                </a:schemeClr>
              </a:solidFill>
              <a:latin typeface="Times New Roman" panose="02020603050405020304" pitchFamily="18" charset="0"/>
            </a:endParaRPr>
          </a:p>
          <a:p>
            <a:pPr marL="0" indent="0">
              <a:buClr>
                <a:schemeClr val="accent6">
                  <a:lumMod val="50000"/>
                </a:schemeClr>
              </a:buClr>
              <a:buNone/>
            </a:pPr>
            <a:endParaRPr lang="en-US" sz="2000" dirty="0">
              <a:solidFill>
                <a:schemeClr val="tx1">
                  <a:lumMod val="95000"/>
                  <a:lumOff val="5000"/>
                </a:schemeClr>
              </a:solidFill>
              <a:latin typeface="Arial" panose="020B0604020202020204" pitchFamily="34" charset="0"/>
              <a:cs typeface="Arial" panose="020B0604020202020204" pitchFamily="34" charset="0"/>
            </a:endParaRPr>
          </a:p>
          <a:p>
            <a:pPr>
              <a:buClr>
                <a:schemeClr val="accent6">
                  <a:lumMod val="50000"/>
                </a:schemeClr>
              </a:buClr>
            </a:pP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8504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D86E-FD6F-55F6-2F8E-8E58FC5E40FD}"/>
              </a:ext>
            </a:extLst>
          </p:cNvPr>
          <p:cNvSpPr>
            <a:spLocks noGrp="1"/>
          </p:cNvSpPr>
          <p:nvPr>
            <p:ph type="title"/>
          </p:nvPr>
        </p:nvSpPr>
        <p:spPr>
          <a:xfrm>
            <a:off x="277284" y="601810"/>
            <a:ext cx="8596668" cy="1320800"/>
          </a:xfrm>
        </p:spPr>
        <p:txBody>
          <a:bodyPr/>
          <a:lstStyle/>
          <a:p>
            <a:r>
              <a:rPr lang="en-IN" b="1" dirty="0">
                <a:solidFill>
                  <a:schemeClr val="accent2">
                    <a:lumMod val="50000"/>
                  </a:schemeClr>
                </a:solidFill>
              </a:rPr>
              <a:t>   </a:t>
            </a:r>
            <a:r>
              <a:rPr lang="en-IN" sz="3200" b="1" dirty="0">
                <a:solidFill>
                  <a:schemeClr val="accent2">
                    <a:lumMod val="75000"/>
                  </a:schemeClr>
                </a:solidFill>
              </a:rPr>
              <a:t>ABSTRACT:</a:t>
            </a:r>
            <a:endParaRPr lang="en-IN" sz="3200" dirty="0">
              <a:solidFill>
                <a:schemeClr val="accent2">
                  <a:lumMod val="75000"/>
                </a:schemeClr>
              </a:solidFill>
            </a:endParaRPr>
          </a:p>
        </p:txBody>
      </p:sp>
      <p:sp>
        <p:nvSpPr>
          <p:cNvPr id="3" name="Content Placeholder 2">
            <a:extLst>
              <a:ext uri="{FF2B5EF4-FFF2-40B4-BE49-F238E27FC236}">
                <a16:creationId xmlns:a16="http://schemas.microsoft.com/office/drawing/2014/main" id="{CBA204CD-1844-4B62-985E-28743F375E70}"/>
              </a:ext>
            </a:extLst>
          </p:cNvPr>
          <p:cNvSpPr>
            <a:spLocks noGrp="1"/>
          </p:cNvSpPr>
          <p:nvPr>
            <p:ph idx="1"/>
          </p:nvPr>
        </p:nvSpPr>
        <p:spPr>
          <a:xfrm>
            <a:off x="629709" y="1635420"/>
            <a:ext cx="8596668" cy="4232635"/>
          </a:xfrm>
        </p:spPr>
        <p:txBody>
          <a:bodyPr>
            <a:normAutofit fontScale="92500" lnSpcReduction="10000"/>
          </a:bodyPr>
          <a:lstStyle/>
          <a:p>
            <a:pPr marL="0" indent="0" algn="just">
              <a:lnSpc>
                <a:spcPct val="120000"/>
              </a:lnSpc>
              <a:buSzPct val="100000"/>
              <a:buNone/>
              <a:defRPr sz="2200"/>
            </a:pPr>
            <a:r>
              <a:rPr lang="en-US" sz="1900" dirty="0"/>
              <a:t>Our innovative certificate and signature verification system revolutionizes authentication and fraud detection. Leveraging advanced blockchain technology and machine learning algorithms, it ensures the authenticity of digital certificates and signatures in real-time. Users can submit digital certificates or signatures for verification through a user-friendly interface. The system then employs blockchain to securely store and timestamp the documents, making them tamper-proof. Machine learning algorithms analyze signature patterns and metadata to detect anomalies, identifying potential fraud. This system offers a robust and efficient solution for organizations and individuals to verify documents and prevent fraudulent activities, safeguarding trust and integrity in the digital real. </a:t>
            </a:r>
            <a:r>
              <a:rPr lang="en-US" sz="1900" dirty="0">
                <a:solidFill>
                  <a:schemeClr val="tx1"/>
                </a:solidFill>
                <a:cs typeface="Times New Roman" panose="02020603050405020304" pitchFamily="18" charset="0"/>
              </a:rPr>
              <a:t>Furthermore, blockchain's cryptographic algorithms provide an additional layer of security, making it a robust solution for safeguarding user data in the digital age</a:t>
            </a:r>
            <a:r>
              <a:rPr lang="en-US" sz="2000" dirty="0">
                <a:solidFill>
                  <a:schemeClr val="tx1"/>
                </a:solidFill>
                <a:cs typeface="Times New Roman" panose="02020603050405020304" pitchFamily="18" charset="0"/>
              </a:rPr>
              <a:t>.</a:t>
            </a:r>
            <a:endParaRPr lang="en-IN" sz="20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88152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A2C5-FBE3-65EF-0516-4941B39C645B}"/>
              </a:ext>
            </a:extLst>
          </p:cNvPr>
          <p:cNvSpPr>
            <a:spLocks noGrp="1"/>
          </p:cNvSpPr>
          <p:nvPr>
            <p:ph type="title"/>
          </p:nvPr>
        </p:nvSpPr>
        <p:spPr>
          <a:xfrm>
            <a:off x="438150" y="264007"/>
            <a:ext cx="8596668" cy="923924"/>
          </a:xfrm>
        </p:spPr>
        <p:txBody>
          <a:bodyPr/>
          <a:lstStyle/>
          <a:p>
            <a:r>
              <a:rPr lang="en-IN" sz="3200" b="1" dirty="0">
                <a:solidFill>
                  <a:schemeClr val="accent2">
                    <a:lumMod val="50000"/>
                  </a:schemeClr>
                </a:solidFill>
              </a:rPr>
              <a:t>  </a:t>
            </a:r>
            <a:r>
              <a:rPr lang="en-IN" sz="3200" b="1" dirty="0">
                <a:solidFill>
                  <a:schemeClr val="accent2">
                    <a:lumMod val="75000"/>
                  </a:schemeClr>
                </a:solidFill>
              </a:rPr>
              <a:t>OBJECTIVE:</a:t>
            </a:r>
            <a:endParaRPr lang="en-IN" sz="3200" dirty="0">
              <a:solidFill>
                <a:schemeClr val="accent2">
                  <a:lumMod val="75000"/>
                </a:schemeClr>
              </a:solidFill>
            </a:endParaRPr>
          </a:p>
        </p:txBody>
      </p:sp>
      <p:sp>
        <p:nvSpPr>
          <p:cNvPr id="3" name="Content Placeholder 2">
            <a:extLst>
              <a:ext uri="{FF2B5EF4-FFF2-40B4-BE49-F238E27FC236}">
                <a16:creationId xmlns:a16="http://schemas.microsoft.com/office/drawing/2014/main" id="{65FE32E3-9C66-1DDF-80CD-2B1232A3DBE2}"/>
              </a:ext>
            </a:extLst>
          </p:cNvPr>
          <p:cNvSpPr>
            <a:spLocks noGrp="1"/>
          </p:cNvSpPr>
          <p:nvPr>
            <p:ph idx="1"/>
          </p:nvPr>
        </p:nvSpPr>
        <p:spPr>
          <a:xfrm>
            <a:off x="438150" y="1024972"/>
            <a:ext cx="8705850" cy="5452028"/>
          </a:xfrm>
        </p:spPr>
        <p:txBody>
          <a:bodyPr>
            <a:noAutofit/>
          </a:bodyPr>
          <a:lstStyle/>
          <a:p>
            <a:pPr algn="just">
              <a:buClr>
                <a:schemeClr val="dk1"/>
              </a:buClr>
              <a:buSzPct val="100000"/>
              <a:buFont typeface="Arial" panose="020B0604020202020204" pitchFamily="34" charset="0"/>
              <a:buChar char="•"/>
            </a:pPr>
            <a:r>
              <a:rPr lang="en-US" sz="1800" b="1" i="0" dirty="0">
                <a:solidFill>
                  <a:schemeClr val="dk1"/>
                </a:solidFill>
                <a:ea typeface="Times New Roman"/>
                <a:cs typeface="Times New Roman"/>
                <a:sym typeface="Times New Roman"/>
              </a:rPr>
              <a:t>High Accuracy Verification</a:t>
            </a:r>
            <a:r>
              <a:rPr lang="en-US" sz="1800" b="0" i="0" dirty="0">
                <a:solidFill>
                  <a:schemeClr val="dk1"/>
                </a:solidFill>
                <a:ea typeface="Times New Roman"/>
                <a:cs typeface="Times New Roman"/>
                <a:sym typeface="Times New Roman"/>
              </a:rPr>
              <a:t>: The primary objective of the system is to achieve high accuracy in verifying the authenticity of certificates and signatures. By leveraging advanced machine learning and computer vision techniques, the system aims to minimize false positives and false negatives, ensuring reliable and precise authentication results.</a:t>
            </a:r>
            <a:endParaRPr lang="en-US" sz="1800" dirty="0"/>
          </a:p>
          <a:p>
            <a:pPr algn="just">
              <a:buClr>
                <a:schemeClr val="dk1"/>
              </a:buClr>
              <a:buSzPct val="100000"/>
              <a:buFont typeface="Arial" panose="020B0604020202020204" pitchFamily="34" charset="0"/>
              <a:buChar char="•"/>
            </a:pPr>
            <a:r>
              <a:rPr lang="en-US" sz="1800" b="1" i="0" dirty="0">
                <a:solidFill>
                  <a:schemeClr val="dk1"/>
                </a:solidFill>
                <a:ea typeface="Times New Roman"/>
                <a:cs typeface="Times New Roman"/>
                <a:sym typeface="Times New Roman"/>
              </a:rPr>
              <a:t>Fraud Detection and Prevention: </a:t>
            </a:r>
            <a:r>
              <a:rPr lang="en-US" sz="1800" b="0" i="0" dirty="0">
                <a:solidFill>
                  <a:schemeClr val="dk1"/>
                </a:solidFill>
                <a:ea typeface="Times New Roman"/>
                <a:cs typeface="Times New Roman"/>
                <a:sym typeface="Times New Roman"/>
              </a:rPr>
              <a:t>The system seeks to effectively detect and prevent fraud attempts, including forged signatures and tampered documents. By analyzing subtle patterns and discrepancies, the system can identify fraudulent activities and alert users to potential security risks.</a:t>
            </a:r>
            <a:endParaRPr lang="en-US" sz="1800" dirty="0"/>
          </a:p>
          <a:p>
            <a:pPr algn="just">
              <a:buClr>
                <a:schemeClr val="dk1"/>
              </a:buClr>
              <a:buSzPct val="100000"/>
              <a:buFont typeface="Arial" panose="020B0604020202020204" pitchFamily="34" charset="0"/>
              <a:buChar char="•"/>
            </a:pPr>
            <a:r>
              <a:rPr lang="en-US" sz="1800" b="1" i="0" dirty="0">
                <a:solidFill>
                  <a:schemeClr val="dk1"/>
                </a:solidFill>
                <a:ea typeface="Times New Roman"/>
                <a:cs typeface="Times New Roman"/>
                <a:sym typeface="Times New Roman"/>
              </a:rPr>
              <a:t>Real-Time Processing</a:t>
            </a:r>
            <a:r>
              <a:rPr lang="en-US" sz="1800" b="0" i="0" dirty="0">
                <a:solidFill>
                  <a:schemeClr val="dk1"/>
                </a:solidFill>
                <a:ea typeface="Times New Roman"/>
                <a:cs typeface="Times New Roman"/>
                <a:sym typeface="Times New Roman"/>
              </a:rPr>
              <a:t>: One of the key objectives is to ensure real-time processing of document and signature verification. The system aims to deliver swift authentication results to minimize delays in critical processes, making it suitable for time-sensitive applications such as financial transactions and identity verification.</a:t>
            </a:r>
          </a:p>
          <a:p>
            <a:pPr algn="just">
              <a:buClr>
                <a:schemeClr val="dk1"/>
              </a:buClr>
              <a:buSzPct val="100000"/>
              <a:buFont typeface="Arial" panose="020B0604020202020204" pitchFamily="34" charset="0"/>
              <a:buChar char="•"/>
            </a:pP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76451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578-7FFD-0D39-47A2-9E04E22E1D65}"/>
              </a:ext>
            </a:extLst>
          </p:cNvPr>
          <p:cNvSpPr>
            <a:spLocks noGrp="1"/>
          </p:cNvSpPr>
          <p:nvPr>
            <p:ph type="title"/>
          </p:nvPr>
        </p:nvSpPr>
        <p:spPr>
          <a:xfrm>
            <a:off x="532263" y="204716"/>
            <a:ext cx="8741739" cy="1105469"/>
          </a:xfrm>
        </p:spPr>
        <p:txBody>
          <a:bodyPr/>
          <a:lstStyle/>
          <a:p>
            <a:r>
              <a:rPr lang="en-IN" sz="3200" b="1" dirty="0">
                <a:solidFill>
                  <a:schemeClr val="accent2">
                    <a:lumMod val="75000"/>
                  </a:schemeClr>
                </a:solidFill>
              </a:rPr>
              <a:t> OBJECTIVE</a:t>
            </a:r>
            <a:r>
              <a:rPr lang="en-IN" sz="3600" b="1" dirty="0">
                <a:solidFill>
                  <a:schemeClr val="accent2">
                    <a:lumMod val="75000"/>
                  </a:schemeClr>
                </a:solidFill>
              </a:rPr>
              <a:t>:</a:t>
            </a:r>
            <a:endParaRPr lang="en-US" b="1" dirty="0"/>
          </a:p>
        </p:txBody>
      </p:sp>
      <p:sp>
        <p:nvSpPr>
          <p:cNvPr id="3" name="Content Placeholder 2">
            <a:extLst>
              <a:ext uri="{FF2B5EF4-FFF2-40B4-BE49-F238E27FC236}">
                <a16:creationId xmlns:a16="http://schemas.microsoft.com/office/drawing/2014/main" id="{09640815-7D2D-F3A6-0DF9-6B68B5B58822}"/>
              </a:ext>
            </a:extLst>
          </p:cNvPr>
          <p:cNvSpPr>
            <a:spLocks noGrp="1"/>
          </p:cNvSpPr>
          <p:nvPr>
            <p:ph idx="1"/>
          </p:nvPr>
        </p:nvSpPr>
        <p:spPr>
          <a:xfrm>
            <a:off x="382137" y="941696"/>
            <a:ext cx="8891866" cy="5086019"/>
          </a:xfrm>
        </p:spPr>
        <p:txBody>
          <a:bodyPr/>
          <a:lstStyle/>
          <a:p>
            <a:pPr>
              <a:buFont typeface="Arial" panose="020B0604020202020204" pitchFamily="34" charset="0"/>
              <a:buChar char="•"/>
            </a:pPr>
            <a:r>
              <a:rPr lang="en-US" sz="1800" b="1" i="0" dirty="0">
                <a:solidFill>
                  <a:schemeClr val="dk1"/>
                </a:solidFill>
                <a:ea typeface="Times New Roman"/>
                <a:cs typeface="Times New Roman"/>
                <a:sym typeface="Times New Roman"/>
              </a:rPr>
              <a:t>Adaptability and Scalability</a:t>
            </a:r>
            <a:r>
              <a:rPr lang="en-US" sz="1800" b="0" i="0" dirty="0">
                <a:solidFill>
                  <a:schemeClr val="dk1"/>
                </a:solidFill>
                <a:ea typeface="Times New Roman"/>
                <a:cs typeface="Times New Roman"/>
                <a:sym typeface="Times New Roman"/>
              </a:rPr>
              <a:t>: The system should be adaptable to various document types and signature styles, accommodating the diverse range of certificates and signatures encountered in real-world scenarios. Additionally, it should be scalable to handle large volumes of data, making it suitable for deployment across different sectors and applications.</a:t>
            </a:r>
            <a:endParaRPr lang="en-US" sz="1800" dirty="0"/>
          </a:p>
          <a:p>
            <a:pPr>
              <a:buFont typeface="Arial" panose="020B0604020202020204" pitchFamily="34" charset="0"/>
              <a:buChar char="•"/>
            </a:pPr>
            <a:r>
              <a:rPr lang="en-US" sz="1800" b="1" i="0" dirty="0">
                <a:solidFill>
                  <a:schemeClr val="dk1"/>
                </a:solidFill>
                <a:ea typeface="Times New Roman"/>
                <a:cs typeface="Times New Roman"/>
                <a:sym typeface="Times New Roman"/>
              </a:rPr>
              <a:t>User-Friendly Interface</a:t>
            </a:r>
            <a:r>
              <a:rPr lang="en-US" sz="1800" b="0" i="0" dirty="0">
                <a:solidFill>
                  <a:schemeClr val="dk1"/>
                </a:solidFill>
                <a:ea typeface="Times New Roman"/>
                <a:cs typeface="Times New Roman"/>
                <a:sym typeface="Times New Roman"/>
              </a:rPr>
              <a:t>: The system aims to provide a user-friendly interface that is easy to navigate and integrate seamlessly with existing applications and services. The interface should facilitate straightforward interactions, enabling users to perform document and signature verification with ease.</a:t>
            </a:r>
          </a:p>
          <a:p>
            <a:pPr marL="0" indent="0">
              <a:buNone/>
            </a:pPr>
            <a:endParaRPr lang="en-US" dirty="0"/>
          </a:p>
        </p:txBody>
      </p:sp>
    </p:spTree>
    <p:extLst>
      <p:ext uri="{BB962C8B-B14F-4D97-AF65-F5344CB8AC3E}">
        <p14:creationId xmlns:p14="http://schemas.microsoft.com/office/powerpoint/2010/main" val="367589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3466-AE50-EF08-F41A-313CCC506348}"/>
              </a:ext>
            </a:extLst>
          </p:cNvPr>
          <p:cNvSpPr>
            <a:spLocks noGrp="1"/>
          </p:cNvSpPr>
          <p:nvPr>
            <p:ph type="title"/>
          </p:nvPr>
        </p:nvSpPr>
        <p:spPr>
          <a:xfrm>
            <a:off x="353484" y="276888"/>
            <a:ext cx="8596668" cy="1320800"/>
          </a:xfrm>
        </p:spPr>
        <p:txBody>
          <a:bodyPr/>
          <a:lstStyle/>
          <a:p>
            <a:r>
              <a:rPr lang="en-US" b="1" dirty="0">
                <a:solidFill>
                  <a:schemeClr val="accent2">
                    <a:lumMod val="75000"/>
                  </a:schemeClr>
                </a:solidFill>
              </a:rPr>
              <a:t>   PROBLEM STATEMENT:</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C9EC6C22-973C-841B-70B1-953FF7DDFF38}"/>
              </a:ext>
            </a:extLst>
          </p:cNvPr>
          <p:cNvSpPr>
            <a:spLocks noGrp="1"/>
          </p:cNvSpPr>
          <p:nvPr>
            <p:ph idx="1"/>
          </p:nvPr>
        </p:nvSpPr>
        <p:spPr>
          <a:xfrm>
            <a:off x="477671" y="1036355"/>
            <a:ext cx="8596667" cy="4463693"/>
          </a:xfrm>
        </p:spPr>
        <p:txBody>
          <a:bodyPr>
            <a:noAutofit/>
          </a:bodyPr>
          <a:lstStyle/>
          <a:p>
            <a:pPr marL="400050" indent="-285750" algn="just">
              <a:lnSpc>
                <a:spcPct val="90000"/>
              </a:lnSpc>
              <a:buSzPts val="1800"/>
              <a:buFont typeface="Arial" panose="020B0604020202020204" pitchFamily="34" charset="0"/>
              <a:buChar char="•"/>
            </a:pPr>
            <a:r>
              <a:rPr lang="en-US" sz="1800" b="0" i="0" dirty="0">
                <a:solidFill>
                  <a:schemeClr val="dk1"/>
                </a:solidFill>
                <a:latin typeface="Times New Roman"/>
                <a:ea typeface="Times New Roman"/>
                <a:cs typeface="Times New Roman"/>
                <a:sym typeface="Times New Roman"/>
              </a:rPr>
              <a:t>In today's digital landscape, the prevalence of fraud and forgery poses significant challenges to authentication processes, document verification, financial transactions, and identity authentication. The absence of a robust and efficient certificate and signature verification system leaves organizations vulnerable to potential threats and compromises the integrity of critical processes. Hence, there is an urgent need for an innovative certificate and signature verification system that can reliably and accurately authenticate official documents, degrees, licenses, and signatures while effectively detecting fraudulent attempts and unauthorized alterations.</a:t>
            </a:r>
            <a:endParaRPr lang="en-US" dirty="0">
              <a:sym typeface="Times New Roman"/>
            </a:endParaRPr>
          </a:p>
          <a:p>
            <a:pPr marL="400050" indent="-285750" algn="just">
              <a:lnSpc>
                <a:spcPct val="90000"/>
              </a:lnSpc>
              <a:buSzPts val="1800"/>
              <a:buFont typeface="Arial" panose="020B0604020202020204" pitchFamily="34" charset="0"/>
              <a:buChar char="•"/>
            </a:pPr>
            <a:r>
              <a:rPr lang="en-US" sz="1800" b="0" i="0" dirty="0">
                <a:solidFill>
                  <a:schemeClr val="dk1"/>
                </a:solidFill>
                <a:latin typeface="Times New Roman"/>
                <a:ea typeface="Times New Roman"/>
                <a:cs typeface="Times New Roman"/>
                <a:sym typeface="Times New Roman"/>
              </a:rPr>
              <a:t>The existing traditional methods for certificate and signature verification often fall short in providing comprehensive and real-time solutions. Handwritten signatures can be easily forged, and official documents can be tampered with, leading to potential financial losses, identity theft, and compromised confidentiality.</a:t>
            </a:r>
          </a:p>
          <a:p>
            <a:pPr marL="400050" indent="-285750" algn="just">
              <a:lnSpc>
                <a:spcPct val="90000"/>
              </a:lnSpc>
              <a:buSzPts val="1800"/>
              <a:buFont typeface="Arial" panose="020B0604020202020204" pitchFamily="34" charset="0"/>
              <a:buChar char="•"/>
            </a:pPr>
            <a:r>
              <a:rPr lang="en-US" sz="1800" b="0" i="0" dirty="0">
                <a:solidFill>
                  <a:schemeClr val="dk1"/>
                </a:solidFill>
                <a:latin typeface="Times New Roman"/>
                <a:ea typeface="Times New Roman"/>
                <a:cs typeface="Times New Roman"/>
                <a:sym typeface="Times New Roman"/>
              </a:rPr>
              <a:t> The lack of automated and intelligent systems makes it challenging to identify fraudulent activities efficiently, leading to increased risks in various sectors, including education, finance, legal, and government.</a:t>
            </a:r>
            <a:endParaRPr lang="en-US" dirty="0"/>
          </a:p>
        </p:txBody>
      </p:sp>
    </p:spTree>
    <p:extLst>
      <p:ext uri="{BB962C8B-B14F-4D97-AF65-F5344CB8AC3E}">
        <p14:creationId xmlns:p14="http://schemas.microsoft.com/office/powerpoint/2010/main" val="341875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45A1-E76D-3D34-6C5F-7263809C5FF3}"/>
              </a:ext>
            </a:extLst>
          </p:cNvPr>
          <p:cNvSpPr>
            <a:spLocks noGrp="1"/>
          </p:cNvSpPr>
          <p:nvPr>
            <p:ph type="title"/>
          </p:nvPr>
        </p:nvSpPr>
        <p:spPr>
          <a:xfrm>
            <a:off x="2368481" y="181076"/>
            <a:ext cx="10197494" cy="1099457"/>
          </a:xfrm>
        </p:spPr>
        <p:txBody>
          <a:bodyPr>
            <a:normAutofit/>
          </a:bodyPr>
          <a:lstStyle/>
          <a:p>
            <a:pPr>
              <a:lnSpc>
                <a:spcPct val="90000"/>
              </a:lnSpc>
            </a:pPr>
            <a:r>
              <a:rPr lang="en-US" b="1" dirty="0">
                <a:latin typeface="Arial" pitchFamily="34" charset="0"/>
                <a:cs typeface="Arial" pitchFamily="34" charset="0"/>
              </a:rPr>
              <a:t>       </a:t>
            </a:r>
            <a:r>
              <a:rPr lang="en-US" b="1" dirty="0">
                <a:solidFill>
                  <a:schemeClr val="accent2">
                    <a:lumMod val="75000"/>
                  </a:schemeClr>
                </a:solidFill>
                <a:cs typeface="Arial" pitchFamily="34" charset="0"/>
              </a:rPr>
              <a:t>LITERATURE SURVEY</a:t>
            </a:r>
            <a:br>
              <a:rPr lang="en-US" dirty="0">
                <a:latin typeface="Arial" pitchFamily="34" charset="0"/>
                <a:cs typeface="Arial" pitchFamily="34" charset="0"/>
              </a:rPr>
            </a:br>
            <a:endParaRPr lang="en-IN" dirty="0"/>
          </a:p>
        </p:txBody>
      </p:sp>
      <p:graphicFrame>
        <p:nvGraphicFramePr>
          <p:cNvPr id="8" name="Content Placeholder 7">
            <a:extLst>
              <a:ext uri="{FF2B5EF4-FFF2-40B4-BE49-F238E27FC236}">
                <a16:creationId xmlns:a16="http://schemas.microsoft.com/office/drawing/2014/main" id="{57654837-FAD7-0CE9-6CB5-FB75AB939516}"/>
              </a:ext>
            </a:extLst>
          </p:cNvPr>
          <p:cNvGraphicFramePr>
            <a:graphicFrameLocks noGrp="1"/>
          </p:cNvGraphicFramePr>
          <p:nvPr>
            <p:ph idx="1"/>
            <p:extLst>
              <p:ext uri="{D42A27DB-BD31-4B8C-83A1-F6EECF244321}">
                <p14:modId xmlns:p14="http://schemas.microsoft.com/office/powerpoint/2010/main" val="2062505876"/>
              </p:ext>
            </p:extLst>
          </p:nvPr>
        </p:nvGraphicFramePr>
        <p:xfrm>
          <a:off x="703194" y="1028579"/>
          <a:ext cx="10785611" cy="4916630"/>
        </p:xfrm>
        <a:graphic>
          <a:graphicData uri="http://schemas.openxmlformats.org/drawingml/2006/table">
            <a:tbl>
              <a:tblPr firstRow="1" bandRow="1"/>
              <a:tblGrid>
                <a:gridCol w="639461">
                  <a:extLst>
                    <a:ext uri="{9D8B030D-6E8A-4147-A177-3AD203B41FA5}">
                      <a16:colId xmlns:a16="http://schemas.microsoft.com/office/drawing/2014/main" val="4176979471"/>
                    </a:ext>
                  </a:extLst>
                </a:gridCol>
                <a:gridCol w="2058625">
                  <a:extLst>
                    <a:ext uri="{9D8B030D-6E8A-4147-A177-3AD203B41FA5}">
                      <a16:colId xmlns:a16="http://schemas.microsoft.com/office/drawing/2014/main" val="605636167"/>
                    </a:ext>
                  </a:extLst>
                </a:gridCol>
                <a:gridCol w="1854285">
                  <a:extLst>
                    <a:ext uri="{9D8B030D-6E8A-4147-A177-3AD203B41FA5}">
                      <a16:colId xmlns:a16="http://schemas.microsoft.com/office/drawing/2014/main" val="2760005762"/>
                    </a:ext>
                  </a:extLst>
                </a:gridCol>
                <a:gridCol w="657425">
                  <a:extLst>
                    <a:ext uri="{9D8B030D-6E8A-4147-A177-3AD203B41FA5}">
                      <a16:colId xmlns:a16="http://schemas.microsoft.com/office/drawing/2014/main" val="2441743577"/>
                    </a:ext>
                  </a:extLst>
                </a:gridCol>
                <a:gridCol w="1317614">
                  <a:extLst>
                    <a:ext uri="{9D8B030D-6E8A-4147-A177-3AD203B41FA5}">
                      <a16:colId xmlns:a16="http://schemas.microsoft.com/office/drawing/2014/main" val="2433018589"/>
                    </a:ext>
                  </a:extLst>
                </a:gridCol>
                <a:gridCol w="1448972">
                  <a:extLst>
                    <a:ext uri="{9D8B030D-6E8A-4147-A177-3AD203B41FA5}">
                      <a16:colId xmlns:a16="http://schemas.microsoft.com/office/drawing/2014/main" val="534751017"/>
                    </a:ext>
                  </a:extLst>
                </a:gridCol>
                <a:gridCol w="1266092">
                  <a:extLst>
                    <a:ext uri="{9D8B030D-6E8A-4147-A177-3AD203B41FA5}">
                      <a16:colId xmlns:a16="http://schemas.microsoft.com/office/drawing/2014/main" val="2067882481"/>
                    </a:ext>
                  </a:extLst>
                </a:gridCol>
                <a:gridCol w="1543137">
                  <a:extLst>
                    <a:ext uri="{9D8B030D-6E8A-4147-A177-3AD203B41FA5}">
                      <a16:colId xmlns:a16="http://schemas.microsoft.com/office/drawing/2014/main" val="4087178127"/>
                    </a:ext>
                  </a:extLst>
                </a:gridCol>
              </a:tblGrid>
              <a:tr h="543246">
                <a:tc>
                  <a:txBody>
                    <a:bodyPr/>
                    <a:lstStyle/>
                    <a:p>
                      <a:pPr rtl="0" fontAlgn="t">
                        <a:spcBef>
                          <a:spcPts val="0"/>
                        </a:spcBef>
                        <a:spcAft>
                          <a:spcPts val="0"/>
                        </a:spcAft>
                      </a:pPr>
                      <a:r>
                        <a:rPr lang="en-IN" sz="1600" b="1" i="0" u="none" strike="noStrike" dirty="0" err="1">
                          <a:solidFill>
                            <a:schemeClr val="tx1"/>
                          </a:solidFill>
                          <a:effectLst/>
                          <a:latin typeface="Times New Roman" panose="02020603050405020304" pitchFamily="18" charset="0"/>
                        </a:rPr>
                        <a:t>S.No</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chemeClr val="tx1"/>
                          </a:solidFill>
                          <a:effectLst/>
                          <a:latin typeface="Times New Roman" panose="02020603050405020304" pitchFamily="18" charset="0"/>
                        </a:rPr>
                        <a:t>Title</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chemeClr val="tx1"/>
                          </a:solidFill>
                          <a:effectLst/>
                          <a:latin typeface="Times New Roman" panose="02020603050405020304" pitchFamily="18" charset="0"/>
                        </a:rPr>
                        <a:t>Author</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chemeClr val="tx1"/>
                          </a:solidFill>
                          <a:effectLst/>
                          <a:latin typeface="Times New Roman" panose="02020603050405020304" pitchFamily="18" charset="0"/>
                        </a:rPr>
                        <a:t>Year</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chemeClr val="tx1"/>
                          </a:solidFill>
                          <a:effectLst/>
                          <a:latin typeface="Times New Roman" panose="02020603050405020304" pitchFamily="18" charset="0"/>
                        </a:rPr>
                        <a:t>Methodology</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chemeClr val="tx1"/>
                          </a:solidFill>
                          <a:effectLst/>
                          <a:latin typeface="Times New Roman" panose="02020603050405020304" pitchFamily="18" charset="0"/>
                        </a:rPr>
                        <a:t>Inference</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chemeClr val="tx1"/>
                          </a:solidFill>
                          <a:effectLst/>
                          <a:latin typeface="Times New Roman" panose="02020603050405020304" pitchFamily="18" charset="0"/>
                        </a:rPr>
                        <a:t>Merits</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1" i="0" u="none" strike="noStrike">
                          <a:solidFill>
                            <a:schemeClr val="tx1"/>
                          </a:solidFill>
                          <a:effectLst/>
                          <a:latin typeface="Times New Roman" panose="02020603050405020304" pitchFamily="18" charset="0"/>
                        </a:rPr>
                        <a:t>Demerits</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793339038"/>
                  </a:ext>
                </a:extLst>
              </a:tr>
              <a:tr h="1968029">
                <a:tc>
                  <a:txBody>
                    <a:bodyPr/>
                    <a:lstStyle/>
                    <a:p>
                      <a:pPr rtl="0" fontAlgn="t">
                        <a:spcBef>
                          <a:spcPts val="0"/>
                        </a:spcBef>
                        <a:spcAft>
                          <a:spcPts val="0"/>
                        </a:spcAft>
                      </a:pPr>
                      <a:r>
                        <a:rPr lang="en-IN" sz="1600" b="0" i="0" u="none" strike="noStrike">
                          <a:solidFill>
                            <a:schemeClr val="tx1"/>
                          </a:solidFill>
                          <a:effectLst/>
                          <a:latin typeface="Times New Roman" panose="02020603050405020304" pitchFamily="18" charset="0"/>
                        </a:rPr>
                        <a:t>1</a:t>
                      </a:r>
                      <a:endParaRPr lang="en-IN" sz="1600" dirty="0">
                        <a:solidFill>
                          <a:schemeClr val="tx1"/>
                        </a:solidFill>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US" sz="1600" dirty="0">
                          <a:effectLst/>
                        </a:rPr>
                        <a:t>Blockchain Technology as an Asset for </a:t>
                      </a:r>
                      <a:r>
                        <a:rPr lang="en-US" sz="1600" dirty="0" err="1">
                          <a:effectLst/>
                        </a:rPr>
                        <a:t>lnnovative</a:t>
                      </a:r>
                      <a:r>
                        <a:rPr lang="en-US" sz="1600" dirty="0">
                          <a:effectLst/>
                        </a:rPr>
                        <a:t> Educational Applications: A Systematic Review </a:t>
                      </a: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dirty="0" err="1">
                          <a:effectLst/>
                        </a:rPr>
                        <a:t>Kostopoulos</a:t>
                      </a:r>
                      <a:r>
                        <a:rPr lang="en-IN" sz="1600" dirty="0">
                          <a:effectLst/>
                        </a:rPr>
                        <a:t>, N., </a:t>
                      </a:r>
                      <a:r>
                        <a:rPr lang="en-IN" sz="1600" dirty="0" err="1">
                          <a:effectLst/>
                        </a:rPr>
                        <a:t>Antonopoulou</a:t>
                      </a:r>
                      <a:r>
                        <a:rPr lang="en-IN" sz="1600" dirty="0">
                          <a:effectLst/>
                        </a:rPr>
                        <a:t>, H., &amp; </a:t>
                      </a:r>
                      <a:r>
                        <a:rPr lang="en-IN" sz="1600" dirty="0" err="1">
                          <a:effectLst/>
                        </a:rPr>
                        <a:t>Halkiopoulos</a:t>
                      </a:r>
                      <a:r>
                        <a:rPr lang="en-IN" sz="1600" dirty="0">
                          <a:effectLst/>
                        </a:rPr>
                        <a:t>, C.</a:t>
                      </a: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2022</a:t>
                      </a:r>
                      <a:endParaRPr lang="en-IN" sz="1600" dirty="0">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Multichain</a:t>
                      </a:r>
                    </a:p>
                    <a:p>
                      <a:pPr rtl="0" fontAlgn="t">
                        <a:spcBef>
                          <a:spcPts val="0"/>
                        </a:spcBef>
                        <a:spcAft>
                          <a:spcPts val="0"/>
                        </a:spcAft>
                      </a:pPr>
                      <a:r>
                        <a:rPr lang="en-IN" sz="1600" dirty="0">
                          <a:effectLst/>
                        </a:rPr>
                        <a:t>Consensus</a:t>
                      </a: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Mechanism designed for private and consortium blockchains, supporting multiple chains.</a:t>
                      </a: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Decentralized</a:t>
                      </a: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Verification solutions for digital credentials.</a:t>
                      </a:r>
                      <a:endParaRPr lang="en-US" sz="1600" dirty="0">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Potential privacy concerns in blockchain data validation..</a:t>
                      </a:r>
                      <a:endParaRPr lang="en-US" sz="1600" dirty="0">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41612613"/>
                  </a:ext>
                </a:extLst>
              </a:tr>
              <a:tr h="2307378">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2</a:t>
                      </a:r>
                      <a:endParaRPr lang="en-IN" sz="1600" dirty="0">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US" sz="1600" b="0" i="0" u="none" strike="noStrike" dirty="0">
                          <a:solidFill>
                            <a:srgbClr val="000000"/>
                          </a:solidFill>
                          <a:effectLst/>
                          <a:latin typeface="Times New Roman" panose="02020603050405020304" pitchFamily="18" charset="0"/>
                        </a:rPr>
                        <a:t>Blockchain technology and academic certificate authenticity – A review</a:t>
                      </a:r>
                      <a:endParaRPr lang="en-US" sz="1600" dirty="0">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dirty="0" err="1">
                          <a:effectLst/>
                        </a:rPr>
                        <a:t>Kumutha</a:t>
                      </a:r>
                      <a:r>
                        <a:rPr lang="en-IN" sz="1600" dirty="0">
                          <a:effectLst/>
                        </a:rPr>
                        <a:t>, K., &amp; Jayalakshmi, S.</a:t>
                      </a: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2022</a:t>
                      </a:r>
                      <a:endParaRPr lang="en-IN" sz="1600" dirty="0">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Stable Consensus protocol(SCP)</a:t>
                      </a:r>
                      <a:endParaRPr lang="en-IN" sz="1600" dirty="0">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Protocol with stability properties in asynchronous networks</a:t>
                      </a:r>
                      <a:endParaRPr lang="en-US" sz="1600" dirty="0">
                        <a:effectLst/>
                      </a:endParaRP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Efficient cross-chain asset tokenization for seamless </a:t>
                      </a:r>
                    </a:p>
                    <a:p>
                      <a:pPr rtl="0" fontAlgn="t">
                        <a:spcBef>
                          <a:spcPts val="0"/>
                        </a:spcBef>
                        <a:spcAft>
                          <a:spcPts val="0"/>
                        </a:spcAft>
                      </a:pPr>
                      <a:r>
                        <a:rPr lang="en-US" sz="1600" dirty="0">
                          <a:effectLst/>
                        </a:rPr>
                        <a:t>transfers.</a:t>
                      </a: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dirty="0">
                          <a:effectLst/>
                        </a:rPr>
                        <a:t>Lack of scalability in blockchain decentralized content monetization.</a:t>
                      </a:r>
                    </a:p>
                  </a:txBody>
                  <a:tcPr marL="57643" marR="57643" marT="57643" marB="5764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430270395"/>
                  </a:ext>
                </a:extLst>
              </a:tr>
            </a:tbl>
          </a:graphicData>
        </a:graphic>
      </p:graphicFrame>
      <p:sp>
        <p:nvSpPr>
          <p:cNvPr id="5" name="Rectangle 1">
            <a:extLst>
              <a:ext uri="{FF2B5EF4-FFF2-40B4-BE49-F238E27FC236}">
                <a16:creationId xmlns:a16="http://schemas.microsoft.com/office/drawing/2014/main" id="{5215A2D4-F267-B81C-C678-13867FA9695F}"/>
              </a:ext>
            </a:extLst>
          </p:cNvPr>
          <p:cNvSpPr>
            <a:spLocks noChangeArrowheads="1"/>
          </p:cNvSpPr>
          <p:nvPr/>
        </p:nvSpPr>
        <p:spPr bwMode="auto">
          <a:xfrm>
            <a:off x="-1" y="0"/>
            <a:ext cx="1658352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2">
            <a:extLst>
              <a:ext uri="{FF2B5EF4-FFF2-40B4-BE49-F238E27FC236}">
                <a16:creationId xmlns:a16="http://schemas.microsoft.com/office/drawing/2014/main" id="{E07AD4AF-12E6-FA30-BE21-31E3857251C1}"/>
              </a:ext>
            </a:extLst>
          </p:cNvPr>
          <p:cNvSpPr>
            <a:spLocks noChangeArrowheads="1"/>
          </p:cNvSpPr>
          <p:nvPr/>
        </p:nvSpPr>
        <p:spPr bwMode="auto">
          <a:xfrm>
            <a:off x="-4919866" y="-96848"/>
            <a:ext cx="22031732" cy="469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31845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37BE9E320B794F92A8A64033FD8B63" ma:contentTypeVersion="2" ma:contentTypeDescription="Create a new document." ma:contentTypeScope="" ma:versionID="8fc919ff60be0f181aa615b15c63dee0">
  <xsd:schema xmlns:xsd="http://www.w3.org/2001/XMLSchema" xmlns:xs="http://www.w3.org/2001/XMLSchema" xmlns:p="http://schemas.microsoft.com/office/2006/metadata/properties" xmlns:ns3="be9e42c9-e8fc-4b1d-8460-b7de32017e8b" targetNamespace="http://schemas.microsoft.com/office/2006/metadata/properties" ma:root="true" ma:fieldsID="8cbbabbfc3b1132ec2ed3f7a8d2af5ce" ns3:_="">
    <xsd:import namespace="be9e42c9-e8fc-4b1d-8460-b7de32017e8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e42c9-e8fc-4b1d-8460-b7de32017e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6A0CCD-C4A2-41AA-BB52-E6B5D370F5C9}">
  <ds:schemaRefs>
    <ds:schemaRef ds:uri="http://purl.org/dc/terms/"/>
    <ds:schemaRef ds:uri="be9e42c9-e8fc-4b1d-8460-b7de32017e8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05FC5FC-6AFF-4542-941B-0D24F43C7F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e42c9-e8fc-4b1d-8460-b7de32017e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72356B-1892-4EBD-A674-7F76ED88F2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993</TotalTime>
  <Words>2709</Words>
  <Application>Microsoft Office PowerPoint</Application>
  <PresentationFormat>Widescreen</PresentationFormat>
  <Paragraphs>179</Paragraphs>
  <Slides>29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Arial</vt:lpstr>
      <vt:lpstr>Calibri</vt:lpstr>
      <vt:lpstr>Calibri Light</vt:lpstr>
      <vt:lpstr>Roboto</vt:lpstr>
      <vt:lpstr>Times New Roman</vt:lpstr>
      <vt:lpstr>Trebuchet MS</vt:lpstr>
      <vt:lpstr>Trebuchet MS (Headings)</vt:lpstr>
      <vt:lpstr>Wingdings</vt:lpstr>
      <vt:lpstr>Wingdings 3</vt:lpstr>
      <vt:lpstr>Office Theme</vt:lpstr>
      <vt:lpstr>Facet</vt:lpstr>
      <vt:lpstr>PowerPoint Presentation</vt:lpstr>
      <vt:lpstr>Innovative Certificate And Signature Verification System For Authentication And Fraud Detection  </vt:lpstr>
      <vt:lpstr> PRESENTATION OUTLINE:</vt:lpstr>
      <vt:lpstr>INTRODUCTION:</vt:lpstr>
      <vt:lpstr>   ABSTRACT:</vt:lpstr>
      <vt:lpstr>  OBJECTIVE:</vt:lpstr>
      <vt:lpstr> OBJECTIVE:</vt:lpstr>
      <vt:lpstr>   PROBLEM STATEMENT:</vt:lpstr>
      <vt:lpstr>       LITERATURE SURVEY </vt:lpstr>
      <vt:lpstr>PowerPoint Presentation</vt:lpstr>
      <vt:lpstr>PowerPoint Presentation</vt:lpstr>
      <vt:lpstr>INFERENCES FROM LITERATURE SURVEY:</vt:lpstr>
      <vt:lpstr>PowerPoint Presentation</vt:lpstr>
      <vt:lpstr>SYSTEM ARCHITECTURE :</vt:lpstr>
      <vt:lpstr> MODULE LIST:</vt:lpstr>
      <vt:lpstr>           WORKING PRINCIPLE:</vt:lpstr>
      <vt:lpstr>PROPOSED SYSTEM:</vt:lpstr>
      <vt:lpstr>EXISTING SYSTEM:</vt:lpstr>
      <vt:lpstr>DESCRIPTION OF SOFTWARE FOR IMPLEMENTATION:</vt:lpstr>
      <vt:lpstr>PROJECT MODULE DESCRIPTION:</vt:lpstr>
      <vt:lpstr>PROJECT MODULE DESCRIPTION:</vt:lpstr>
      <vt:lpstr>RESULTS AND DISCUSSIONS:</vt:lpstr>
      <vt:lpstr>CONCLUSION:</vt:lpstr>
      <vt:lpstr> FUTURE ENHANCEMENTS:</vt:lpstr>
      <vt:lpstr> OUTPUT :</vt:lpstr>
      <vt:lpstr> OUTPUT :</vt:lpstr>
      <vt:lpstr> OUTPUT :</vt:lpstr>
      <vt:lpstr> 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URL-Based Phishing Detection Using Machine Learning</dc:title>
  <dc:creator>Mohith Aruru</dc:creator>
  <cp:lastModifiedBy>Anvesh</cp:lastModifiedBy>
  <cp:revision>19</cp:revision>
  <dcterms:created xsi:type="dcterms:W3CDTF">2023-04-18T05:59:06Z</dcterms:created>
  <dcterms:modified xsi:type="dcterms:W3CDTF">2024-04-14T07:52:10Z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0x010100E337BE9E320B794F92A8A64033FD8B63</vt:lpwstr>
  </property>
</Properties>
</file>