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7" r:id="rId3"/>
    <p:sldId id="382" r:id="rId4"/>
    <p:sldId id="256" r:id="rId5"/>
    <p:sldId id="383" r:id="rId6"/>
    <p:sldId id="385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6B98-0390-61E9-2B1E-4B01A0F70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B31BF-9075-0CF2-B6B8-A0B732CB2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4380-58D6-125E-1C4F-B30609E1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CD02-1239-4382-88A2-A7838242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9D26-D2C8-7186-D2EB-E02FDBC7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99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196E-0EF1-B1F3-9626-F7531022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D94D-6668-B575-9079-9F4A92C55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3ACB-AE25-5A99-3CD5-7809202C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607F-1200-CA6F-CAAC-C04549CF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6570-7299-8063-0EE4-BB701881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86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21256-C391-2762-0377-7DEA3698C8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EA02F-1725-D8AA-0D94-735706EC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DB02-5AB4-5EFF-2EC2-93FB2784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EA6D-432B-D250-69A8-BD342401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12741-F45E-3125-0B6E-D3B6D515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6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3EDD-709B-FCF9-02DC-F2DECF0A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175E-3794-0374-8BA6-9EE61315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1C2DC-C32A-1939-3BE6-C4017004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C0D3-3E8D-95B8-9C35-6029D5FB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9623-F174-BBEF-0443-BEF3CD85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7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E0A7-D7DC-7667-5301-07B37E9C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A6E8-8731-8BAD-25A5-9C2A5DCA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A36D-F50D-34B9-4D1B-FD77217A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7F310-FC76-1539-5103-6A1E89AD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A3ED6-626A-361E-49BB-8B393619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5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4A5F-EF68-FC48-0BC2-77AA07B8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D5A6D-2ED8-49F6-1B3B-5505F91E0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7C1BC-5B82-DA48-5383-CF25DB90C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735C4-3ADB-DC7D-7D9E-844A465C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5B061-AFCB-CE55-D06E-3C2176BB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42750-33D0-4B6C-1FEB-3184D052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26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7EF-1659-4329-839A-D00497D8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D8947-755F-2A09-0C1C-20D29266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78AB5-CC68-FA3A-88A5-9B6C74DE3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8E50E-2E7B-55DE-C97F-61ACF58EB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1865-7D68-4B61-6B92-E5422C169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32AD9-4A14-E1F8-C5B1-1AA0D5F9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ECC32-5D83-1356-C3D2-F7FD0331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AF622-90D8-C310-61E3-B9BC43FB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9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E797-4B00-A479-704F-DA0CFE4E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69FD7-7C77-37C4-E5FF-38629EB7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959E8-601A-2E44-F633-663F8745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0A2C-400C-FDFF-82EB-3FBF0F77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84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2FDC3-1998-DAD3-2866-953DBA68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406C49-C036-7956-A905-3D7B5C73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9D790-A63E-1D0D-EF44-7BEA71B2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4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B86D-10B8-D5CC-A28B-FD957445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D120-18B6-F3CC-3B4A-B40778F8B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5DC67-49FA-F892-A1EF-FC84BBE0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3D901-7D36-081F-0087-90A91ED9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BFFB8-605B-5A09-47DF-722ECB11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16309-3C70-5BB3-EF42-4F4556C0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5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108A-8162-6539-717C-E8EE7B273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7198F-332B-AA4C-9386-4E9843726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0C2E7-D857-B77A-50A6-FDE6B1603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86497-20D5-E3D2-C7D1-6A744262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41603-AC0A-3595-50DC-1DAE3F6A6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F02FD-C2C7-3577-DCBA-B41594BE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3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7658E-C992-0FAF-A279-9D497422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9DC8B-335B-3430-D7A7-DE9C279DF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7669-8BB3-5205-8C24-1103B2D20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2B2F-D99A-4109-AA6C-0FCDFDDDE7B1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F786-EF76-9A13-D39C-7A834A7DF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055E-6E36-8B23-7A17-46F437F1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53A21-3C87-40C0-A38B-C7CAA5A12BA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A72030-8904-61BE-08C7-5028884E528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47475" y="6672580"/>
            <a:ext cx="13192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 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33407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BD64-FEE3-4A97-BEE3-EBD6F6A58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Staffing Origin Dashboards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CAA7D-66FC-4250-8456-A67D6234B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3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144" y="151342"/>
            <a:ext cx="6478618" cy="905934"/>
          </a:xfrm>
        </p:spPr>
        <p:txBody>
          <a:bodyPr>
            <a:normAutofit/>
          </a:bodyPr>
          <a:lstStyle/>
          <a:p>
            <a:pPr algn="ctr"/>
            <a:r>
              <a:rPr lang="en-IN" sz="1800" b="1" u="sng">
                <a:solidFill>
                  <a:schemeClr val="accent1"/>
                </a:solidFill>
                <a:latin typeface="+mn-lt"/>
              </a:rPr>
              <a:t>Full Load  Architecture</a:t>
            </a:r>
            <a:endParaRPr lang="en-IN" sz="1800" b="1" u="sng">
              <a:solidFill>
                <a:schemeClr val="accent1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75722" y="3599730"/>
            <a:ext cx="7162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/>
              <a:t>Power BI (Visualizations)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144" y="3004057"/>
            <a:ext cx="532611" cy="42621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79886" y="3747663"/>
            <a:ext cx="939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/>
              <a:t>Container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8F3803-F377-44F8-9CB0-00723B41C195}"/>
              </a:ext>
            </a:extLst>
          </p:cNvPr>
          <p:cNvSpPr txBox="1"/>
          <p:nvPr/>
        </p:nvSpPr>
        <p:spPr>
          <a:xfrm>
            <a:off x="-20760" y="1821135"/>
            <a:ext cx="784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Source - S3 Browser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0F09063-67CB-4615-99C2-A1D14753C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13" y="2962398"/>
            <a:ext cx="846884" cy="682749"/>
          </a:xfrm>
          <a:prstGeom prst="rect">
            <a:avLst/>
          </a:prstGeom>
        </p:spPr>
      </p:pic>
      <p:sp>
        <p:nvSpPr>
          <p:cNvPr id="36" name="TextBox 27">
            <a:extLst>
              <a:ext uri="{FF2B5EF4-FFF2-40B4-BE49-F238E27FC236}">
                <a16:creationId xmlns:a16="http://schemas.microsoft.com/office/drawing/2014/main" id="{B1B45125-E30E-4A02-8E76-962C8BE84895}"/>
              </a:ext>
            </a:extLst>
          </p:cNvPr>
          <p:cNvSpPr txBox="1"/>
          <p:nvPr/>
        </p:nvSpPr>
        <p:spPr>
          <a:xfrm>
            <a:off x="3030814" y="6445190"/>
            <a:ext cx="1051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/>
              <a:t>Azure Data Factory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2DCCAF-6EF1-4D03-B6FE-598F79FD3A44}"/>
              </a:ext>
            </a:extLst>
          </p:cNvPr>
          <p:cNvSpPr txBox="1"/>
          <p:nvPr/>
        </p:nvSpPr>
        <p:spPr>
          <a:xfrm>
            <a:off x="5942123" y="1801596"/>
            <a:ext cx="1041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Processed </a:t>
            </a:r>
            <a:r>
              <a:rPr lang="en-US" sz="1000" err="1"/>
              <a:t>json</a:t>
            </a:r>
            <a:endParaRPr lang="en-US" altLang="en-IN" sz="1000"/>
          </a:p>
        </p:txBody>
      </p:sp>
      <p:pic>
        <p:nvPicPr>
          <p:cNvPr id="11" name="Picture 2" descr="Databricks - YouTube">
            <a:extLst>
              <a:ext uri="{FF2B5EF4-FFF2-40B4-BE49-F238E27FC236}">
                <a16:creationId xmlns:a16="http://schemas.microsoft.com/office/drawing/2014/main" id="{914933E9-4188-4960-8208-96887A76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43" y="4443873"/>
            <a:ext cx="560189" cy="67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8B1153B-E433-491E-B240-1407D36D2A40}"/>
              </a:ext>
            </a:extLst>
          </p:cNvPr>
          <p:cNvSpPr txBox="1"/>
          <p:nvPr/>
        </p:nvSpPr>
        <p:spPr>
          <a:xfrm>
            <a:off x="4122586" y="5219256"/>
            <a:ext cx="96551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000">
                <a:cs typeface="Calibri" panose="020F0502020204030204"/>
              </a:rPr>
              <a:t>Azure Storage</a:t>
            </a:r>
            <a:endParaRPr lang="en-IN" sz="1000"/>
          </a:p>
        </p:txBody>
      </p:sp>
      <p:sp>
        <p:nvSpPr>
          <p:cNvPr id="98" name="Rectangle 97"/>
          <p:cNvSpPr/>
          <p:nvPr/>
        </p:nvSpPr>
        <p:spPr>
          <a:xfrm>
            <a:off x="4049128" y="1597001"/>
            <a:ext cx="957755" cy="65541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0" name="Rectangle 19"/>
          <p:cNvSpPr/>
          <p:nvPr/>
        </p:nvSpPr>
        <p:spPr>
          <a:xfrm>
            <a:off x="4089866" y="1734947"/>
            <a:ext cx="8260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>
                <a:cs typeface="Calibri" panose="020F0502020204030204"/>
              </a:rPr>
              <a:t>RAW </a:t>
            </a:r>
            <a:r>
              <a:rPr lang="en-US" sz="1000" err="1">
                <a:cs typeface="Calibri" panose="020F0502020204030204"/>
              </a:rPr>
              <a:t>json</a:t>
            </a:r>
            <a:r>
              <a:rPr lang="en-US" sz="1000">
                <a:cs typeface="Calibri" panose="020F0502020204030204"/>
              </a:rPr>
              <a:t> full Load</a:t>
            </a:r>
            <a:endParaRPr lang="en-US" altLang="en-IN" sz="1000">
              <a:cs typeface="Calibri" panose="020F0502020204030204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02866" y="1597001"/>
            <a:ext cx="971617" cy="65541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8" name="Rectangle 27"/>
          <p:cNvSpPr/>
          <p:nvPr/>
        </p:nvSpPr>
        <p:spPr>
          <a:xfrm>
            <a:off x="4690007" y="2482364"/>
            <a:ext cx="1653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>
                <a:cs typeface="Calibri" panose="020F0502020204030204"/>
              </a:rPr>
              <a:t>Pipeline Execute Databricks Notebook </a:t>
            </a:r>
            <a:endParaRPr lang="en-US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/>
              <a:t>Notebook converts Raw JSON to Processed JSON</a:t>
            </a:r>
            <a:endParaRPr lang="en-IN" sz="1000"/>
          </a:p>
        </p:txBody>
      </p:sp>
      <p:sp>
        <p:nvSpPr>
          <p:cNvPr id="103" name="TextBox 27">
            <a:extLst>
              <a:ext uri="{FF2B5EF4-FFF2-40B4-BE49-F238E27FC236}">
                <a16:creationId xmlns:a16="http://schemas.microsoft.com/office/drawing/2014/main" id="{B1B45125-E30E-4A02-8E76-962C8BE84895}"/>
              </a:ext>
            </a:extLst>
          </p:cNvPr>
          <p:cNvSpPr txBox="1"/>
          <p:nvPr/>
        </p:nvSpPr>
        <p:spPr>
          <a:xfrm>
            <a:off x="5205765" y="6472156"/>
            <a:ext cx="1073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/>
              <a:t>Azure Data Factory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37320ED-6273-43EF-8F02-06A2BFAA7738}"/>
              </a:ext>
            </a:extLst>
          </p:cNvPr>
          <p:cNvCxnSpPr>
            <a:cxnSpLocks/>
          </p:cNvCxnSpPr>
          <p:nvPr/>
        </p:nvCxnSpPr>
        <p:spPr>
          <a:xfrm flipV="1">
            <a:off x="816109" y="3337732"/>
            <a:ext cx="3233019" cy="207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V="1">
            <a:off x="3480697" y="5421751"/>
            <a:ext cx="0" cy="3954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>
            <a:extLst>
              <a:ext uri="{FF2B5EF4-FFF2-40B4-BE49-F238E27FC236}">
                <a16:creationId xmlns:a16="http://schemas.microsoft.com/office/drawing/2014/main" id="{83EC0ADB-E607-49E8-B16D-7AB226EEC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107" y="3004869"/>
            <a:ext cx="511542" cy="594861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4502901" y="4046421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4" descr="Azure Storage - Visual Studio Marketplace">
            <a:extLst>
              <a:ext uri="{FF2B5EF4-FFF2-40B4-BE49-F238E27FC236}">
                <a16:creationId xmlns:a16="http://schemas.microsoft.com/office/drawing/2014/main" id="{9796EAB0-7DA6-4FA5-AB40-9B6D5E6C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543" y="4680523"/>
            <a:ext cx="546164" cy="54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Arrow Connector 112"/>
          <p:cNvCxnSpPr>
            <a:cxnSpLocks/>
          </p:cNvCxnSpPr>
          <p:nvPr/>
        </p:nvCxnSpPr>
        <p:spPr>
          <a:xfrm>
            <a:off x="4475878" y="2412205"/>
            <a:ext cx="6117" cy="442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FD11B4D-101E-4B1A-A642-2293C8D9E23A}"/>
              </a:ext>
            </a:extLst>
          </p:cNvPr>
          <p:cNvCxnSpPr>
            <a:cxnSpLocks/>
          </p:cNvCxnSpPr>
          <p:nvPr/>
        </p:nvCxnSpPr>
        <p:spPr>
          <a:xfrm flipV="1">
            <a:off x="4872707" y="3327419"/>
            <a:ext cx="1414901" cy="3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2" descr="Databricks - YouTube">
            <a:extLst>
              <a:ext uri="{FF2B5EF4-FFF2-40B4-BE49-F238E27FC236}">
                <a16:creationId xmlns:a16="http://schemas.microsoft.com/office/drawing/2014/main" id="{914933E9-4188-4960-8208-96887A76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527" y="4474762"/>
            <a:ext cx="560189" cy="61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Graphic 45">
            <a:extLst>
              <a:ext uri="{FF2B5EF4-FFF2-40B4-BE49-F238E27FC236}">
                <a16:creationId xmlns:a16="http://schemas.microsoft.com/office/drawing/2014/main" id="{B3FCC83E-D71C-4DC0-BE1F-25182F9FE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3913" y="5953836"/>
            <a:ext cx="575554" cy="551162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V="1">
            <a:off x="5638749" y="5403500"/>
            <a:ext cx="0" cy="4137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83EC0ADB-E607-49E8-B16D-7AB226EEC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32" y="3047542"/>
            <a:ext cx="491407" cy="571447"/>
          </a:xfrm>
          <a:prstGeom prst="rect">
            <a:avLst/>
          </a:prstGeom>
        </p:spPr>
      </p:pic>
      <p:cxnSp>
        <p:nvCxnSpPr>
          <p:cNvPr id="120" name="Straight Arrow Connector 119"/>
          <p:cNvCxnSpPr>
            <a:cxnSpLocks/>
          </p:cNvCxnSpPr>
          <p:nvPr/>
        </p:nvCxnSpPr>
        <p:spPr>
          <a:xfrm>
            <a:off x="6506156" y="2464038"/>
            <a:ext cx="6117" cy="442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275008" y="3745698"/>
            <a:ext cx="7244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/>
              <a:t>Container</a:t>
            </a:r>
          </a:p>
          <a:p>
            <a:pPr algn="ctr"/>
            <a:endParaRPr lang="en-IN" sz="1100"/>
          </a:p>
        </p:txBody>
      </p:sp>
      <p:pic>
        <p:nvPicPr>
          <p:cNvPr id="122" name="Picture 4" descr="Azure Storage - Visual Studio Marketplace">
            <a:extLst>
              <a:ext uri="{FF2B5EF4-FFF2-40B4-BE49-F238E27FC236}">
                <a16:creationId xmlns:a16="http://schemas.microsoft.com/office/drawing/2014/main" id="{9796EAB0-7DA6-4FA5-AB40-9B6D5E6C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13" y="4680523"/>
            <a:ext cx="546164" cy="54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6660790" y="4075697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8B1153B-E433-491E-B240-1407D36D2A40}"/>
              </a:ext>
            </a:extLst>
          </p:cNvPr>
          <p:cNvSpPr txBox="1"/>
          <p:nvPr/>
        </p:nvSpPr>
        <p:spPr>
          <a:xfrm>
            <a:off x="6207634" y="5237901"/>
            <a:ext cx="96551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1000">
                <a:cs typeface="Calibri" panose="020F0502020204030204"/>
              </a:rPr>
              <a:t>Azure Storage</a:t>
            </a:r>
            <a:endParaRPr lang="en-IN" sz="1000"/>
          </a:p>
        </p:txBody>
      </p:sp>
      <p:sp>
        <p:nvSpPr>
          <p:cNvPr id="60" name="Rectangle 59"/>
          <p:cNvSpPr/>
          <p:nvPr/>
        </p:nvSpPr>
        <p:spPr>
          <a:xfrm>
            <a:off x="6738763" y="2466810"/>
            <a:ext cx="11500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/>
              <a:t>Databricks Notebook creates </a:t>
            </a:r>
            <a:r>
              <a:rPr lang="en-IN" sz="1000"/>
              <a:t>Dynamic External Tables</a:t>
            </a:r>
            <a:r>
              <a:rPr lang="en-US" sz="1000"/>
              <a:t> and Load Data</a:t>
            </a:r>
            <a:endParaRPr lang="en-IN" sz="10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FD11B4D-101E-4B1A-A642-2293C8D9E23A}"/>
              </a:ext>
            </a:extLst>
          </p:cNvPr>
          <p:cNvCxnSpPr>
            <a:cxnSpLocks/>
          </p:cNvCxnSpPr>
          <p:nvPr/>
        </p:nvCxnSpPr>
        <p:spPr>
          <a:xfrm flipV="1">
            <a:off x="6869545" y="3337732"/>
            <a:ext cx="888473" cy="112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45">
            <a:extLst>
              <a:ext uri="{FF2B5EF4-FFF2-40B4-BE49-F238E27FC236}">
                <a16:creationId xmlns:a16="http://schemas.microsoft.com/office/drawing/2014/main" id="{B3FCC83E-D71C-4DC0-BE1F-25182F9FE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68730" y="5925117"/>
            <a:ext cx="575554" cy="545474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9010379" y="1597001"/>
            <a:ext cx="955683" cy="65541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80" name="Rectangle 79"/>
          <p:cNvSpPr/>
          <p:nvPr/>
        </p:nvSpPr>
        <p:spPr>
          <a:xfrm>
            <a:off x="9010379" y="1744191"/>
            <a:ext cx="9286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IN" sz="1000"/>
              <a:t>Individual Views </a:t>
            </a:r>
            <a:endParaRPr lang="en-IN" sz="100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V="1">
            <a:off x="7313782" y="3876729"/>
            <a:ext cx="0" cy="5760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FD11B4D-101E-4B1A-A642-2293C8D9E23A}"/>
              </a:ext>
            </a:extLst>
          </p:cNvPr>
          <p:cNvCxnSpPr>
            <a:cxnSpLocks/>
          </p:cNvCxnSpPr>
          <p:nvPr/>
        </p:nvCxnSpPr>
        <p:spPr>
          <a:xfrm flipV="1">
            <a:off x="8508266" y="3346215"/>
            <a:ext cx="595154" cy="27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D11B4D-101E-4B1A-A642-2293C8D9E23A}"/>
              </a:ext>
            </a:extLst>
          </p:cNvPr>
          <p:cNvCxnSpPr>
            <a:cxnSpLocks/>
          </p:cNvCxnSpPr>
          <p:nvPr/>
        </p:nvCxnSpPr>
        <p:spPr>
          <a:xfrm flipV="1">
            <a:off x="9847552" y="3320573"/>
            <a:ext cx="746082" cy="126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/>
          <p:cNvSpPr/>
          <p:nvPr/>
        </p:nvSpPr>
        <p:spPr>
          <a:xfrm>
            <a:off x="8136994" y="2655069"/>
            <a:ext cx="13376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/>
              <a:t>Databricks Notebook creates Individual Views</a:t>
            </a:r>
            <a:endParaRPr lang="en-IN" sz="1000"/>
          </a:p>
        </p:txBody>
      </p:sp>
      <p:cxnSp>
        <p:nvCxnSpPr>
          <p:cNvPr id="154" name="Straight Arrow Connector 153"/>
          <p:cNvCxnSpPr>
            <a:cxnSpLocks/>
          </p:cNvCxnSpPr>
          <p:nvPr/>
        </p:nvCxnSpPr>
        <p:spPr>
          <a:xfrm>
            <a:off x="9442537" y="2393388"/>
            <a:ext cx="6117" cy="442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Rectangle 1035"/>
          <p:cNvSpPr/>
          <p:nvPr/>
        </p:nvSpPr>
        <p:spPr>
          <a:xfrm>
            <a:off x="9485871" y="2636252"/>
            <a:ext cx="14757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/>
              <a:t>Databricks Notebook created Functional Views</a:t>
            </a:r>
            <a:endParaRPr lang="en-IN" sz="1000"/>
          </a:p>
        </p:txBody>
      </p:sp>
      <p:sp>
        <p:nvSpPr>
          <p:cNvPr id="158" name="Rectangle 157"/>
          <p:cNvSpPr/>
          <p:nvPr/>
        </p:nvSpPr>
        <p:spPr>
          <a:xfrm>
            <a:off x="10276306" y="1597001"/>
            <a:ext cx="953310" cy="65541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cxnSp>
        <p:nvCxnSpPr>
          <p:cNvPr id="160" name="Straight Arrow Connector 159"/>
          <p:cNvCxnSpPr>
            <a:cxnSpLocks/>
          </p:cNvCxnSpPr>
          <p:nvPr/>
        </p:nvCxnSpPr>
        <p:spPr>
          <a:xfrm>
            <a:off x="10922948" y="2415974"/>
            <a:ext cx="6117" cy="442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FD11B4D-101E-4B1A-A642-2293C8D9E23A}"/>
              </a:ext>
            </a:extLst>
          </p:cNvPr>
          <p:cNvCxnSpPr>
            <a:cxnSpLocks/>
          </p:cNvCxnSpPr>
          <p:nvPr/>
        </p:nvCxnSpPr>
        <p:spPr>
          <a:xfrm flipV="1">
            <a:off x="11214282" y="3304079"/>
            <a:ext cx="367327" cy="78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V="1">
            <a:off x="11006076" y="3944280"/>
            <a:ext cx="3380" cy="5085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037"/>
          <p:cNvSpPr/>
          <p:nvPr/>
        </p:nvSpPr>
        <p:spPr>
          <a:xfrm>
            <a:off x="10856703" y="2475979"/>
            <a:ext cx="100819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/>
              <a:t>Power BI Visualizations Processing</a:t>
            </a:r>
          </a:p>
        </p:txBody>
      </p:sp>
      <p:sp>
        <p:nvSpPr>
          <p:cNvPr id="1039" name="Rectangle 1038"/>
          <p:cNvSpPr/>
          <p:nvPr/>
        </p:nvSpPr>
        <p:spPr>
          <a:xfrm>
            <a:off x="2530580" y="2311756"/>
            <a:ext cx="18488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IN" sz="1000" dirty="0"/>
              <a:t>Schedule Trigger </a:t>
            </a:r>
            <a:r>
              <a:rPr lang="en-IN" sz="1000" dirty="0"/>
              <a:t>Trigger’s ADF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>
                <a:cs typeface="Calibri" panose="020F0502020204030204"/>
              </a:rPr>
              <a:t>Pipeline Execute Databricks Notebook 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Notebook Copying  JSON from S3 to Azure Storage</a:t>
            </a:r>
            <a:endParaRPr lang="en-IN" sz="1000" dirty="0"/>
          </a:p>
        </p:txBody>
      </p:sp>
      <p:sp>
        <p:nvSpPr>
          <p:cNvPr id="1040" name="Rectangle 1039"/>
          <p:cNvSpPr/>
          <p:nvPr/>
        </p:nvSpPr>
        <p:spPr>
          <a:xfrm>
            <a:off x="30579" y="1232951"/>
            <a:ext cx="677954" cy="468206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E2DCCAF-6EF1-4D03-B6FE-598F79FD3A44}"/>
              </a:ext>
            </a:extLst>
          </p:cNvPr>
          <p:cNvSpPr txBox="1"/>
          <p:nvPr/>
        </p:nvSpPr>
        <p:spPr>
          <a:xfrm>
            <a:off x="7555613" y="1734947"/>
            <a:ext cx="1007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/>
              <a:t>Tables with Data</a:t>
            </a:r>
            <a:endParaRPr lang="en-US" altLang="en-IN" sz="1000"/>
          </a:p>
        </p:txBody>
      </p:sp>
      <p:sp>
        <p:nvSpPr>
          <p:cNvPr id="173" name="Rectangle 172"/>
          <p:cNvSpPr/>
          <p:nvPr/>
        </p:nvSpPr>
        <p:spPr>
          <a:xfrm>
            <a:off x="7555613" y="1597001"/>
            <a:ext cx="1001780" cy="65541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cxnSp>
        <p:nvCxnSpPr>
          <p:cNvPr id="174" name="Straight Arrow Connector 173"/>
          <p:cNvCxnSpPr>
            <a:cxnSpLocks/>
          </p:cNvCxnSpPr>
          <p:nvPr/>
        </p:nvCxnSpPr>
        <p:spPr>
          <a:xfrm>
            <a:off x="8126648" y="2498229"/>
            <a:ext cx="6117" cy="442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3443238" y="3980585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5597117" y="4039122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DA70650-F89E-4F00-A8E7-2A7D96497ACB}"/>
              </a:ext>
            </a:extLst>
          </p:cNvPr>
          <p:cNvSpPr txBox="1"/>
          <p:nvPr/>
        </p:nvSpPr>
        <p:spPr>
          <a:xfrm>
            <a:off x="10255992" y="1744191"/>
            <a:ext cx="9931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IN" sz="1000"/>
              <a:t>Functional Views </a:t>
            </a:r>
            <a:endParaRPr lang="en-IN" sz="1000"/>
          </a:p>
        </p:txBody>
      </p:sp>
      <p:sp>
        <p:nvSpPr>
          <p:cNvPr id="134" name="Rectangle 133"/>
          <p:cNvSpPr/>
          <p:nvPr/>
        </p:nvSpPr>
        <p:spPr>
          <a:xfrm>
            <a:off x="11342403" y="1597001"/>
            <a:ext cx="770208" cy="655413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pic>
        <p:nvPicPr>
          <p:cNvPr id="1028" name="Picture 4" descr="Database Server Download Icon, PNG, 577x800px, Database, Computer Program,  Cylinder, Electric Blue, Icon Design Download Fre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659" y="3080289"/>
            <a:ext cx="582669" cy="6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4" descr="Database Server Download Icon, PNG, 577x800px, Database, Computer Program,  Cylinder, Electric Blue, Icon Design Download Fre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28" y="3050187"/>
            <a:ext cx="582669" cy="6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11293041" y="1667247"/>
            <a:ext cx="8484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/>
              <a:t>Power BI Dashboard/Reports 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0636341" y="3671237"/>
            <a:ext cx="7244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/>
              <a:t>Database</a:t>
            </a:r>
            <a:endParaRPr lang="en-IN" sz="1000"/>
          </a:p>
        </p:txBody>
      </p:sp>
      <p:sp>
        <p:nvSpPr>
          <p:cNvPr id="156" name="TextBox 155"/>
          <p:cNvSpPr txBox="1"/>
          <p:nvPr/>
        </p:nvSpPr>
        <p:spPr>
          <a:xfrm>
            <a:off x="7838859" y="3753618"/>
            <a:ext cx="7244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/>
              <a:t>Database</a:t>
            </a:r>
            <a:endParaRPr lang="en-IN" sz="1000"/>
          </a:p>
        </p:txBody>
      </p:sp>
      <p:sp>
        <p:nvSpPr>
          <p:cNvPr id="168" name="TextBox 167"/>
          <p:cNvSpPr txBox="1"/>
          <p:nvPr/>
        </p:nvSpPr>
        <p:spPr>
          <a:xfrm>
            <a:off x="9172175" y="3745698"/>
            <a:ext cx="7244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/>
              <a:t>Database</a:t>
            </a:r>
            <a:endParaRPr lang="en-IN" sz="1000"/>
          </a:p>
        </p:txBody>
      </p:sp>
      <p:pic>
        <p:nvPicPr>
          <p:cNvPr id="169" name="Picture 4" descr="Database Server Download Icon, PNG, 577x800px, Database, Computer Program,  Cylinder, Electric Blue, Icon Design Download Fre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613" y="2987951"/>
            <a:ext cx="582669" cy="6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0" name="Straight Arrow Connector 169"/>
          <p:cNvCxnSpPr>
            <a:cxnSpLocks/>
          </p:cNvCxnSpPr>
          <p:nvPr/>
        </p:nvCxnSpPr>
        <p:spPr>
          <a:xfrm>
            <a:off x="11869482" y="2412204"/>
            <a:ext cx="6117" cy="4429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utoShape 6" descr="Apache Spark Tutorial: Getting Started with Apache Spark Tutoria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8" descr="Apache Spark Tutorial: Getting Started with Apache Spark Tutorial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8" name="Picture 2" descr="Databricks - YouTube">
            <a:extLst>
              <a:ext uri="{FF2B5EF4-FFF2-40B4-BE49-F238E27FC236}">
                <a16:creationId xmlns:a16="http://schemas.microsoft.com/office/drawing/2014/main" id="{914933E9-4188-4960-8208-96887A767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403" y="4960902"/>
            <a:ext cx="560189" cy="59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Rectangle 179"/>
          <p:cNvSpPr/>
          <p:nvPr/>
        </p:nvSpPr>
        <p:spPr>
          <a:xfrm>
            <a:off x="9027709" y="5437382"/>
            <a:ext cx="748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>
                <a:cs typeface="Calibri" panose="020F0502020204030204"/>
              </a:rPr>
              <a:t>Databricks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238156" y="4960902"/>
            <a:ext cx="841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Databricks  Notebook</a:t>
            </a:r>
            <a:endParaRPr lang="en-IN" sz="1000"/>
          </a:p>
        </p:txBody>
      </p:sp>
      <p:sp>
        <p:nvSpPr>
          <p:cNvPr id="185" name="Rectangle 184"/>
          <p:cNvSpPr/>
          <p:nvPr/>
        </p:nvSpPr>
        <p:spPr>
          <a:xfrm>
            <a:off x="3095411" y="4942257"/>
            <a:ext cx="8560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Databricks Notebook</a:t>
            </a:r>
            <a:endParaRPr lang="en-IN" sz="100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13782" y="4455361"/>
            <a:ext cx="3702082" cy="8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8148480" y="4091582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8812661" y="4083355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9534403" y="4067699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10248692" y="4072491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0EEDA4-CD98-4C1B-8DD4-ECD5B2A53270}"/>
              </a:ext>
            </a:extLst>
          </p:cNvPr>
          <p:cNvCxnSpPr>
            <a:cxnSpLocks/>
          </p:cNvCxnSpPr>
          <p:nvPr/>
        </p:nvCxnSpPr>
        <p:spPr>
          <a:xfrm flipH="1" flipV="1">
            <a:off x="9332893" y="4534896"/>
            <a:ext cx="1505" cy="3803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28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19876-A866-30E4-5F54-64F0FF1EDA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95" y="2275177"/>
            <a:ext cx="1139765" cy="920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D5CFDE-5CA8-23D6-A0C7-99B108358FF6}"/>
              </a:ext>
            </a:extLst>
          </p:cNvPr>
          <p:cNvSpPr txBox="1"/>
          <p:nvPr/>
        </p:nvSpPr>
        <p:spPr>
          <a:xfrm>
            <a:off x="611112" y="3195484"/>
            <a:ext cx="784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Source - S3 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277183-60BD-2416-F96B-E2AD87BE070A}"/>
              </a:ext>
            </a:extLst>
          </p:cNvPr>
          <p:cNvCxnSpPr>
            <a:cxnSpLocks/>
          </p:cNvCxnSpPr>
          <p:nvPr/>
        </p:nvCxnSpPr>
        <p:spPr>
          <a:xfrm flipV="1">
            <a:off x="1573160" y="2867680"/>
            <a:ext cx="1190491" cy="135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45">
            <a:extLst>
              <a:ext uri="{FF2B5EF4-FFF2-40B4-BE49-F238E27FC236}">
                <a16:creationId xmlns:a16="http://schemas.microsoft.com/office/drawing/2014/main" id="{56B5E4F4-E0B5-D47D-33A4-9A7EEE712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9884" y="2407527"/>
            <a:ext cx="784329" cy="920307"/>
          </a:xfrm>
          <a:prstGeom prst="rect">
            <a:avLst/>
          </a:prstGeom>
        </p:spPr>
      </p:pic>
      <p:sp>
        <p:nvSpPr>
          <p:cNvPr id="9" name="TextBox 27">
            <a:extLst>
              <a:ext uri="{FF2B5EF4-FFF2-40B4-BE49-F238E27FC236}">
                <a16:creationId xmlns:a16="http://schemas.microsoft.com/office/drawing/2014/main" id="{E9581A58-F665-8085-245A-506F9AB01447}"/>
              </a:ext>
            </a:extLst>
          </p:cNvPr>
          <p:cNvSpPr txBox="1"/>
          <p:nvPr/>
        </p:nvSpPr>
        <p:spPr>
          <a:xfrm>
            <a:off x="2856355" y="3331244"/>
            <a:ext cx="10513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Azure Data Factory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5F65AD-D4FD-5DE7-8832-1BE426FBCAAD}"/>
              </a:ext>
            </a:extLst>
          </p:cNvPr>
          <p:cNvCxnSpPr>
            <a:cxnSpLocks/>
          </p:cNvCxnSpPr>
          <p:nvPr/>
        </p:nvCxnSpPr>
        <p:spPr>
          <a:xfrm flipV="1">
            <a:off x="4595691" y="2962275"/>
            <a:ext cx="1190491" cy="135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5E2DA8-53FD-DD0E-6BF2-AAB18364EF99}"/>
              </a:ext>
            </a:extLst>
          </p:cNvPr>
          <p:cNvSpPr txBox="1"/>
          <p:nvPr/>
        </p:nvSpPr>
        <p:spPr>
          <a:xfrm>
            <a:off x="3774213" y="27911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highlight>
                  <a:srgbClr val="FFFF00"/>
                </a:highlight>
                <a:cs typeface="Calibri" panose="020F0502020204030204"/>
              </a:rPr>
              <a:t>Output</a:t>
            </a:r>
            <a:endParaRPr lang="en-IN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219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2AD6-FA87-FDF8-1B43-79063616D9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DB31-8774-2B51-631E-F55EA9724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5FC6D-C80D-9973-D11F-90A1F856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" y="559769"/>
            <a:ext cx="11238271" cy="554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77C8-204B-8176-5DA0-1C4E943A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247-118F-2022-1BCD-B4A26E5E10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EBE22-D64F-B5C5-FF64-500A54D5E1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F26F34-710D-1707-9D37-849F5B102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0" y="267816"/>
            <a:ext cx="10923639" cy="611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DFCA-16D8-4986-7A30-8A375E89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AAEDC-3B78-10C7-523A-21B9D243E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FC38B-4A89-0267-8DF7-69C6534032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47529A-6080-D536-8216-B7CF9013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65125"/>
            <a:ext cx="10429568" cy="581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8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4176-5873-1124-D057-57B106AB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E7876-3A59-32DE-EC7B-C1D913D5A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07B4D4-723E-7E2F-F5C8-7AEDC632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4"/>
            <a:ext cx="6172200" cy="33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569BBF-69E0-577A-005E-9A7C8EE9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6096000" cy="337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A2C1244-53A7-0C43-92E4-0F8D3C084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00014"/>
            <a:ext cx="6172199" cy="327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6F95F21-1BAA-2036-06FE-080495DE9A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76768"/>
            <a:ext cx="6096000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0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112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Staffing Origin Dashboards</vt:lpstr>
      <vt:lpstr>Full Load 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Staffing Origin Dashboards</dc:title>
  <dc:creator>Avvaru Chennakesava</dc:creator>
  <cp:lastModifiedBy>Avvaru Chennakesava</cp:lastModifiedBy>
  <cp:revision>3</cp:revision>
  <dcterms:created xsi:type="dcterms:W3CDTF">2023-07-17T12:21:04Z</dcterms:created>
  <dcterms:modified xsi:type="dcterms:W3CDTF">2023-07-17T13:55:49Z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b362c4-2de3-461e-8520-5e454a8b61be_Enabled">
    <vt:lpwstr>true</vt:lpwstr>
  </property>
  <property fmtid="{D5CDD505-2E9C-101B-9397-08002B2CF9AE}" pid="3" name="MSIP_Label_60b362c4-2de3-461e-8520-5e454a8b61be_SetDate">
    <vt:lpwstr>2023-07-17T12:21:21Z</vt:lpwstr>
  </property>
  <property fmtid="{D5CDD505-2E9C-101B-9397-08002B2CF9AE}" pid="4" name="MSIP_Label_60b362c4-2de3-461e-8520-5e454a8b61be_Method">
    <vt:lpwstr>Privileged</vt:lpwstr>
  </property>
  <property fmtid="{D5CDD505-2E9C-101B-9397-08002B2CF9AE}" pid="5" name="MSIP_Label_60b362c4-2de3-461e-8520-5e454a8b61be_Name">
    <vt:lpwstr>Public</vt:lpwstr>
  </property>
  <property fmtid="{D5CDD505-2E9C-101B-9397-08002B2CF9AE}" pid="6" name="MSIP_Label_60b362c4-2de3-461e-8520-5e454a8b61be_SiteId">
    <vt:lpwstr>0975418a-8a70-4df4-8044-1c574a26ffc1</vt:lpwstr>
  </property>
  <property fmtid="{D5CDD505-2E9C-101B-9397-08002B2CF9AE}" pid="7" name="MSIP_Label_60b362c4-2de3-461e-8520-5e454a8b61be_ActionId">
    <vt:lpwstr>af576f5c-47fc-485b-a7d9-19d81f03b1d6</vt:lpwstr>
  </property>
  <property fmtid="{D5CDD505-2E9C-101B-9397-08002B2CF9AE}" pid="8" name="MSIP_Label_60b362c4-2de3-461e-8520-5e454a8b61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Document Classification: Public</vt:lpwstr>
  </property>
</Properties>
</file>