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k4j35n8/6idgnRsokKXopZK9s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983766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eddbf1ff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eddbf1f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eddbf1ff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eddbf1ff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335636" y="1525929"/>
            <a:ext cx="11079957" cy="4232319"/>
          </a:xfrm>
          <a:prstGeom prst="rect">
            <a:avLst/>
          </a:prstGeom>
          <a:noFill/>
          <a:ln>
            <a:noFill/>
          </a:ln>
        </p:spPr>
      </p:pic>
      <p:sp>
        <p:nvSpPr>
          <p:cNvPr id="85" name="Google Shape;85;p1"/>
          <p:cNvSpPr txBox="1"/>
          <p:nvPr/>
        </p:nvSpPr>
        <p:spPr>
          <a:xfrm>
            <a:off x="3657600" y="626076"/>
            <a:ext cx="3912973"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a:solidFill>
                  <a:schemeClr val="dk1"/>
                </a:solidFill>
                <a:latin typeface="Calibri"/>
                <a:ea typeface="Calibri"/>
                <a:cs typeface="Calibri"/>
                <a:sym typeface="Calibri"/>
              </a:rPr>
              <a:t>CAPSTONE 2</a:t>
            </a:r>
            <a:endParaRPr sz="4800" b="0" i="0" u="none" strike="noStrike" cap="none">
              <a:solidFill>
                <a:schemeClr val="dk1"/>
              </a:solidFill>
              <a:latin typeface="Calibri"/>
              <a:ea typeface="Calibri"/>
              <a:cs typeface="Calibri"/>
              <a:sym typeface="Calibri"/>
            </a:endParaRPr>
          </a:p>
        </p:txBody>
      </p:sp>
      <p:sp>
        <p:nvSpPr>
          <p:cNvPr id="86" name="Google Shape;86;p1"/>
          <p:cNvSpPr txBox="1"/>
          <p:nvPr/>
        </p:nvSpPr>
        <p:spPr>
          <a:xfrm>
            <a:off x="4876800" y="5914768"/>
            <a:ext cx="371526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7030A0"/>
                </a:solidFill>
                <a:latin typeface="Calibri"/>
                <a:ea typeface="Calibri"/>
                <a:cs typeface="Calibri"/>
                <a:sym typeface="Calibri"/>
              </a:rPr>
              <a:t>Chennakesava Saipavan katragadda</a:t>
            </a:r>
            <a:endParaRPr/>
          </a:p>
          <a:p>
            <a:pPr marL="0" marR="0" lvl="0" indent="0" algn="l" rtl="0">
              <a:spcBef>
                <a:spcPts val="0"/>
              </a:spcBef>
              <a:spcAft>
                <a:spcPts val="0"/>
              </a:spcAft>
              <a:buNone/>
            </a:pPr>
            <a:r>
              <a:rPr lang="en-US" sz="1800">
                <a:solidFill>
                  <a:srgbClr val="7030A0"/>
                </a:solidFill>
                <a:latin typeface="Calibri"/>
                <a:ea typeface="Calibri"/>
                <a:cs typeface="Calibri"/>
                <a:sym typeface="Calibri"/>
              </a:rPr>
              <a:t>Oct 2020 Cohort batch</a:t>
            </a:r>
            <a:endParaRPr sz="1800">
              <a:solidFill>
                <a:srgbClr val="7030A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838200" y="365125"/>
            <a:ext cx="10515600" cy="7469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Conclusion</a:t>
            </a:r>
            <a:endParaRPr sz="2800"/>
          </a:p>
        </p:txBody>
      </p:sp>
      <p:sp>
        <p:nvSpPr>
          <p:cNvPr id="149" name="Google Shape;149;p8"/>
          <p:cNvSpPr txBox="1">
            <a:spLocks noGrp="1"/>
          </p:cNvSpPr>
          <p:nvPr>
            <p:ph type="body" idx="1"/>
          </p:nvPr>
        </p:nvSpPr>
        <p:spPr>
          <a:xfrm>
            <a:off x="541638" y="1183074"/>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sz="1800" dirty="0"/>
              <a:t>The main factors affecting Data related jobs salary</a:t>
            </a:r>
            <a:endParaRPr dirty="0"/>
          </a:p>
          <a:p>
            <a:pPr marL="294323" lvl="0" indent="-285750" algn="l" rtl="0">
              <a:lnSpc>
                <a:spcPct val="90000"/>
              </a:lnSpc>
              <a:spcBef>
                <a:spcPts val="1000"/>
              </a:spcBef>
              <a:spcAft>
                <a:spcPts val="0"/>
              </a:spcAft>
              <a:buClr>
                <a:schemeClr val="accent6"/>
              </a:buClr>
              <a:buSzPct val="100000"/>
              <a:buFont typeface="Wingdings" pitchFamily="2" charset="2"/>
              <a:buChar char="§"/>
            </a:pPr>
            <a:r>
              <a:rPr lang="en-US" sz="1800" dirty="0"/>
              <a:t>Education</a:t>
            </a:r>
            <a:endParaRPr dirty="0"/>
          </a:p>
          <a:p>
            <a:pPr marL="294323" lvl="0" indent="-285750" algn="l" rtl="0">
              <a:lnSpc>
                <a:spcPct val="90000"/>
              </a:lnSpc>
              <a:spcBef>
                <a:spcPts val="1000"/>
              </a:spcBef>
              <a:spcAft>
                <a:spcPts val="0"/>
              </a:spcAft>
              <a:buClr>
                <a:schemeClr val="accent6"/>
              </a:buClr>
              <a:buSzPct val="100000"/>
              <a:buFont typeface="Wingdings" pitchFamily="2" charset="2"/>
              <a:buChar char="§"/>
            </a:pPr>
            <a:r>
              <a:rPr lang="en-US" sz="1800" dirty="0"/>
              <a:t>Employment type</a:t>
            </a:r>
            <a:endParaRPr dirty="0"/>
          </a:p>
          <a:p>
            <a:pPr marL="294323" lvl="0" indent="-285750" algn="l" rtl="0">
              <a:lnSpc>
                <a:spcPct val="90000"/>
              </a:lnSpc>
              <a:spcBef>
                <a:spcPts val="1000"/>
              </a:spcBef>
              <a:spcAft>
                <a:spcPts val="0"/>
              </a:spcAft>
              <a:buClr>
                <a:schemeClr val="accent6"/>
              </a:buClr>
              <a:buSzPct val="100000"/>
              <a:buFont typeface="Wingdings" pitchFamily="2" charset="2"/>
              <a:buChar char="§"/>
            </a:pPr>
            <a:r>
              <a:rPr lang="en-US" sz="1800" dirty="0"/>
              <a:t>Organization</a:t>
            </a:r>
            <a:endParaRPr dirty="0"/>
          </a:p>
          <a:p>
            <a:pPr marL="294323" lvl="0" indent="-285750" algn="l" rtl="0">
              <a:lnSpc>
                <a:spcPct val="90000"/>
              </a:lnSpc>
              <a:spcBef>
                <a:spcPts val="1000"/>
              </a:spcBef>
              <a:spcAft>
                <a:spcPts val="0"/>
              </a:spcAft>
              <a:buClr>
                <a:schemeClr val="accent6"/>
              </a:buClr>
              <a:buSzPct val="100000"/>
              <a:buFont typeface="Wingdings" pitchFamily="2" charset="2"/>
              <a:buChar char="§"/>
            </a:pPr>
            <a:r>
              <a:rPr lang="en-US" sz="1800" dirty="0"/>
              <a:t>Job Nature</a:t>
            </a:r>
            <a:endParaRPr dirty="0"/>
          </a:p>
          <a:p>
            <a:pPr marL="294323" lvl="0" indent="-285750" algn="l" rtl="0">
              <a:lnSpc>
                <a:spcPct val="90000"/>
              </a:lnSpc>
              <a:spcBef>
                <a:spcPts val="1000"/>
              </a:spcBef>
              <a:spcAft>
                <a:spcPts val="0"/>
              </a:spcAft>
              <a:buClr>
                <a:schemeClr val="accent6"/>
              </a:buClr>
              <a:buSzPct val="100000"/>
              <a:buFont typeface="Wingdings" pitchFamily="2" charset="2"/>
              <a:buChar char="§"/>
            </a:pPr>
            <a:r>
              <a:rPr lang="en-US" sz="1800" dirty="0"/>
              <a:t>Geographical location</a:t>
            </a:r>
            <a:endParaRPr dirty="0"/>
          </a:p>
          <a:p>
            <a:pPr marL="0" lvl="0" indent="0" algn="l" rtl="0">
              <a:lnSpc>
                <a:spcPct val="90000"/>
              </a:lnSpc>
              <a:spcBef>
                <a:spcPts val="1000"/>
              </a:spcBef>
              <a:spcAft>
                <a:spcPts val="0"/>
              </a:spcAft>
              <a:buClr>
                <a:schemeClr val="accent6"/>
              </a:buClr>
              <a:buSzPct val="100000"/>
              <a:buNone/>
            </a:pPr>
            <a:endParaRPr sz="1800" dirty="0"/>
          </a:p>
          <a:p>
            <a:pPr marL="400050" lvl="0" indent="-391477" algn="l" rtl="0">
              <a:lnSpc>
                <a:spcPct val="90000"/>
              </a:lnSpc>
              <a:spcBef>
                <a:spcPts val="1000"/>
              </a:spcBef>
              <a:spcAft>
                <a:spcPts val="0"/>
              </a:spcAft>
              <a:buClr>
                <a:schemeClr val="accent6"/>
              </a:buClr>
              <a:buSzPct val="100000"/>
              <a:buFont typeface="Calibri"/>
              <a:buAutoNum type="romanUcPeriod"/>
            </a:pPr>
            <a:r>
              <a:rPr lang="en-US" sz="1800" dirty="0"/>
              <a:t>Doctoral degree in data science can increase the Salary by 30% from Bachelors degree</a:t>
            </a:r>
            <a:endParaRPr dirty="0"/>
          </a:p>
          <a:p>
            <a:pPr marL="400050" lvl="0" indent="-391477" algn="l" rtl="0">
              <a:lnSpc>
                <a:spcPct val="90000"/>
              </a:lnSpc>
              <a:spcBef>
                <a:spcPts val="1000"/>
              </a:spcBef>
              <a:spcAft>
                <a:spcPts val="0"/>
              </a:spcAft>
              <a:buClr>
                <a:schemeClr val="accent6"/>
              </a:buClr>
              <a:buSzPct val="100000"/>
              <a:buFont typeface="Calibri"/>
              <a:buAutoNum type="romanUcPeriod"/>
            </a:pPr>
            <a:r>
              <a:rPr lang="en-US" sz="1800" dirty="0"/>
              <a:t>Part time employees can work as freelancer to increase the salary by almost 50%</a:t>
            </a:r>
            <a:endParaRPr dirty="0"/>
          </a:p>
          <a:p>
            <a:pPr marL="400050" lvl="0" indent="-391477" algn="l" rtl="0">
              <a:lnSpc>
                <a:spcPct val="90000"/>
              </a:lnSpc>
              <a:spcBef>
                <a:spcPts val="1000"/>
              </a:spcBef>
              <a:spcAft>
                <a:spcPts val="0"/>
              </a:spcAft>
              <a:buClr>
                <a:schemeClr val="accent6"/>
              </a:buClr>
              <a:buSzPct val="100000"/>
              <a:buFont typeface="Calibri"/>
              <a:buAutoNum type="romanUcPeriod"/>
            </a:pPr>
            <a:r>
              <a:rPr lang="en-US" sz="1800" dirty="0"/>
              <a:t>Organization with more than 10000 employees will pay salary to market Standards</a:t>
            </a:r>
            <a:endParaRPr dirty="0"/>
          </a:p>
          <a:p>
            <a:pPr marL="400050" lvl="0" indent="-391477" algn="l" rtl="0">
              <a:lnSpc>
                <a:spcPct val="170000"/>
              </a:lnSpc>
              <a:spcBef>
                <a:spcPts val="1000"/>
              </a:spcBef>
              <a:spcAft>
                <a:spcPts val="0"/>
              </a:spcAft>
              <a:buClr>
                <a:schemeClr val="accent6"/>
              </a:buClr>
              <a:buSzPct val="100000"/>
              <a:buFont typeface="Calibri"/>
              <a:buAutoNum type="romanUcPeriod"/>
            </a:pPr>
            <a:r>
              <a:rPr lang="en-US" sz="1800" dirty="0"/>
              <a:t>As per the data available Data engineers are paid more salary(job titles could be deceiving. If the data engineer also performs serious software development work in addition to ETL work, then their compensation would be higher. That’s why it’s sometimes possible for data engineers to be paid more than data scientists.</a:t>
            </a:r>
            <a:endParaRPr sz="1800" dirty="0"/>
          </a:p>
          <a:p>
            <a:pPr marL="0" lvl="0" indent="0" algn="l" rtl="0">
              <a:lnSpc>
                <a:spcPct val="90000"/>
              </a:lnSpc>
              <a:spcBef>
                <a:spcPts val="1000"/>
              </a:spcBef>
              <a:spcAft>
                <a:spcPts val="0"/>
              </a:spcAft>
              <a:buClr>
                <a:schemeClr val="accent6"/>
              </a:buClr>
              <a:buSzPct val="100000"/>
              <a:buNone/>
            </a:pPr>
            <a:endParaRPr sz="1800" dirty="0"/>
          </a:p>
          <a:p>
            <a:pPr marL="0" lvl="0" indent="0" algn="l" rtl="0">
              <a:lnSpc>
                <a:spcPct val="90000"/>
              </a:lnSpc>
              <a:spcBef>
                <a:spcPts val="1000"/>
              </a:spcBef>
              <a:spcAft>
                <a:spcPts val="0"/>
              </a:spcAft>
              <a:buClr>
                <a:schemeClr val="accent6"/>
              </a:buClr>
              <a:buSzPct val="100000"/>
              <a:buNone/>
            </a:pPr>
            <a:endParaRPr sz="1800" dirty="0"/>
          </a:p>
          <a:p>
            <a:pPr marL="0" lvl="0" indent="0" algn="l" rtl="0">
              <a:lnSpc>
                <a:spcPct val="90000"/>
              </a:lnSpc>
              <a:spcBef>
                <a:spcPts val="1000"/>
              </a:spcBef>
              <a:spcAft>
                <a:spcPts val="0"/>
              </a:spcAft>
              <a:buClr>
                <a:schemeClr val="dk1"/>
              </a:buClr>
              <a:buSzPct val="100000"/>
              <a:buNone/>
            </a:pP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7469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Problem Statement</a:t>
            </a:r>
            <a:endParaRPr sz="3200"/>
          </a:p>
        </p:txBody>
      </p:sp>
      <p:sp>
        <p:nvSpPr>
          <p:cNvPr id="92" name="Google Shape;92;p2"/>
          <p:cNvSpPr txBox="1">
            <a:spLocks noGrp="1"/>
          </p:cNvSpPr>
          <p:nvPr>
            <p:ph type="body" idx="1"/>
          </p:nvPr>
        </p:nvSpPr>
        <p:spPr>
          <a:xfrm>
            <a:off x="838200" y="3797643"/>
            <a:ext cx="10515600" cy="120272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400"/>
              <a:buNone/>
            </a:pPr>
            <a:r>
              <a:rPr lang="en-US" sz="2400">
                <a:solidFill>
                  <a:srgbClr val="FF0000"/>
                </a:solidFill>
              </a:rPr>
              <a:t>How to match the Data science job roles annual salary to international standard either (a) by changing the organization or (b) by graduating in specific field (c)any other variable ?</a:t>
            </a:r>
            <a:r>
              <a:rPr lang="en-US" sz="2400"/>
              <a:t>​</a:t>
            </a:r>
            <a:endParaRPr sz="2400"/>
          </a:p>
        </p:txBody>
      </p:sp>
      <p:sp>
        <p:nvSpPr>
          <p:cNvPr id="93" name="Google Shape;93;p2"/>
          <p:cNvSpPr txBox="1"/>
          <p:nvPr/>
        </p:nvSpPr>
        <p:spPr>
          <a:xfrm>
            <a:off x="838200" y="1771135"/>
            <a:ext cx="10515600" cy="120272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The data set contains information about data related jobs salary from 2017 to 2020.It includes Education level, Country of origin, Employment type,org size etc.</a:t>
            </a:r>
            <a:r>
              <a:rPr lang="en-US" sz="2800">
                <a:solidFill>
                  <a:srgbClr val="FF0000"/>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03530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Calibri"/>
              <a:buNone/>
            </a:pPr>
            <a:r>
              <a:rPr lang="en-US" sz="2800">
                <a:solidFill>
                  <a:srgbClr val="FF0000"/>
                </a:solidFill>
              </a:rPr>
              <a:t>Salary can be increased by Completing Doctoral degree, or by  working as Independent Contractor, or by joining an Organization with more than 10,000 employees and by learning programming as hobby,</a:t>
            </a:r>
            <a:endParaRPr sz="2800">
              <a:solidFill>
                <a:srgbClr val="FF0000"/>
              </a:solidFill>
            </a:endParaRPr>
          </a:p>
        </p:txBody>
      </p:sp>
      <p:sp>
        <p:nvSpPr>
          <p:cNvPr id="99" name="Google Shape;99;p3"/>
          <p:cNvSpPr txBox="1"/>
          <p:nvPr/>
        </p:nvSpPr>
        <p:spPr>
          <a:xfrm>
            <a:off x="1194486" y="6087762"/>
            <a:ext cx="88474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Employees with Doctoral degree is earning High Salary</a:t>
            </a:r>
            <a:endParaRPr sz="1800">
              <a:solidFill>
                <a:schemeClr val="dk1"/>
              </a:solidFill>
              <a:latin typeface="Calibri"/>
              <a:ea typeface="Calibri"/>
              <a:cs typeface="Calibri"/>
              <a:sym typeface="Calibri"/>
            </a:endParaRPr>
          </a:p>
        </p:txBody>
      </p:sp>
      <p:pic>
        <p:nvPicPr>
          <p:cNvPr id="100" name="Google Shape;100;p3"/>
          <p:cNvPicPr preferRelativeResize="0"/>
          <p:nvPr/>
        </p:nvPicPr>
        <p:blipFill>
          <a:blip r:embed="rId3">
            <a:alphaModFix/>
          </a:blip>
          <a:stretch>
            <a:fillRect/>
          </a:stretch>
        </p:blipFill>
        <p:spPr>
          <a:xfrm>
            <a:off x="336075" y="1552820"/>
            <a:ext cx="10688008" cy="43825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10515600" cy="7469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Employment type</a:t>
            </a:r>
            <a:endParaRPr sz="2800"/>
          </a:p>
        </p:txBody>
      </p:sp>
      <p:sp>
        <p:nvSpPr>
          <p:cNvPr id="106" name="Google Shape;106;p4"/>
          <p:cNvSpPr txBox="1"/>
          <p:nvPr/>
        </p:nvSpPr>
        <p:spPr>
          <a:xfrm>
            <a:off x="992174" y="5515850"/>
            <a:ext cx="8682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Independent Contractor or freelancer can draw more salary</a:t>
            </a:r>
            <a:endParaRPr>
              <a:solidFill>
                <a:schemeClr val="dk1"/>
              </a:solidFil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7" name="Google Shape;107;p4"/>
          <p:cNvPicPr preferRelativeResize="0"/>
          <p:nvPr/>
        </p:nvPicPr>
        <p:blipFill>
          <a:blip r:embed="rId3">
            <a:alphaModFix/>
          </a:blip>
          <a:stretch>
            <a:fillRect/>
          </a:stretch>
        </p:blipFill>
        <p:spPr>
          <a:xfrm>
            <a:off x="0" y="1219685"/>
            <a:ext cx="10450826" cy="4296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838200" y="365125"/>
            <a:ext cx="10515600" cy="7469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Organization size</a:t>
            </a:r>
            <a:endParaRPr sz="2800"/>
          </a:p>
        </p:txBody>
      </p:sp>
      <p:pic>
        <p:nvPicPr>
          <p:cNvPr id="113" name="Google Shape;113;p6"/>
          <p:cNvPicPr preferRelativeResize="0"/>
          <p:nvPr/>
        </p:nvPicPr>
        <p:blipFill rotWithShape="1">
          <a:blip r:embed="rId3">
            <a:alphaModFix/>
          </a:blip>
          <a:srcRect/>
          <a:stretch/>
        </p:blipFill>
        <p:spPr>
          <a:xfrm>
            <a:off x="838200" y="1361942"/>
            <a:ext cx="5781945" cy="4902933"/>
          </a:xfrm>
          <a:prstGeom prst="rect">
            <a:avLst/>
          </a:prstGeom>
          <a:noFill/>
          <a:ln>
            <a:noFill/>
          </a:ln>
        </p:spPr>
      </p:pic>
      <p:sp>
        <p:nvSpPr>
          <p:cNvPr id="114" name="Google Shape;114;p6"/>
          <p:cNvSpPr txBox="1"/>
          <p:nvPr/>
        </p:nvSpPr>
        <p:spPr>
          <a:xfrm>
            <a:off x="6620145" y="3056237"/>
            <a:ext cx="50808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A8D08C"/>
                </a:solidFill>
                <a:latin typeface="Calibri"/>
                <a:ea typeface="Calibri"/>
                <a:cs typeface="Calibri"/>
                <a:sym typeface="Calibri"/>
              </a:rPr>
              <a:t>Average Salary </a:t>
            </a:r>
            <a:r>
              <a:rPr lang="en-US" sz="1800">
                <a:solidFill>
                  <a:schemeClr val="dk1"/>
                </a:solidFill>
                <a:latin typeface="Calibri"/>
                <a:ea typeface="Calibri"/>
                <a:cs typeface="Calibri"/>
                <a:sym typeface="Calibri"/>
              </a:rPr>
              <a:t>is high in the Organization with 10,000 or more than employees</a:t>
            </a:r>
            <a:endParaRPr sz="1800">
              <a:solidFill>
                <a:schemeClr val="dk1"/>
              </a:solidFill>
              <a:latin typeface="Calibri"/>
              <a:ea typeface="Calibri"/>
              <a:cs typeface="Calibri"/>
              <a:sym typeface="Calibri"/>
            </a:endParaRPr>
          </a:p>
        </p:txBody>
      </p:sp>
      <p:pic>
        <p:nvPicPr>
          <p:cNvPr id="115" name="Google Shape;115;p6"/>
          <p:cNvPicPr preferRelativeResize="0"/>
          <p:nvPr/>
        </p:nvPicPr>
        <p:blipFill rotWithShape="1">
          <a:blip r:embed="rId4">
            <a:alphaModFix/>
          </a:blip>
          <a:srcRect/>
          <a:stretch/>
        </p:blipFill>
        <p:spPr>
          <a:xfrm>
            <a:off x="4212238" y="1235289"/>
            <a:ext cx="1362075" cy="82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5"/>
          <p:cNvPicPr preferRelativeResize="0"/>
          <p:nvPr/>
        </p:nvPicPr>
        <p:blipFill>
          <a:blip r:embed="rId3">
            <a:alphaModFix/>
          </a:blip>
          <a:stretch>
            <a:fillRect/>
          </a:stretch>
        </p:blipFill>
        <p:spPr>
          <a:xfrm>
            <a:off x="385100" y="1573770"/>
            <a:ext cx="9129967" cy="3710454"/>
          </a:xfrm>
          <a:prstGeom prst="rect">
            <a:avLst/>
          </a:prstGeom>
          <a:noFill/>
          <a:ln>
            <a:noFill/>
          </a:ln>
        </p:spPr>
      </p:pic>
      <p:sp>
        <p:nvSpPr>
          <p:cNvPr id="121" name="Google Shape;121;p5"/>
          <p:cNvSpPr txBox="1">
            <a:spLocks noGrp="1"/>
          </p:cNvSpPr>
          <p:nvPr>
            <p:ph type="title"/>
          </p:nvPr>
        </p:nvSpPr>
        <p:spPr>
          <a:xfrm>
            <a:off x="838200" y="365125"/>
            <a:ext cx="10515600" cy="7469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Experience</a:t>
            </a:r>
            <a:endParaRPr sz="2800"/>
          </a:p>
        </p:txBody>
      </p:sp>
      <p:sp>
        <p:nvSpPr>
          <p:cNvPr id="122" name="Google Shape;122;p5"/>
          <p:cNvSpPr txBox="1"/>
          <p:nvPr/>
        </p:nvSpPr>
        <p:spPr>
          <a:xfrm>
            <a:off x="698298" y="5630100"/>
            <a:ext cx="9294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There is a linear trend in experience and salary earned</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eeddbf1ff2_0_15"/>
          <p:cNvPicPr preferRelativeResize="0"/>
          <p:nvPr/>
        </p:nvPicPr>
        <p:blipFill>
          <a:blip r:embed="rId3">
            <a:alphaModFix/>
          </a:blip>
          <a:stretch>
            <a:fillRect/>
          </a:stretch>
        </p:blipFill>
        <p:spPr>
          <a:xfrm>
            <a:off x="1193350" y="1112125"/>
            <a:ext cx="7557431" cy="5373026"/>
          </a:xfrm>
          <a:prstGeom prst="rect">
            <a:avLst/>
          </a:prstGeom>
          <a:noFill/>
          <a:ln>
            <a:noFill/>
          </a:ln>
        </p:spPr>
      </p:pic>
      <p:sp>
        <p:nvSpPr>
          <p:cNvPr id="128" name="Google Shape;128;geeddbf1ff2_0_15"/>
          <p:cNvSpPr txBox="1">
            <a:spLocks noGrp="1"/>
          </p:cNvSpPr>
          <p:nvPr>
            <p:ph type="title"/>
          </p:nvPr>
        </p:nvSpPr>
        <p:spPr>
          <a:xfrm>
            <a:off x="838200" y="365125"/>
            <a:ext cx="10515600" cy="747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Geographical location</a:t>
            </a:r>
            <a:endParaRPr sz="2800"/>
          </a:p>
        </p:txBody>
      </p:sp>
      <p:sp>
        <p:nvSpPr>
          <p:cNvPr id="129" name="Google Shape;129;geeddbf1ff2_0_15"/>
          <p:cNvSpPr txBox="1"/>
          <p:nvPr/>
        </p:nvSpPr>
        <p:spPr>
          <a:xfrm>
            <a:off x="8670725" y="4087050"/>
            <a:ext cx="3521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Job Opportunities in United States is higher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eeddbf1ff2_0_8"/>
          <p:cNvSpPr txBox="1">
            <a:spLocks noGrp="1"/>
          </p:cNvSpPr>
          <p:nvPr>
            <p:ph type="title"/>
          </p:nvPr>
        </p:nvSpPr>
        <p:spPr>
          <a:xfrm>
            <a:off x="838200" y="365125"/>
            <a:ext cx="10515600" cy="762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2800"/>
              <a:t>Data related jobs</a:t>
            </a:r>
            <a:endParaRPr/>
          </a:p>
        </p:txBody>
      </p:sp>
      <p:pic>
        <p:nvPicPr>
          <p:cNvPr id="135" name="Google Shape;135;geeddbf1ff2_0_8"/>
          <p:cNvPicPr preferRelativeResize="0"/>
          <p:nvPr/>
        </p:nvPicPr>
        <p:blipFill>
          <a:blip r:embed="rId3">
            <a:alphaModFix/>
          </a:blip>
          <a:stretch>
            <a:fillRect/>
          </a:stretch>
        </p:blipFill>
        <p:spPr>
          <a:xfrm>
            <a:off x="495300" y="1641850"/>
            <a:ext cx="6154750" cy="4223850"/>
          </a:xfrm>
          <a:prstGeom prst="rect">
            <a:avLst/>
          </a:prstGeom>
          <a:noFill/>
          <a:ln>
            <a:noFill/>
          </a:ln>
        </p:spPr>
      </p:pic>
      <p:sp>
        <p:nvSpPr>
          <p:cNvPr id="136" name="Google Shape;136;geeddbf1ff2_0_8"/>
          <p:cNvSpPr txBox="1"/>
          <p:nvPr/>
        </p:nvSpPr>
        <p:spPr>
          <a:xfrm>
            <a:off x="6748027" y="3056225"/>
            <a:ext cx="4952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Db admin employees are comparatively higher than the other Jobs</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838200" y="365125"/>
            <a:ext cx="10515600" cy="7469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Data related jobs</a:t>
            </a:r>
            <a:endParaRPr sz="2800"/>
          </a:p>
        </p:txBody>
      </p:sp>
      <p:pic>
        <p:nvPicPr>
          <p:cNvPr id="142" name="Google Shape;142;p7"/>
          <p:cNvPicPr preferRelativeResize="0"/>
          <p:nvPr/>
        </p:nvPicPr>
        <p:blipFill rotWithShape="1">
          <a:blip r:embed="rId3">
            <a:alphaModFix/>
          </a:blip>
          <a:srcRect/>
          <a:stretch/>
        </p:blipFill>
        <p:spPr>
          <a:xfrm>
            <a:off x="838200" y="1548713"/>
            <a:ext cx="7119257" cy="4572000"/>
          </a:xfrm>
          <a:prstGeom prst="rect">
            <a:avLst/>
          </a:prstGeom>
          <a:noFill/>
          <a:ln>
            <a:noFill/>
          </a:ln>
        </p:spPr>
      </p:pic>
      <p:sp>
        <p:nvSpPr>
          <p:cNvPr id="143" name="Google Shape;143;p7"/>
          <p:cNvSpPr txBox="1"/>
          <p:nvPr/>
        </p:nvSpPr>
        <p:spPr>
          <a:xfrm>
            <a:off x="8081319" y="3056237"/>
            <a:ext cx="361963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A8D08C"/>
                </a:solidFill>
                <a:latin typeface="Calibri"/>
                <a:ea typeface="Calibri"/>
                <a:cs typeface="Calibri"/>
                <a:sym typeface="Calibri"/>
              </a:rPr>
              <a:t>Data Engineers </a:t>
            </a:r>
            <a:r>
              <a:rPr lang="en-US" sz="1800">
                <a:solidFill>
                  <a:schemeClr val="dk1"/>
                </a:solidFill>
                <a:latin typeface="Calibri"/>
                <a:ea typeface="Calibri"/>
                <a:cs typeface="Calibri"/>
                <a:sym typeface="Calibri"/>
              </a:rPr>
              <a:t>average salary is high compared to remaining data jobs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Custom</PresentationFormat>
  <Paragraphs>33</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Problem Statement</vt:lpstr>
      <vt:lpstr>Salary can be increased by Completing Doctoral degree, or by  working as Independent Contractor, or by joining an Organization with more than 10,000 employees and by learning programming as hobby,</vt:lpstr>
      <vt:lpstr>Employment type</vt:lpstr>
      <vt:lpstr>Organization size</vt:lpstr>
      <vt:lpstr>Experience</vt:lpstr>
      <vt:lpstr>Geographical location</vt:lpstr>
      <vt:lpstr>Data related jobs</vt:lpstr>
      <vt:lpstr>Data related jobs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csaipava</dc:creator>
  <cp:lastModifiedBy>SAI PAVAN</cp:lastModifiedBy>
  <cp:revision>2</cp:revision>
  <dcterms:created xsi:type="dcterms:W3CDTF">2021-09-08T15:29:04Z</dcterms:created>
  <dcterms:modified xsi:type="dcterms:W3CDTF">2021-10-03T13:02:01Z</dcterms:modified>
</cp:coreProperties>
</file>