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9" r:id="rId3"/>
    <p:sldId id="257" r:id="rId4"/>
    <p:sldId id="318" r:id="rId5"/>
    <p:sldId id="349" r:id="rId6"/>
    <p:sldId id="373" r:id="rId7"/>
    <p:sldId id="311" r:id="rId8"/>
    <p:sldId id="320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DAB865"/>
    <a:srgbClr val="F7F7F7"/>
    <a:srgbClr val="F6F6F6"/>
    <a:srgbClr val="D8B765"/>
    <a:srgbClr val="DBB768"/>
    <a:srgbClr val="DFBB64"/>
    <a:srgbClr val="32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574"/>
    <p:restoredTop sz="94660"/>
  </p:normalViewPr>
  <p:slideViewPr>
    <p:cSldViewPr snapToGrid="0" showGuides="1">
      <p:cViewPr varScale="1">
        <p:scale>
          <a:sx n="55" d="100"/>
          <a:sy n="55" d="100"/>
        </p:scale>
        <p:origin x="-78" y="-480"/>
      </p:cViewPr>
      <p:guideLst>
        <p:guide orient="horz" pos="2111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91829\AppData\Roaming\kingsoft\office6\backup\casestudy1a.xlsx.E0E71F552F8FFFB0BBA50A3CED8F835A.20210221131309356.et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ICK\Data%20Science\Assignments\week1\casestudy1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Profit/Loss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[casestudy1a.xlsx.E0E71F552F8FFFB0BBA50A3CED8F835A.20210221131309356.et]Sheet1!$C$10:$J$10</c:f>
              <c:numCache>
                <c:formatCode>General</c:formatCode>
                <c:ptCount val="8"/>
                <c:pt idx="0">
                  <c:v>19505</c:v>
                </c:pt>
                <c:pt idx="1">
                  <c:v>50451</c:v>
                </c:pt>
                <c:pt idx="2">
                  <c:v>15807</c:v>
                </c:pt>
                <c:pt idx="3">
                  <c:v>-17753</c:v>
                </c:pt>
                <c:pt idx="4">
                  <c:v>-19698</c:v>
                </c:pt>
                <c:pt idx="5">
                  <c:v>-27959</c:v>
                </c:pt>
                <c:pt idx="6">
                  <c:v>-46782</c:v>
                </c:pt>
                <c:pt idx="7">
                  <c:v>-53471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18821879"/>
        <c:axId val="736888517"/>
      </c:lineChart>
      <c:catAx>
        <c:axId val="4188218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6888517"/>
        <c:crosses val="autoZero"/>
        <c:auto val="1"/>
        <c:lblAlgn val="ctr"/>
        <c:lblOffset val="100"/>
        <c:noMultiLvlLbl val="0"/>
      </c:catAx>
      <c:valAx>
        <c:axId val="73688851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8821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Sales per Week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[casestudy1a.xlsx]Sheet1!$C$5:$J$5</c:f>
              <c:numCache>
                <c:formatCode>General</c:formatCode>
                <c:ptCount val="8"/>
                <c:pt idx="0">
                  <c:v>11001</c:v>
                </c:pt>
                <c:pt idx="1">
                  <c:v>35100</c:v>
                </c:pt>
                <c:pt idx="2">
                  <c:v>13607</c:v>
                </c:pt>
                <c:pt idx="3">
                  <c:v>9931</c:v>
                </c:pt>
                <c:pt idx="4">
                  <c:v>6422</c:v>
                </c:pt>
                <c:pt idx="5">
                  <c:v>14053</c:v>
                </c:pt>
                <c:pt idx="6">
                  <c:v>4729</c:v>
                </c:pt>
                <c:pt idx="7">
                  <c:v>4787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[casestudy1a.xlsx]Sheet1!$C$6:$J$6</c:f>
              <c:numCache>
                <c:formatCode>General</c:formatCode>
                <c:ptCount val="8"/>
                <c:pt idx="0">
                  <c:v>29922</c:v>
                </c:pt>
                <c:pt idx="1">
                  <c:v>34899</c:v>
                </c:pt>
                <c:pt idx="2">
                  <c:v>29033</c:v>
                </c:pt>
                <c:pt idx="3">
                  <c:v>6157</c:v>
                </c:pt>
                <c:pt idx="4">
                  <c:v>13920</c:v>
                </c:pt>
                <c:pt idx="5">
                  <c:v>1171</c:v>
                </c:pt>
                <c:pt idx="6">
                  <c:v>1845</c:v>
                </c:pt>
                <c:pt idx="7">
                  <c:v>1285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[casestudy1a.xlsx]Sheet1!$C$7:$J$7</c:f>
              <c:numCache>
                <c:formatCode>General</c:formatCode>
                <c:ptCount val="8"/>
                <c:pt idx="0">
                  <c:v>25215</c:v>
                </c:pt>
                <c:pt idx="1">
                  <c:v>20909</c:v>
                </c:pt>
                <c:pt idx="2">
                  <c:v>14304</c:v>
                </c:pt>
                <c:pt idx="3">
                  <c:v>14030</c:v>
                </c:pt>
                <c:pt idx="4">
                  <c:v>12765</c:v>
                </c:pt>
                <c:pt idx="5">
                  <c:v>4535</c:v>
                </c:pt>
                <c:pt idx="6">
                  <c:v>3692</c:v>
                </c:pt>
                <c:pt idx="7">
                  <c:v>154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[casestudy1a.xlsx]Sheet1!$C$8:$J$8</c:f>
              <c:numCache>
                <c:formatCode>General</c:formatCode>
                <c:ptCount val="8"/>
                <c:pt idx="0">
                  <c:v>14367</c:v>
                </c:pt>
                <c:pt idx="1">
                  <c:v>20543</c:v>
                </c:pt>
                <c:pt idx="2">
                  <c:v>19863</c:v>
                </c:pt>
                <c:pt idx="3">
                  <c:v>13129</c:v>
                </c:pt>
                <c:pt idx="4">
                  <c:v>8195</c:v>
                </c:pt>
                <c:pt idx="5">
                  <c:v>13282</c:v>
                </c:pt>
                <c:pt idx="6">
                  <c:v>3952</c:v>
                </c:pt>
                <c:pt idx="7">
                  <c:v>1303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53831"/>
        <c:axId val="15004757"/>
      </c:barChart>
      <c:catAx>
        <c:axId val="13053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004757"/>
        <c:crosses val="autoZero"/>
        <c:auto val="1"/>
        <c:lblAlgn val="ctr"/>
        <c:lblOffset val="100"/>
        <c:noMultiLvlLbl val="0"/>
      </c:catAx>
      <c:valAx>
        <c:axId val="1500475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053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>
                <a:sym typeface="+mn-ea"/>
              </a:rPr>
              <a:t>Click here to edit the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1"/>
            <a:r>
              <a:rPr lang="zh-CN" altLang="en-US" sz="2800" dirty="0">
                <a:sym typeface="+mn-ea"/>
              </a:rPr>
              <a:t>Click here to edit the master text style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The second level</a:t>
            </a:r>
            <a:endParaRPr lang="zh-CN" altLang="en-US" sz="2800" dirty="0"/>
          </a:p>
          <a:p>
            <a:pPr lvl="2"/>
            <a:r>
              <a:rPr lang="zh-CN" altLang="en-US" sz="2800" dirty="0">
                <a:sym typeface="+mn-ea"/>
              </a:rPr>
              <a:t>The third level</a:t>
            </a:r>
            <a:endParaRPr lang="zh-CN" altLang="en-US" sz="2800" dirty="0"/>
          </a:p>
          <a:p>
            <a:pPr lvl="3"/>
            <a:r>
              <a:rPr lang="zh-CN" altLang="en-US" sz="2800" dirty="0">
                <a:sym typeface="+mn-ea"/>
              </a:rPr>
              <a:t>The fourth level</a:t>
            </a:r>
            <a:endParaRPr lang="zh-CN" altLang="en-US" sz="2800" dirty="0"/>
          </a:p>
          <a:p>
            <a:pPr lvl="4"/>
            <a:r>
              <a:rPr lang="zh-CN" altLang="en-US" sz="2800" dirty="0">
                <a:sym typeface="+mn-ea"/>
              </a:rPr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-363537"/>
            <a:ext cx="12192000" cy="759777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矩形 4"/>
          <p:cNvSpPr/>
          <p:nvPr/>
        </p:nvSpPr>
        <p:spPr>
          <a:xfrm>
            <a:off x="5510213" y="2495550"/>
            <a:ext cx="30988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sz="5400" dirty="0">
              <a:solidFill>
                <a:srgbClr val="D8B76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822768" y="5941378"/>
            <a:ext cx="10306050" cy="685800"/>
          </a:xfrm>
          <a:prstGeom prst="line">
            <a:avLst/>
          </a:prstGeom>
          <a:ln w="28575">
            <a:solidFill>
              <a:srgbClr val="54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06375" y="5478780"/>
            <a:ext cx="1030605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矩形 8"/>
          <p:cNvSpPr/>
          <p:nvPr/>
        </p:nvSpPr>
        <p:spPr>
          <a:xfrm>
            <a:off x="7493635" y="1734820"/>
            <a:ext cx="70859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400" dirty="0">
                <a:solidFill>
                  <a:srgbClr val="D8B76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Case Study </a:t>
            </a:r>
            <a:endParaRPr lang="en-US" altLang="zh-CN" sz="2400" dirty="0">
              <a:solidFill>
                <a:srgbClr val="D8B76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6" name="文本框 9"/>
          <p:cNvSpPr txBox="1"/>
          <p:nvPr/>
        </p:nvSpPr>
        <p:spPr>
          <a:xfrm>
            <a:off x="3681730" y="866775"/>
            <a:ext cx="756031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4400" b="1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Fast Food Center Analysis</a:t>
            </a:r>
            <a:endParaRPr lang="en-US" altLang="zh-CN" sz="4400" b="1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13" y="3816350"/>
            <a:ext cx="5038725" cy="360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5387975" y="1363663"/>
            <a:ext cx="1779588" cy="5494338"/>
          </a:xfrm>
          <a:prstGeom prst="line">
            <a:avLst/>
          </a:prstGeom>
          <a:ln w="25400">
            <a:solidFill>
              <a:srgbClr val="54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图片 11"/>
          <p:cNvPicPr>
            <a:picLocks noChangeAspect="1"/>
          </p:cNvPicPr>
          <p:nvPr/>
        </p:nvPicPr>
        <p:blipFill>
          <a:blip r:embed="rId1"/>
          <a:srcRect l="39658" t="630" r="391" b="211"/>
          <a:stretch>
            <a:fillRect/>
          </a:stretch>
        </p:blipFill>
        <p:spPr>
          <a:xfrm>
            <a:off x="4802188" y="0"/>
            <a:ext cx="7389812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9" name="文本框 45"/>
          <p:cNvSpPr txBox="1"/>
          <p:nvPr/>
        </p:nvSpPr>
        <p:spPr>
          <a:xfrm>
            <a:off x="5172075" y="1363980"/>
            <a:ext cx="650684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en-US" altLang="zh-CN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Introduction</a:t>
            </a:r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eaLnBrk="1" hangingPunct="1"/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eaLnBrk="1" hangingPunct="1"/>
            <a:r>
              <a:rPr lang="en-US" altLang="zh-CN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2. Problem Statement and </a:t>
            </a:r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 eaLnBrk="1" hangingPunct="1"/>
            <a:r>
              <a:rPr lang="en-US" altLang="zh-CN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Data Source</a:t>
            </a:r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 eaLnBrk="1" hangingPunct="1"/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 eaLnBrk="1" hangingPunct="1"/>
            <a:r>
              <a:rPr lang="en-US" altLang="zh-CN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3. </a:t>
            </a:r>
            <a:r>
              <a:rPr lang="en-US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Objective and Methodology</a:t>
            </a:r>
            <a:endParaRPr lang="en-US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 eaLnBrk="1" hangingPunct="1"/>
            <a:endParaRPr lang="en-US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eaLnBrk="1" hangingPunct="1"/>
            <a:r>
              <a:rPr lang="en-US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Solution Description</a:t>
            </a:r>
            <a:endParaRPr lang="en-US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eaLnBrk="1" hangingPunct="1"/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eaLnBrk="1" hangingPunct="1"/>
            <a:r>
              <a:rPr lang="en-US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5. Business Impact</a:t>
            </a:r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19113" y="3043238"/>
            <a:ext cx="4652963" cy="800100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4" name="矩形 16"/>
          <p:cNvSpPr/>
          <p:nvPr/>
        </p:nvSpPr>
        <p:spPr>
          <a:xfrm>
            <a:off x="1570038" y="3059113"/>
            <a:ext cx="255270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63575" y="3243263"/>
            <a:ext cx="396875" cy="398463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581525" y="3243263"/>
            <a:ext cx="396875" cy="398463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矩形 76"/>
          <p:cNvSpPr/>
          <p:nvPr/>
        </p:nvSpPr>
        <p:spPr>
          <a:xfrm>
            <a:off x="3501390" y="596900"/>
            <a:ext cx="454533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929765"/>
            <a:ext cx="12192000" cy="492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矩形 7"/>
          <p:cNvSpPr/>
          <p:nvPr/>
        </p:nvSpPr>
        <p:spPr>
          <a:xfrm>
            <a:off x="687705" y="2581275"/>
            <a:ext cx="1081595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/>
            <a:r>
              <a:rPr lang="zh-CN" altLang="en-US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fast food restaurant, also known as a quick service restaurant (QSR) within the industry, is a specific type of restaurant that serves fast food cuisine and has minimal table service. The food served in fast food restaurants is typically part of a "meat-sweet diet", offered from a limited menu, cooked in bulk in advance and kept hot, finished and packaged to order, and usually available for take away, though seating may be provided. </a:t>
            </a:r>
            <a:endParaRPr lang="zh-CN" altLang="en-US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1929765"/>
            <a:ext cx="12192000" cy="492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矩形 7"/>
          <p:cNvSpPr/>
          <p:nvPr/>
        </p:nvSpPr>
        <p:spPr>
          <a:xfrm>
            <a:off x="687705" y="2581275"/>
            <a:ext cx="108159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/>
            <a:r>
              <a:rPr lang="en-US" altLang="zh-CN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Understanding the trend and pattern of sales of the fast food center and help in optimizing the sales patterns which will result in better profit with minimum investment.  </a:t>
            </a:r>
            <a:endParaRPr lang="en-US" altLang="zh-CN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76"/>
          <p:cNvSpPr/>
          <p:nvPr/>
        </p:nvSpPr>
        <p:spPr>
          <a:xfrm>
            <a:off x="1140778" y="505460"/>
            <a:ext cx="990917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 and Data Source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7"/>
          <p:cNvSpPr/>
          <p:nvPr/>
        </p:nvSpPr>
        <p:spPr>
          <a:xfrm>
            <a:off x="687705" y="5173345"/>
            <a:ext cx="108159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/>
            <a:r>
              <a:rPr lang="en-US" altLang="zh-CN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Used:- Past sales data recorded by the shop for a duration of 8 months</a:t>
            </a:r>
            <a:endParaRPr lang="en-US" altLang="zh-CN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69340" y="3978910"/>
            <a:ext cx="100533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83838"/>
                </a:solidFill>
              </a:rPr>
              <a:t>Prevent further loss </a:t>
            </a:r>
            <a:endParaRPr lang="en-US" sz="2400">
              <a:solidFill>
                <a:srgbClr val="3838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83838"/>
                </a:solidFill>
              </a:rPr>
              <a:t>Identifying new business plan</a:t>
            </a:r>
            <a:endParaRPr lang="en-US" sz="2400">
              <a:solidFill>
                <a:srgbClr val="3838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1617980"/>
            <a:ext cx="12192000" cy="524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76"/>
          <p:cNvSpPr/>
          <p:nvPr/>
        </p:nvSpPr>
        <p:spPr>
          <a:xfrm>
            <a:off x="4253866" y="505460"/>
            <a:ext cx="368300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Insights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6282690" y="2251075"/>
          <a:ext cx="5022215" cy="3284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379730" y="2251075"/>
          <a:ext cx="5601970" cy="3284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3296285" y="5828030"/>
            <a:ext cx="594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Gradually Sales has gone down inturn affecting the profits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61"/>
          <p:cNvSpPr/>
          <p:nvPr/>
        </p:nvSpPr>
        <p:spPr>
          <a:xfrm>
            <a:off x="834232" y="673418"/>
            <a:ext cx="405257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Solution Description </a:t>
            </a:r>
            <a:endParaRPr lang="zh-CN" altLang="en-US" sz="32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577340" y="1667510"/>
            <a:ext cx="5982970" cy="8305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872615" y="1759903"/>
            <a:ext cx="1065213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2" name="文本框 66"/>
          <p:cNvSpPr txBox="1"/>
          <p:nvPr/>
        </p:nvSpPr>
        <p:spPr>
          <a:xfrm>
            <a:off x="2713038" y="1759903"/>
            <a:ext cx="46148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Reduce the quantity of food being cooked to save unnecessarily wastage</a:t>
            </a:r>
            <a:endParaRPr lang="en-US" altLang="zh-CN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453958" y="2654618"/>
            <a:ext cx="6140450" cy="83026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713355" y="2747010"/>
            <a:ext cx="1066800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5" name="文本框 69"/>
          <p:cNvSpPr txBox="1"/>
          <p:nvPr/>
        </p:nvSpPr>
        <p:spPr>
          <a:xfrm>
            <a:off x="3595688" y="2747010"/>
            <a:ext cx="461645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Relaunch the Fast food center with new offer </a:t>
            </a:r>
            <a:endParaRPr lang="en-US" altLang="zh-CN" dirty="0">
              <a:solidFill>
                <a:schemeClr val="bg1"/>
              </a:solidFill>
              <a:latin typeface="Segoe UI Semilight" panose="020B0402040204020203" pitchFamily="34" charset="0"/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such as buy </a:t>
            </a:r>
            <a:r>
              <a:rPr lang="en-US" altLang="zh-CN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2 GET 1 FREE </a:t>
            </a:r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initially</a:t>
            </a:r>
            <a:endParaRPr lang="en-US" altLang="zh-CN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238818" y="3677603"/>
            <a:ext cx="6140450" cy="8318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595688" y="3770948"/>
            <a:ext cx="1065213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8" name="文本框 72"/>
          <p:cNvSpPr txBox="1"/>
          <p:nvPr/>
        </p:nvSpPr>
        <p:spPr>
          <a:xfrm>
            <a:off x="4427220" y="3770948"/>
            <a:ext cx="461486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Add hotel into online food websites and apps</a:t>
            </a:r>
            <a:endParaRPr lang="en-US" altLang="zh-CN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779010" y="5745480"/>
            <a:ext cx="6138863" cy="8318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224338" y="4758055"/>
            <a:ext cx="1065213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4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61" name="文本框 75"/>
          <p:cNvSpPr txBox="1"/>
          <p:nvPr/>
        </p:nvSpPr>
        <p:spPr>
          <a:xfrm>
            <a:off x="5904865" y="5838825"/>
            <a:ext cx="461486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Reduce the profit margin and concentrate on increasing sales.</a:t>
            </a:r>
            <a:endParaRPr lang="en-US" altLang="zh-CN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2" name="圆角矩形 70"/>
          <p:cNvSpPr/>
          <p:nvPr/>
        </p:nvSpPr>
        <p:spPr>
          <a:xfrm>
            <a:off x="3963353" y="4664393"/>
            <a:ext cx="6140450" cy="8318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75"/>
          <p:cNvSpPr txBox="1"/>
          <p:nvPr/>
        </p:nvSpPr>
        <p:spPr>
          <a:xfrm>
            <a:off x="4991735" y="4758055"/>
            <a:ext cx="50095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Bring in some change in hotel such as new menu, new  and so on every 3-6 months</a:t>
            </a:r>
            <a:endParaRPr lang="en-US" altLang="zh-CN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4" name="文本框 74"/>
          <p:cNvSpPr txBox="1"/>
          <p:nvPr/>
        </p:nvSpPr>
        <p:spPr>
          <a:xfrm>
            <a:off x="4991418" y="5838825"/>
            <a:ext cx="1065213" cy="645160"/>
          </a:xfrm>
          <a:prstGeom prst="rect">
            <a:avLst/>
          </a:prstGeom>
          <a:noFill/>
        </p:spPr>
        <p:txBody>
          <a:bodyPr>
            <a:spAutoFit/>
          </a:bodyPr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3681413"/>
            <a:ext cx="12192000" cy="317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885950" y="3938588"/>
            <a:ext cx="10306050" cy="0"/>
          </a:xfrm>
          <a:prstGeom prst="line">
            <a:avLst/>
          </a:prstGeom>
          <a:ln>
            <a:solidFill>
              <a:srgbClr val="D8B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矩形 76"/>
          <p:cNvSpPr/>
          <p:nvPr/>
        </p:nvSpPr>
        <p:spPr>
          <a:xfrm>
            <a:off x="4095433" y="2698115"/>
            <a:ext cx="349821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Presentation</Application>
  <PresentationFormat>自定义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Calibri Light</vt:lpstr>
      <vt:lpstr>Microsoft YaHei</vt:lpstr>
      <vt:lpstr>Meiryo UI</vt:lpstr>
      <vt:lpstr>Yu Gothic UI</vt:lpstr>
      <vt:lpstr>Segoe UI Semilight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占曼琼</dc:creator>
  <cp:lastModifiedBy>91829</cp:lastModifiedBy>
  <cp:revision>89</cp:revision>
  <dcterms:created xsi:type="dcterms:W3CDTF">2015-10-12T03:58:00Z</dcterms:created>
  <dcterms:modified xsi:type="dcterms:W3CDTF">2021-03-04T08:36:56Z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