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576000" cx="29260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9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high school students are not exposed to orthopaedic surgery before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 considerable lack of diversity in the field of Orthopaedic Surgery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a gaming app </a:t>
            </a:r>
            <a:r>
              <a:rPr lang="en"/>
              <a:t>that's</a:t>
            </a:r>
            <a:r>
              <a:rPr lang="en"/>
              <a:t> entertaining for high school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the game accessible to anyone regardless of demographic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put the app on the app store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Receive feedback from high school students on the effectiveness of the game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Market the game so it reaches a larger audience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7467" y="5294756"/>
            <a:ext cx="27265800" cy="14596200"/>
          </a:xfrm>
          <a:prstGeom prst="rect">
            <a:avLst/>
          </a:prstGeom>
        </p:spPr>
        <p:txBody>
          <a:bodyPr anchorCtr="0" anchor="b" bIns="411750" lIns="411750" spcFirstLastPara="1" rIns="411750" wrap="square" tIns="4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97440" y="20153778"/>
            <a:ext cx="27265800" cy="56364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97440" y="7865778"/>
            <a:ext cx="27265800" cy="13962600"/>
          </a:xfrm>
          <a:prstGeom prst="rect">
            <a:avLst/>
          </a:prstGeom>
        </p:spPr>
        <p:txBody>
          <a:bodyPr anchorCtr="0" anchor="b" bIns="411750" lIns="411750" spcFirstLastPara="1" rIns="411750" wrap="square" tIns="4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0"/>
              <a:buNone/>
              <a:defRPr sz="5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97440" y="22415822"/>
            <a:ext cx="27265800" cy="92502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742950" lvl="0" marL="457200" algn="ctr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ctr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ctr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ctr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ctr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ctr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97440" y="15294933"/>
            <a:ext cx="27265800" cy="59862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97440" y="3164622"/>
            <a:ext cx="27265800" cy="40725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97440" y="8195378"/>
            <a:ext cx="27265800" cy="242943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742950" lvl="0" marL="457200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97440" y="3164622"/>
            <a:ext cx="27265800" cy="40725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97440" y="8195378"/>
            <a:ext cx="12799800" cy="242943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5463680" y="8195378"/>
            <a:ext cx="12799800" cy="242943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97440" y="3164622"/>
            <a:ext cx="27265800" cy="40725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97440" y="3950933"/>
            <a:ext cx="8985600" cy="5373900"/>
          </a:xfrm>
          <a:prstGeom prst="rect">
            <a:avLst/>
          </a:prstGeom>
        </p:spPr>
        <p:txBody>
          <a:bodyPr anchorCtr="0" anchor="b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97440" y="9881600"/>
            <a:ext cx="8985600" cy="226092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568800" y="3201067"/>
            <a:ext cx="20376900" cy="290901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2pPr>
            <a:lvl3pPr lvl="2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3pPr>
            <a:lvl4pPr lvl="3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4pPr>
            <a:lvl5pPr lvl="4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5pPr>
            <a:lvl6pPr lvl="5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6pPr>
            <a:lvl7pPr lvl="6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7pPr>
            <a:lvl8pPr lvl="7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8pPr>
            <a:lvl9pPr lvl="8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4630400" y="-889"/>
            <a:ext cx="146304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1750" lIns="411750" spcFirstLastPara="1" rIns="411750" wrap="square" tIns="41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49600" y="8769244"/>
            <a:ext cx="12944700" cy="10540800"/>
          </a:xfrm>
          <a:prstGeom prst="rect">
            <a:avLst/>
          </a:prstGeom>
        </p:spPr>
        <p:txBody>
          <a:bodyPr anchorCtr="0" anchor="b" bIns="411750" lIns="411750" spcFirstLastPara="1" rIns="411750" wrap="square" tIns="4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49600" y="19932978"/>
            <a:ext cx="12944700" cy="87828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5806400" y="5148978"/>
            <a:ext cx="12278400" cy="262764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indent="-742950" lvl="0" marL="457200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97440" y="30084089"/>
            <a:ext cx="19196100" cy="43029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7440" y="3164622"/>
            <a:ext cx="272658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750" lIns="411750" spcFirstLastPara="1" rIns="411750" wrap="square" tIns="4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7440" y="8195378"/>
            <a:ext cx="27265800" cy="24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750" lIns="411750" spcFirstLastPara="1" rIns="411750" wrap="square" tIns="411750">
            <a:noAutofit/>
          </a:bodyPr>
          <a:lstStyle>
            <a:lvl1pPr indent="-742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1pPr>
            <a:lvl2pPr indent="-628650" lvl="1" marL="9144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2pPr>
            <a:lvl3pPr indent="-628650" lvl="2" marL="13716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3pPr>
            <a:lvl4pPr indent="-628650" lvl="3" marL="18288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4pPr>
            <a:lvl5pPr indent="-628650" lvl="4" marL="22860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5pPr>
            <a:lvl6pPr indent="-628650" lvl="5" marL="27432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6pPr>
            <a:lvl7pPr indent="-628650" lvl="6" marL="32004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7pPr>
            <a:lvl8pPr indent="-628650" lvl="7" marL="36576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8pPr>
            <a:lvl9pPr indent="-628650" lvl="8" marL="4114800">
              <a:lnSpc>
                <a:spcPct val="115000"/>
              </a:lnSpc>
              <a:spcBef>
                <a:spcPts val="7200"/>
              </a:spcBef>
              <a:spcAft>
                <a:spcPts val="720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11865" y="33160653"/>
            <a:ext cx="17559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750" lIns="411750" spcFirstLastPara="1" rIns="411750" wrap="square" tIns="411750">
            <a:noAutofit/>
          </a:bodyPr>
          <a:lstStyle>
            <a:lvl1pPr lvl="0" algn="r">
              <a:buNone/>
              <a:defRPr sz="4500">
                <a:solidFill>
                  <a:schemeClr val="dk2"/>
                </a:solidFill>
              </a:defRPr>
            </a:lvl1pPr>
            <a:lvl2pPr lvl="1" algn="r">
              <a:buNone/>
              <a:defRPr sz="4500">
                <a:solidFill>
                  <a:schemeClr val="dk2"/>
                </a:solidFill>
              </a:defRPr>
            </a:lvl2pPr>
            <a:lvl3pPr lvl="2" algn="r">
              <a:buNone/>
              <a:defRPr sz="4500">
                <a:solidFill>
                  <a:schemeClr val="dk2"/>
                </a:solidFill>
              </a:defRPr>
            </a:lvl3pPr>
            <a:lvl4pPr lvl="3" algn="r">
              <a:buNone/>
              <a:defRPr sz="4500">
                <a:solidFill>
                  <a:schemeClr val="dk2"/>
                </a:solidFill>
              </a:defRPr>
            </a:lvl4pPr>
            <a:lvl5pPr lvl="4" algn="r">
              <a:buNone/>
              <a:defRPr sz="4500">
                <a:solidFill>
                  <a:schemeClr val="dk2"/>
                </a:solidFill>
              </a:defRPr>
            </a:lvl5pPr>
            <a:lvl6pPr lvl="5" algn="r">
              <a:buNone/>
              <a:defRPr sz="4500">
                <a:solidFill>
                  <a:schemeClr val="dk2"/>
                </a:solidFill>
              </a:defRPr>
            </a:lvl6pPr>
            <a:lvl7pPr lvl="6" algn="r">
              <a:buNone/>
              <a:defRPr sz="4500">
                <a:solidFill>
                  <a:schemeClr val="dk2"/>
                </a:solidFill>
              </a:defRPr>
            </a:lvl7pPr>
            <a:lvl8pPr lvl="7" algn="r">
              <a:buNone/>
              <a:defRPr sz="4500">
                <a:solidFill>
                  <a:schemeClr val="dk2"/>
                </a:solidFill>
              </a:defRPr>
            </a:lvl8pPr>
            <a:lvl9pPr lvl="8" algn="r">
              <a:buNone/>
              <a:defRPr sz="4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87250" y="30547875"/>
            <a:ext cx="23526000" cy="2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50" y="0"/>
            <a:ext cx="29260800" cy="5788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19625" y="6761950"/>
            <a:ext cx="27443700" cy="6452400"/>
          </a:xfrm>
          <a:prstGeom prst="roundRect">
            <a:avLst>
              <a:gd fmla="val 10218" name="adj"/>
            </a:avLst>
          </a:prstGeom>
          <a:gradFill>
            <a:gsLst>
              <a:gs pos="0">
                <a:srgbClr val="A4C2F4"/>
              </a:gs>
              <a:gs pos="100000">
                <a:srgbClr val="6D9EEB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08550" y="13794050"/>
            <a:ext cx="27443700" cy="384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9EEB"/>
              </a:gs>
              <a:gs pos="100000">
                <a:srgbClr val="3C78D8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9625" y="18288029"/>
            <a:ext cx="27443700" cy="12084600"/>
          </a:xfrm>
          <a:prstGeom prst="roundRect">
            <a:avLst>
              <a:gd fmla="val 5928" name="adj"/>
            </a:avLst>
          </a:prstGeom>
          <a:gradFill>
            <a:gsLst>
              <a:gs pos="0">
                <a:srgbClr val="3C78D8"/>
              </a:gs>
              <a:gs pos="100000">
                <a:srgbClr val="1155C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9625" y="30730800"/>
            <a:ext cx="13722000" cy="5014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155CC"/>
              </a:gs>
              <a:gs pos="100000">
                <a:srgbClr val="1C458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4630400" y="30730625"/>
            <a:ext cx="13722000" cy="5014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155CC"/>
              </a:gs>
              <a:gs pos="100000">
                <a:srgbClr val="1C458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</a:rPr>
              <a:t>Acknowledgements</a:t>
            </a:r>
            <a:endParaRPr b="1" sz="4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Sponsor: April D. Armstrong, MD, Penn State Hershey Medical Center</a:t>
            </a:r>
            <a:endParaRPr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Instructor: Steven Shaffer, EdD, Penn State College of Engineering</a:t>
            </a:r>
            <a:endParaRPr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</a:rPr>
              <a:t>References </a:t>
            </a:r>
            <a:endParaRPr b="1" sz="4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American Academy of Orthopaedic Surgeons (2017). Minority Representation Among Orthopaedic Surgery Residents. 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569" y="4209550"/>
            <a:ext cx="6787906" cy="12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" y="4196550"/>
            <a:ext cx="6906150" cy="12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422575" y="987575"/>
            <a:ext cx="10972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336650" y="762000"/>
            <a:ext cx="26558400" cy="3688200"/>
          </a:xfrm>
          <a:prstGeom prst="rect">
            <a:avLst/>
          </a:prstGeom>
        </p:spPr>
        <p:txBody>
          <a:bodyPr anchorCtr="0" anchor="b" bIns="411750" lIns="411750" spcFirstLastPara="1" rIns="411750" wrap="square" tIns="411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00">
                <a:solidFill>
                  <a:srgbClr val="F3F3F3"/>
                </a:solidFill>
              </a:rPr>
              <a:t>Orthopedic Surgery Gaming App</a:t>
            </a:r>
            <a:endParaRPr b="1" sz="12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295625" y="4091338"/>
            <a:ext cx="18491700" cy="1973700"/>
          </a:xfrm>
          <a:prstGeom prst="rect">
            <a:avLst/>
          </a:prstGeom>
        </p:spPr>
        <p:txBody>
          <a:bodyPr anchorCtr="0" anchor="t" bIns="411750" lIns="411750" spcFirstLastPara="1" rIns="411750" wrap="square" tIns="411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3F3F3"/>
                </a:solidFill>
              </a:rPr>
              <a:t>Nicholas Duffner, Amber Graham, Chenning Zhang</a:t>
            </a:r>
            <a:endParaRPr sz="4000">
              <a:solidFill>
                <a:srgbClr val="F3F3F3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1989" l="4703" r="6050" t="0"/>
          <a:stretch/>
        </p:blipFill>
        <p:spPr>
          <a:xfrm>
            <a:off x="13600125" y="6856048"/>
            <a:ext cx="6906301" cy="613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6">
            <a:alphaModFix/>
          </a:blip>
          <a:srcRect b="3530" l="6991" r="7016" t="0"/>
          <a:stretch/>
        </p:blipFill>
        <p:spPr>
          <a:xfrm>
            <a:off x="20506425" y="6856050"/>
            <a:ext cx="6906300" cy="61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915175" y="14002475"/>
            <a:ext cx="52974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Creating a fun game:</a:t>
            </a:r>
            <a:endParaRPr b="1" sz="40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Cartoonish graphics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Trauma Scenarios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Hands-on Experience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Scored at the end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767838" y="13987450"/>
            <a:ext cx="63279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Accessibility</a:t>
            </a:r>
            <a:r>
              <a:rPr b="1" lang="en" sz="4200">
                <a:solidFill>
                  <a:srgbClr val="FFFFFF"/>
                </a:solidFill>
              </a:rPr>
              <a:t>:</a:t>
            </a:r>
            <a:endParaRPr b="1" sz="42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Free to Download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Available on iOS &amp; 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Android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No need for WiFi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313550" y="13960187"/>
            <a:ext cx="55686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Inclusive </a:t>
            </a:r>
            <a:r>
              <a:rPr b="1" lang="en" sz="4000">
                <a:solidFill>
                  <a:srgbClr val="FFFFFF"/>
                </a:solidFill>
              </a:rPr>
              <a:t>Design</a:t>
            </a:r>
            <a:r>
              <a:rPr b="1" lang="en" sz="4200">
                <a:solidFill>
                  <a:srgbClr val="FFFFFF"/>
                </a:solidFill>
              </a:rPr>
              <a:t>:</a:t>
            </a:r>
            <a:endParaRPr b="1" sz="42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Neutral color-scheme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Gender-neutral Graphics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1034550" y="13960188"/>
            <a:ext cx="69063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Developing with Unity:</a:t>
            </a:r>
            <a:endParaRPr b="1" sz="40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Free to use Personal Version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Easier to make changes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Easier for Simulation/Testing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104900" y="14002450"/>
            <a:ext cx="31623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Approach</a:t>
            </a:r>
            <a:r>
              <a:rPr lang="en" sz="4000">
                <a:solidFill>
                  <a:srgbClr val="FFFFFF"/>
                </a:solidFill>
              </a:rPr>
              <a:t>: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4900" y="19310524"/>
            <a:ext cx="8941673" cy="48494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104900" y="7001213"/>
            <a:ext cx="12095400" cy="5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</a:rPr>
              <a:t>Problem Statement:</a:t>
            </a:r>
            <a:endParaRPr b="1" sz="40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There is a considerable lack of diversity in the field of Orthopaedic Surgery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Most students are not exposed to orthopaedic surgery before they start their career path</a:t>
            </a:r>
            <a:endParaRPr sz="3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Project Goals:</a:t>
            </a:r>
            <a:endParaRPr b="1" sz="40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Create a gaming app that is entertaining and informative for high school students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Make the game inclusive and accessible to anyone, regardless of their demographic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104900" y="31111625"/>
            <a:ext cx="13106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</a:rPr>
              <a:t>Next Steps</a:t>
            </a:r>
            <a:endParaRPr b="1" sz="40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Publish the game on the App Store and Google Play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Receive feedback from high school students on the effectiveness of the game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Market the game so it reaches a larger audience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Further development such as additional Trauma Scenarios and improved gameplay capability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04900" y="18462088"/>
            <a:ext cx="22287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Design: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0046575" y="19310525"/>
            <a:ext cx="42066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Home Screen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Navigation to: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en" sz="3600">
                <a:solidFill>
                  <a:srgbClr val="FFFFFF"/>
                </a:solidFill>
              </a:rPr>
              <a:t>Anatomy Quiz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en" sz="3600">
                <a:solidFill>
                  <a:srgbClr val="FFFFFF"/>
                </a:solidFill>
              </a:rPr>
              <a:t>Scenario 1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en" sz="3600">
                <a:solidFill>
                  <a:srgbClr val="FFFFFF"/>
                </a:solidFill>
              </a:rPr>
              <a:t>Scenario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0046575" y="24750325"/>
            <a:ext cx="45603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Anatomy Quiz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Cycles through skeletal system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User selects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bone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Shown correct bone upon incorrect guess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3457000" y="19343850"/>
            <a:ext cx="52974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Radius Fracture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" sz="3600">
                <a:solidFill>
                  <a:srgbClr val="FFFFFF"/>
                </a:solidFill>
              </a:rPr>
              <a:t>User selects appropriate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materials to perform Compression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Plating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Guided procedure</a:t>
            </a:r>
            <a:endParaRPr sz="3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3457000" y="24876675"/>
            <a:ext cx="52974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Femur </a:t>
            </a:r>
            <a:r>
              <a:rPr b="1" lang="en" sz="3600">
                <a:solidFill>
                  <a:srgbClr val="FFFFFF"/>
                </a:solidFill>
              </a:rPr>
              <a:t>Fracture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" sz="3600">
                <a:solidFill>
                  <a:srgbClr val="FFFFFF"/>
                </a:solidFill>
              </a:rPr>
              <a:t>User selects appropriate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materials to perform Intramedullary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Nailing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Guided procedure</a:t>
            </a:r>
            <a:endParaRPr sz="3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68924" y="19343850"/>
            <a:ext cx="8788065" cy="4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4900" y="24750325"/>
            <a:ext cx="8941675" cy="487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668929" y="24848179"/>
            <a:ext cx="8703191" cy="48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