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cdcd5c18d9b84f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cdcd5c18d9b84f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cdcd5c18d9b84f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cdcd5c18d9b84f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4eefe2b2c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eefe2b2c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d78dafe397454a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d78dafe397454a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edafc293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edafc293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4eefe2b2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eefe2b2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77ebe02112784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77ebe02112784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d78dafe397454a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d78dafe397454a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4eefe2b2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eefe2b2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cdcd5c18d9b84f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cdcd5c18d9b84f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4eefe2b2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eefe2b2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eefe2b2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eefe2b2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Storyboard for Ortho Game</a:t>
            </a:r>
            <a:endParaRPr/>
          </a:p>
        </p:txBody>
      </p:sp>
      <p:sp>
        <p:nvSpPr>
          <p:cNvPr id="60" name="Google Shape;60;p13"/>
          <p:cNvSpPr txBox="1"/>
          <p:nvPr>
            <p:ph idx="1" type="subTitle"/>
          </p:nvPr>
        </p:nvSpPr>
        <p:spPr>
          <a:xfrm>
            <a:off x="537046" y="2906900"/>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(images used in this presentation are for example only. These will not be used in our game)</a:t>
            </a:r>
            <a:endParaRPr/>
          </a:p>
        </p:txBody>
      </p:sp>
      <p:sp>
        <p:nvSpPr>
          <p:cNvPr id="61" name="Google Shape;61;p13"/>
          <p:cNvSpPr txBox="1"/>
          <p:nvPr/>
        </p:nvSpPr>
        <p:spPr>
          <a:xfrm>
            <a:off x="914400" y="2143663"/>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 Materials</a:t>
            </a:r>
            <a:endParaRPr/>
          </a:p>
        </p:txBody>
      </p:sp>
      <p:pic>
        <p:nvPicPr>
          <p:cNvPr id="125" name="Google Shape;125;p22"/>
          <p:cNvPicPr preferRelativeResize="0"/>
          <p:nvPr/>
        </p:nvPicPr>
        <p:blipFill>
          <a:blip r:embed="rId3">
            <a:alphaModFix/>
          </a:blip>
          <a:stretch>
            <a:fillRect/>
          </a:stretch>
        </p:blipFill>
        <p:spPr>
          <a:xfrm>
            <a:off x="1068792" y="1017725"/>
            <a:ext cx="6661474"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Choose Materials</a:t>
            </a:r>
            <a:endParaRPr/>
          </a:p>
        </p:txBody>
      </p:sp>
      <p:pic>
        <p:nvPicPr>
          <p:cNvPr id="131" name="Google Shape;131;p23"/>
          <p:cNvPicPr preferRelativeResize="0"/>
          <p:nvPr/>
        </p:nvPicPr>
        <p:blipFill>
          <a:blip r:embed="rId3">
            <a:alphaModFix/>
          </a:blip>
          <a:stretch>
            <a:fillRect/>
          </a:stretch>
        </p:blipFill>
        <p:spPr>
          <a:xfrm>
            <a:off x="441183" y="1017714"/>
            <a:ext cx="6079527" cy="3820975"/>
          </a:xfrm>
          <a:prstGeom prst="rect">
            <a:avLst/>
          </a:prstGeom>
          <a:noFill/>
          <a:ln>
            <a:noFill/>
          </a:ln>
        </p:spPr>
      </p:pic>
      <p:sp>
        <p:nvSpPr>
          <p:cNvPr id="132" name="Google Shape;132;p23"/>
          <p:cNvSpPr txBox="1"/>
          <p:nvPr/>
        </p:nvSpPr>
        <p:spPr>
          <a:xfrm>
            <a:off x="6520712" y="864272"/>
            <a:ext cx="2439300" cy="109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EFEFEF"/>
              </a:buClr>
              <a:buSzPts val="1400"/>
              <a:buChar char="●"/>
            </a:pPr>
            <a:r>
              <a:rPr lang="en">
                <a:solidFill>
                  <a:srgbClr val="EFEFEF"/>
                </a:solidFill>
              </a:rPr>
              <a:t> User selects which materials to use</a:t>
            </a:r>
            <a:endParaRPr>
              <a:solidFill>
                <a:srgbClr val="EFEFEF"/>
              </a:solidFill>
            </a:endParaRPr>
          </a:p>
          <a:p>
            <a:pPr indent="0" lvl="0" marL="0" rtl="0" algn="l">
              <a:spcBef>
                <a:spcPts val="0"/>
              </a:spcBef>
              <a:spcAft>
                <a:spcPts val="0"/>
              </a:spcAft>
              <a:buNone/>
            </a:pPr>
            <a:r>
              <a:t/>
            </a:r>
            <a:endParaRPr>
              <a:solidFill>
                <a:srgbClr val="EFEFEF"/>
              </a:solidFill>
            </a:endParaRPr>
          </a:p>
          <a:p>
            <a:pPr indent="-317500" lvl="0" marL="457200" rtl="0" algn="l">
              <a:spcBef>
                <a:spcPts val="0"/>
              </a:spcBef>
              <a:spcAft>
                <a:spcPts val="0"/>
              </a:spcAft>
              <a:buClr>
                <a:srgbClr val="EFEFEF"/>
              </a:buClr>
              <a:buSzPts val="1400"/>
              <a:buChar char="●"/>
            </a:pPr>
            <a:r>
              <a:rPr lang="en">
                <a:solidFill>
                  <a:srgbClr val="EFEFEF"/>
                </a:solidFill>
              </a:rPr>
              <a:t>For now, we will have the materials appear in the location once the user selects them. We will make it a “drag and drop” if possible.</a:t>
            </a:r>
            <a:endParaRPr>
              <a:solidFill>
                <a:srgbClr val="EFEFEF"/>
              </a:solidFill>
            </a:endParaRPr>
          </a:p>
          <a:p>
            <a:pPr indent="0" lvl="0" marL="0" rtl="0" algn="l">
              <a:spcBef>
                <a:spcPts val="0"/>
              </a:spcBef>
              <a:spcAft>
                <a:spcPts val="0"/>
              </a:spcAft>
              <a:buNone/>
            </a:pPr>
            <a:r>
              <a:t/>
            </a:r>
            <a:endParaRPr>
              <a:solidFill>
                <a:srgbClr val="EFEFEF"/>
              </a:solidFill>
            </a:endParaRPr>
          </a:p>
          <a:p>
            <a:pPr indent="-317500" lvl="0" marL="457200" rtl="0" algn="l">
              <a:spcBef>
                <a:spcPts val="0"/>
              </a:spcBef>
              <a:spcAft>
                <a:spcPts val="0"/>
              </a:spcAft>
              <a:buClr>
                <a:srgbClr val="EFEFEF"/>
              </a:buClr>
              <a:buSzPts val="1400"/>
              <a:buChar char="●"/>
            </a:pPr>
            <a:r>
              <a:rPr b="1" lang="en">
                <a:solidFill>
                  <a:srgbClr val="EFEFEF"/>
                </a:solidFill>
              </a:rPr>
              <a:t>Sponsors: </a:t>
            </a:r>
            <a:r>
              <a:rPr lang="en">
                <a:solidFill>
                  <a:srgbClr val="EFEFEF"/>
                </a:solidFill>
              </a:rPr>
              <a:t>should the materials have simple names like this or be more accurate, like Herbert Screw? </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evaluation</a:t>
            </a:r>
            <a:endParaRPr/>
          </a:p>
        </p:txBody>
      </p:sp>
      <p:sp>
        <p:nvSpPr>
          <p:cNvPr id="138" name="Google Shape;138;p24"/>
          <p:cNvSpPr txBox="1"/>
          <p:nvPr>
            <p:ph idx="1" type="body"/>
          </p:nvPr>
        </p:nvSpPr>
        <p:spPr>
          <a:xfrm>
            <a:off x="311700" y="1152475"/>
            <a:ext cx="7678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Show whether or not the choices for plates and screws was correct, gives feedback for correct or incorrect choices.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Maybe something like “used wrong size plate, which caused further damage to the bone”</a:t>
            </a:r>
            <a:endParaRPr>
              <a:solidFill>
                <a:srgbClr val="FFFFFF"/>
              </a:solidFill>
            </a:endParaRPr>
          </a:p>
        </p:txBody>
      </p:sp>
      <p:pic>
        <p:nvPicPr>
          <p:cNvPr id="139" name="Google Shape;139;p24"/>
          <p:cNvPicPr preferRelativeResize="0"/>
          <p:nvPr/>
        </p:nvPicPr>
        <p:blipFill>
          <a:blip r:embed="rId3">
            <a:alphaModFix/>
          </a:blip>
          <a:stretch>
            <a:fillRect/>
          </a:stretch>
        </p:blipFill>
        <p:spPr>
          <a:xfrm>
            <a:off x="628650" y="2609725"/>
            <a:ext cx="3880201" cy="2333750"/>
          </a:xfrm>
          <a:prstGeom prst="rect">
            <a:avLst/>
          </a:prstGeom>
          <a:noFill/>
          <a:ln>
            <a:noFill/>
          </a:ln>
        </p:spPr>
      </p:pic>
      <p:pic>
        <p:nvPicPr>
          <p:cNvPr id="140" name="Google Shape;140;p24"/>
          <p:cNvPicPr preferRelativeResize="0"/>
          <p:nvPr/>
        </p:nvPicPr>
        <p:blipFill>
          <a:blip r:embed="rId4">
            <a:alphaModFix/>
          </a:blip>
          <a:stretch>
            <a:fillRect/>
          </a:stretch>
        </p:blipFill>
        <p:spPr>
          <a:xfrm>
            <a:off x="4809129" y="2686905"/>
            <a:ext cx="3880200" cy="22565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51542" y="12782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questions for sponsor team</a:t>
            </a:r>
            <a:endParaRPr/>
          </a:p>
        </p:txBody>
      </p:sp>
      <p:sp>
        <p:nvSpPr>
          <p:cNvPr id="146" name="Google Shape;146;p25"/>
          <p:cNvSpPr txBox="1"/>
          <p:nvPr>
            <p:ph idx="1" type="body"/>
          </p:nvPr>
        </p:nvSpPr>
        <p:spPr>
          <a:xfrm>
            <a:off x="164050" y="700527"/>
            <a:ext cx="8520600" cy="438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What scenarios would be good to use?</a:t>
            </a:r>
            <a:endParaRPr sz="1600"/>
          </a:p>
          <a:p>
            <a:pPr indent="-330200" lvl="0" marL="457200" rtl="0" algn="l">
              <a:spcBef>
                <a:spcPts val="0"/>
              </a:spcBef>
              <a:spcAft>
                <a:spcPts val="0"/>
              </a:spcAft>
              <a:buSzPts val="1600"/>
              <a:buChar char="●"/>
            </a:pPr>
            <a:r>
              <a:rPr lang="en" sz="1600"/>
              <a:t>How detailed does the anatomy quiz need to be?</a:t>
            </a:r>
            <a:endParaRPr sz="1600"/>
          </a:p>
          <a:p>
            <a:pPr indent="-330200" lvl="0" marL="457200" rtl="0" algn="l">
              <a:spcBef>
                <a:spcPts val="0"/>
              </a:spcBef>
              <a:spcAft>
                <a:spcPts val="0"/>
              </a:spcAft>
              <a:buSzPts val="1600"/>
              <a:buChar char="●"/>
            </a:pPr>
            <a:r>
              <a:rPr lang="en" sz="1600"/>
              <a:t>What steps would go into the procedures and what would some possible mistakes be that make sense? For example, choosing a plate that is size x rather than size y, or taking an x-ray of the area rather than… amputating a toe? What are reasonable extremes for the choices the player will make? What would a “cliffs notes” or “orthopaedic surgery for dummies” version be?</a:t>
            </a:r>
            <a:endParaRPr sz="1600"/>
          </a:p>
          <a:p>
            <a:pPr indent="-330200" lvl="0" marL="457200" rtl="0" algn="l">
              <a:spcBef>
                <a:spcPts val="0"/>
              </a:spcBef>
              <a:spcAft>
                <a:spcPts val="0"/>
              </a:spcAft>
              <a:buSzPts val="1600"/>
              <a:buChar char="●"/>
            </a:pPr>
            <a:r>
              <a:rPr lang="en" sz="1600"/>
              <a:t>Can you send us pictures of the plates and screws or send us a link to a good website for that? We have found some med school websites and orthopaedics journals, but there is a lot of information out there, so it would help to know from you  that what we are using for reference is valid, accurate, and in line with your expectations.</a:t>
            </a:r>
            <a:endParaRPr sz="1600"/>
          </a:p>
          <a:p>
            <a:pPr indent="-330200" lvl="0" marL="457200" rtl="0" algn="l">
              <a:spcBef>
                <a:spcPts val="0"/>
              </a:spcBef>
              <a:spcAft>
                <a:spcPts val="0"/>
              </a:spcAft>
              <a:buSzPts val="1600"/>
              <a:buChar char="●"/>
            </a:pPr>
            <a:r>
              <a:rPr lang="en" sz="1600"/>
              <a:t>Any ideas for a name for the game? And a logo? It will be what the user clicks on on their phone to open the app, the first image they see in the </a:t>
            </a:r>
            <a:r>
              <a:rPr lang="en" sz="1600"/>
              <a:t>App Store, so it’s an important first impression! Also, do we need to mention any affiliation with Penn State/Hershey Medical?</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Screen</a:t>
            </a:r>
            <a:endParaRPr/>
          </a:p>
        </p:txBody>
      </p:sp>
      <p:sp>
        <p:nvSpPr>
          <p:cNvPr id="67" name="Google Shape;67;p14"/>
          <p:cNvSpPr txBox="1"/>
          <p:nvPr>
            <p:ph idx="1" type="body"/>
          </p:nvPr>
        </p:nvSpPr>
        <p:spPr>
          <a:xfrm>
            <a:off x="311700" y="1152475"/>
            <a:ext cx="372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Anatomy quiz starts on game launch but has an option to skip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Play Scenario Mode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Title of the game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Some image or graphic can go here too, as well as a mention to Penn State Hershey</a:t>
            </a:r>
            <a:endParaRPr>
              <a:solidFill>
                <a:srgbClr val="FFFFFF"/>
              </a:solidFill>
            </a:endParaRPr>
          </a:p>
        </p:txBody>
      </p:sp>
      <p:pic>
        <p:nvPicPr>
          <p:cNvPr id="68" name="Google Shape;68;p14"/>
          <p:cNvPicPr preferRelativeResize="0"/>
          <p:nvPr/>
        </p:nvPicPr>
        <p:blipFill>
          <a:blip r:embed="rId3">
            <a:alphaModFix/>
          </a:blip>
          <a:stretch>
            <a:fillRect/>
          </a:stretch>
        </p:blipFill>
        <p:spPr>
          <a:xfrm>
            <a:off x="4147608" y="1658203"/>
            <a:ext cx="4435599" cy="3242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Review Game </a:t>
            </a:r>
            <a:endParaRPr/>
          </a:p>
        </p:txBody>
      </p:sp>
      <p:sp>
        <p:nvSpPr>
          <p:cNvPr id="74" name="Google Shape;74;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Name of 1 bone comes up and user must select it. If incorrect, correct bone is highlighted</a:t>
            </a:r>
            <a:endParaRPr sz="1800"/>
          </a:p>
          <a:p>
            <a:pPr indent="-342900" lvl="0" marL="457200" rtl="0" algn="l">
              <a:spcBef>
                <a:spcPts val="0"/>
              </a:spcBef>
              <a:spcAft>
                <a:spcPts val="0"/>
              </a:spcAft>
              <a:buSzPts val="1800"/>
              <a:buChar char="●"/>
            </a:pPr>
            <a:r>
              <a:rPr lang="en" sz="1800"/>
              <a:t>Must play Anatomy Review first time playing game</a:t>
            </a:r>
            <a:endParaRPr sz="1800"/>
          </a:p>
          <a:p>
            <a:pPr indent="-342900" lvl="0" marL="457200" rtl="0" algn="l">
              <a:spcBef>
                <a:spcPts val="0"/>
              </a:spcBef>
              <a:spcAft>
                <a:spcPts val="0"/>
              </a:spcAft>
              <a:buSzPts val="1800"/>
              <a:buChar char="●"/>
            </a:pPr>
            <a:r>
              <a:rPr lang="en" sz="1800"/>
              <a:t>Plays through all of the bones we want user to identify</a:t>
            </a:r>
            <a:endParaRPr sz="1800"/>
          </a:p>
          <a:p>
            <a:pPr indent="-342900" lvl="0" marL="457200" rtl="0" algn="l">
              <a:spcBef>
                <a:spcPts val="0"/>
              </a:spcBef>
              <a:spcAft>
                <a:spcPts val="0"/>
              </a:spcAft>
              <a:buSzPts val="1800"/>
              <a:buChar char="●"/>
            </a:pPr>
            <a:r>
              <a:rPr lang="en" sz="1800"/>
              <a:t>No required score</a:t>
            </a:r>
            <a:endParaRPr sz="1800"/>
          </a:p>
        </p:txBody>
      </p:sp>
      <p:pic>
        <p:nvPicPr>
          <p:cNvPr id="75" name="Google Shape;75;p15"/>
          <p:cNvPicPr preferRelativeResize="0"/>
          <p:nvPr/>
        </p:nvPicPr>
        <p:blipFill>
          <a:blip r:embed="rId3">
            <a:alphaModFix/>
          </a:blip>
          <a:stretch>
            <a:fillRect/>
          </a:stretch>
        </p:blipFill>
        <p:spPr>
          <a:xfrm>
            <a:off x="4464000" y="1170125"/>
            <a:ext cx="4527600" cy="2769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408775" y="230338"/>
            <a:ext cx="3758099" cy="2318823"/>
          </a:xfrm>
          <a:prstGeom prst="rect">
            <a:avLst/>
          </a:prstGeom>
          <a:noFill/>
          <a:ln>
            <a:noFill/>
          </a:ln>
        </p:spPr>
      </p:pic>
      <p:pic>
        <p:nvPicPr>
          <p:cNvPr id="81" name="Google Shape;81;p16"/>
          <p:cNvPicPr preferRelativeResize="0"/>
          <p:nvPr/>
        </p:nvPicPr>
        <p:blipFill>
          <a:blip r:embed="rId4">
            <a:alphaModFix/>
          </a:blip>
          <a:stretch>
            <a:fillRect/>
          </a:stretch>
        </p:blipFill>
        <p:spPr>
          <a:xfrm>
            <a:off x="5233508" y="152400"/>
            <a:ext cx="3758091" cy="2474700"/>
          </a:xfrm>
          <a:prstGeom prst="rect">
            <a:avLst/>
          </a:prstGeom>
          <a:noFill/>
          <a:ln>
            <a:noFill/>
          </a:ln>
        </p:spPr>
      </p:pic>
      <p:pic>
        <p:nvPicPr>
          <p:cNvPr id="82" name="Google Shape;82;p16"/>
          <p:cNvPicPr preferRelativeResize="0"/>
          <p:nvPr/>
        </p:nvPicPr>
        <p:blipFill>
          <a:blip r:embed="rId5">
            <a:alphaModFix/>
          </a:blip>
          <a:stretch>
            <a:fillRect/>
          </a:stretch>
        </p:blipFill>
        <p:spPr>
          <a:xfrm>
            <a:off x="408763" y="2564147"/>
            <a:ext cx="3758101" cy="2397853"/>
          </a:xfrm>
          <a:prstGeom prst="rect">
            <a:avLst/>
          </a:prstGeom>
          <a:noFill/>
          <a:ln>
            <a:noFill/>
          </a:ln>
        </p:spPr>
      </p:pic>
      <p:pic>
        <p:nvPicPr>
          <p:cNvPr id="83" name="Google Shape;83;p16"/>
          <p:cNvPicPr preferRelativeResize="0"/>
          <p:nvPr/>
        </p:nvPicPr>
        <p:blipFill>
          <a:blip r:embed="rId6">
            <a:alphaModFix/>
          </a:blip>
          <a:stretch>
            <a:fillRect/>
          </a:stretch>
        </p:blipFill>
        <p:spPr>
          <a:xfrm>
            <a:off x="5242838" y="2564150"/>
            <a:ext cx="3739425" cy="247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555600"/>
            <a:ext cx="6097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Appropriate Level of Detail for Anatomy</a:t>
            </a:r>
            <a:endParaRPr/>
          </a:p>
        </p:txBody>
      </p:sp>
      <p:sp>
        <p:nvSpPr>
          <p:cNvPr id="89" name="Google Shape;89;p17"/>
          <p:cNvSpPr txBox="1"/>
          <p:nvPr>
            <p:ph idx="1" type="body"/>
          </p:nvPr>
        </p:nvSpPr>
        <p:spPr>
          <a:xfrm>
            <a:off x="311700" y="1375050"/>
            <a:ext cx="5616300" cy="3660600"/>
          </a:xfrm>
          <a:prstGeom prst="rect">
            <a:avLst/>
          </a:prstGeom>
        </p:spPr>
        <p:txBody>
          <a:bodyPr anchorCtr="0" anchor="t" bIns="91425" lIns="91425" spcFirstLastPara="1" rIns="91425" wrap="square" tIns="91425">
            <a:noAutofit/>
          </a:bodyPr>
          <a:lstStyle/>
          <a:p>
            <a:pPr indent="-342900" lvl="0" marL="285750" rtl="0" algn="l">
              <a:spcBef>
                <a:spcPts val="0"/>
              </a:spcBef>
              <a:spcAft>
                <a:spcPts val="0"/>
              </a:spcAft>
              <a:buSzPts val="1800"/>
              <a:buChar char="●"/>
            </a:pPr>
            <a:r>
              <a:rPr lang="en" sz="1800"/>
              <a:t>This is a reference of which bones we expect a high school student to know. Do you wish to see more, less, or do you agree with this?</a:t>
            </a:r>
            <a:endParaRPr sz="1800"/>
          </a:p>
          <a:p>
            <a:pPr indent="-342900" lvl="0" marL="285750" rtl="0" algn="l">
              <a:spcBef>
                <a:spcPts val="0"/>
              </a:spcBef>
              <a:spcAft>
                <a:spcPts val="0"/>
              </a:spcAft>
              <a:buSzPts val="1800"/>
              <a:buChar char="●"/>
            </a:pPr>
            <a:r>
              <a:rPr lang="en" sz="1800"/>
              <a:t>Differentiating the different bones in the hands and feet, or other concentrated areas, would be nearly impossible on a cell phone screen. Right now, we </a:t>
            </a:r>
            <a:r>
              <a:rPr lang="en" sz="1800"/>
              <a:t>aren’t planning on implementing a zoom feature for this part, so if we ask the user to find the phalanges, we are thinking any fingers or toes would be the right answer, and then they would all be highlighted.</a:t>
            </a:r>
            <a:endParaRPr sz="1800"/>
          </a:p>
          <a:p>
            <a:pPr indent="0" lvl="0" marL="0" rtl="0" algn="l">
              <a:spcBef>
                <a:spcPts val="1600"/>
              </a:spcBef>
              <a:spcAft>
                <a:spcPts val="1600"/>
              </a:spcAft>
              <a:buNone/>
            </a:pPr>
            <a:r>
              <a:t/>
            </a:r>
            <a:endParaRPr/>
          </a:p>
        </p:txBody>
      </p:sp>
      <p:pic>
        <p:nvPicPr>
          <p:cNvPr id="90" name="Google Shape;90;p17"/>
          <p:cNvPicPr preferRelativeResize="0"/>
          <p:nvPr/>
        </p:nvPicPr>
        <p:blipFill>
          <a:blip r:embed="rId3">
            <a:alphaModFix/>
          </a:blip>
          <a:stretch>
            <a:fillRect/>
          </a:stretch>
        </p:blipFill>
        <p:spPr>
          <a:xfrm>
            <a:off x="6220622" y="1027863"/>
            <a:ext cx="2429700" cy="37270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the Anatomy</a:t>
            </a:r>
            <a:endParaRPr/>
          </a:p>
        </p:txBody>
      </p:sp>
      <p:sp>
        <p:nvSpPr>
          <p:cNvPr id="96" name="Google Shape;96;p18"/>
          <p:cNvSpPr txBox="1"/>
          <p:nvPr>
            <p:ph idx="1" type="body"/>
          </p:nvPr>
        </p:nvSpPr>
        <p:spPr>
          <a:xfrm>
            <a:off x="311700" y="1152475"/>
            <a:ext cx="5280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Based on visible trauma</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Based on patient complaints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2 different scenarios for now</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Will be one of 8 possible locations on the body</a:t>
            </a:r>
            <a:endParaRPr>
              <a:solidFill>
                <a:srgbClr val="FFFFFF"/>
              </a:solidFill>
            </a:endParaRPr>
          </a:p>
        </p:txBody>
      </p:sp>
      <p:pic>
        <p:nvPicPr>
          <p:cNvPr id="97" name="Google Shape;97;p18"/>
          <p:cNvPicPr preferRelativeResize="0"/>
          <p:nvPr/>
        </p:nvPicPr>
        <p:blipFill>
          <a:blip r:embed="rId3">
            <a:alphaModFix/>
          </a:blip>
          <a:stretch>
            <a:fillRect/>
          </a:stretch>
        </p:blipFill>
        <p:spPr>
          <a:xfrm>
            <a:off x="6317100" y="703275"/>
            <a:ext cx="2306475" cy="386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 player of scenario</a:t>
            </a:r>
            <a:endParaRPr/>
          </a:p>
        </p:txBody>
      </p:sp>
      <p:pic>
        <p:nvPicPr>
          <p:cNvPr id="103" name="Google Shape;103;p19"/>
          <p:cNvPicPr preferRelativeResize="0"/>
          <p:nvPr/>
        </p:nvPicPr>
        <p:blipFill>
          <a:blip r:embed="rId3">
            <a:alphaModFix/>
          </a:blip>
          <a:stretch>
            <a:fillRect/>
          </a:stretch>
        </p:blipFill>
        <p:spPr>
          <a:xfrm>
            <a:off x="70904" y="1091607"/>
            <a:ext cx="6059932" cy="3820975"/>
          </a:xfrm>
          <a:prstGeom prst="rect">
            <a:avLst/>
          </a:prstGeom>
          <a:noFill/>
          <a:ln>
            <a:noFill/>
          </a:ln>
        </p:spPr>
      </p:pic>
      <p:sp>
        <p:nvSpPr>
          <p:cNvPr id="104" name="Google Shape;104;p19"/>
          <p:cNvSpPr txBox="1"/>
          <p:nvPr/>
        </p:nvSpPr>
        <p:spPr>
          <a:xfrm>
            <a:off x="6349450" y="1345250"/>
            <a:ext cx="2571600" cy="3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D9D9D9"/>
                </a:solidFill>
              </a:rPr>
              <a:t>We will keep this simpler for now (as a brief that the player reads) in order to focus on completing the anatomy and surgical portions of the game, and then make this more interactive if time permits.</a:t>
            </a:r>
            <a:endParaRPr sz="1800">
              <a:solidFill>
                <a:srgbClr val="D9D9D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the severity of the injury</a:t>
            </a:r>
            <a:endParaRPr/>
          </a:p>
        </p:txBody>
      </p:sp>
      <p:sp>
        <p:nvSpPr>
          <p:cNvPr id="110" name="Google Shape;110;p20"/>
          <p:cNvSpPr txBox="1"/>
          <p:nvPr>
            <p:ph idx="1" type="body"/>
          </p:nvPr>
        </p:nvSpPr>
        <p:spPr>
          <a:xfrm>
            <a:off x="311700" y="1152475"/>
            <a:ext cx="5353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Checking x-rays to see if the bone is broken, ligament is torn, etc.</a:t>
            </a:r>
            <a:endParaRPr>
              <a:solidFill>
                <a:srgbClr val="FFFFFF"/>
              </a:solidFill>
            </a:endParaRPr>
          </a:p>
          <a:p>
            <a:pPr indent="0" lvl="0" marL="457200" rtl="0" algn="l">
              <a:spcBef>
                <a:spcPts val="1600"/>
              </a:spcBef>
              <a:spcAft>
                <a:spcPts val="1600"/>
              </a:spcAft>
              <a:buNone/>
            </a:pPr>
            <a:r>
              <a:t/>
            </a:r>
            <a:endParaRPr>
              <a:solidFill>
                <a:srgbClr val="FFFFFF"/>
              </a:solidFill>
            </a:endParaRPr>
          </a:p>
        </p:txBody>
      </p:sp>
      <p:pic>
        <p:nvPicPr>
          <p:cNvPr id="111" name="Google Shape;111;p20"/>
          <p:cNvPicPr preferRelativeResize="0"/>
          <p:nvPr/>
        </p:nvPicPr>
        <p:blipFill>
          <a:blip r:embed="rId3">
            <a:alphaModFix/>
          </a:blip>
          <a:stretch>
            <a:fillRect/>
          </a:stretch>
        </p:blipFill>
        <p:spPr>
          <a:xfrm>
            <a:off x="611752" y="2148601"/>
            <a:ext cx="3942625" cy="2532800"/>
          </a:xfrm>
          <a:prstGeom prst="rect">
            <a:avLst/>
          </a:prstGeom>
          <a:noFill/>
          <a:ln>
            <a:noFill/>
          </a:ln>
        </p:spPr>
      </p:pic>
      <p:pic>
        <p:nvPicPr>
          <p:cNvPr id="112" name="Google Shape;112;p20"/>
          <p:cNvPicPr preferRelativeResize="0"/>
          <p:nvPr/>
        </p:nvPicPr>
        <p:blipFill>
          <a:blip r:embed="rId4">
            <a:alphaModFix/>
          </a:blip>
          <a:stretch>
            <a:fillRect/>
          </a:stretch>
        </p:blipFill>
        <p:spPr>
          <a:xfrm>
            <a:off x="4707900" y="2148600"/>
            <a:ext cx="3890200" cy="246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Choose what to fix and how</a:t>
            </a:r>
            <a:endParaRPr/>
          </a:p>
        </p:txBody>
      </p:sp>
      <p:sp>
        <p:nvSpPr>
          <p:cNvPr id="118" name="Google Shape;118;p21"/>
          <p:cNvSpPr txBox="1"/>
          <p:nvPr>
            <p:ph idx="1" type="body"/>
          </p:nvPr>
        </p:nvSpPr>
        <p:spPr>
          <a:xfrm>
            <a:off x="311700" y="1152475"/>
            <a:ext cx="6121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Decide the procedure based on the type of injury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Ex: choose the right plates and screws and place them on the bone correctly</a:t>
            </a:r>
            <a:endParaRPr>
              <a:solidFill>
                <a:srgbClr val="FFFFFF"/>
              </a:solidFill>
            </a:endParaRPr>
          </a:p>
        </p:txBody>
      </p:sp>
      <p:pic>
        <p:nvPicPr>
          <p:cNvPr id="119" name="Google Shape;119;p21"/>
          <p:cNvPicPr preferRelativeResize="0"/>
          <p:nvPr/>
        </p:nvPicPr>
        <p:blipFill>
          <a:blip r:embed="rId3">
            <a:alphaModFix/>
          </a:blip>
          <a:stretch>
            <a:fillRect/>
          </a:stretch>
        </p:blipFill>
        <p:spPr>
          <a:xfrm>
            <a:off x="609600" y="2460325"/>
            <a:ext cx="4567100" cy="266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