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Playfair Display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F27E59-6A8B-47E8-8567-099FC3AAFF5F}">
  <a:tblStyle styleId="{56F27E59-6A8B-47E8-8567-099FC3AAFF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11" Type="http://schemas.openxmlformats.org/officeDocument/2006/relationships/slide" Target="slides/slide5.xml"/><Relationship Id="rId22" Type="http://schemas.openxmlformats.org/officeDocument/2006/relationships/font" Target="fonts/MavenPro-bold.fntdata"/><Relationship Id="rId10" Type="http://schemas.openxmlformats.org/officeDocument/2006/relationships/slide" Target="slides/slide4.xml"/><Relationship Id="rId21" Type="http://schemas.openxmlformats.org/officeDocument/2006/relationships/font" Target="fonts/MavenPro-regular.fntdata"/><Relationship Id="rId13" Type="http://schemas.openxmlformats.org/officeDocument/2006/relationships/font" Target="fonts/Nunito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PlayfairDisplay-regular.fntdata"/><Relationship Id="rId16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PlayfairDispla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layfairDispl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26f142be4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26f142be4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ddce58e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ddce58e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d3995114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d3995114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26f142be4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26f142be4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26f142be4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26f142be4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88250" y="773863"/>
            <a:ext cx="4255500" cy="18729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Playfair Display"/>
                <a:ea typeface="Playfair Display"/>
                <a:cs typeface="Playfair Display"/>
                <a:sym typeface="Playfair Display"/>
              </a:rPr>
              <a:t>Twitter Text Mining and Stock Price Movement</a:t>
            </a:r>
            <a:endParaRPr sz="3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922175" y="3561750"/>
            <a:ext cx="22647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Jason Zhang </a:t>
            </a:r>
            <a:endParaRPr sz="17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Eric Yang</a:t>
            </a:r>
            <a:endParaRPr sz="17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Chenning Zhang</a:t>
            </a:r>
            <a:endParaRPr sz="17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6529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Research Questions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867975" y="1832375"/>
            <a:ext cx="64158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D3B4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1. Are there correlations between tweets sentiments and stock prices within a week? How are they related? </a:t>
            </a:r>
            <a:endParaRPr b="1" sz="1800">
              <a:solidFill>
                <a:srgbClr val="2D3B45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D3B45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D3B4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2. Could tweets sentiments be instructive on predicting stock movement？</a:t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6529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Data Extraction, Preparation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90" name="Google Shape;290;p15"/>
          <p:cNvCxnSpPr/>
          <p:nvPr/>
        </p:nvCxnSpPr>
        <p:spPr>
          <a:xfrm>
            <a:off x="4618425" y="1832375"/>
            <a:ext cx="0" cy="266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15"/>
          <p:cNvSpPr txBox="1"/>
          <p:nvPr/>
        </p:nvSpPr>
        <p:spPr>
          <a:xfrm>
            <a:off x="867975" y="1832375"/>
            <a:ext cx="2957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Acquire Twitter Sentiment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-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Collect tweets relevant only to stock ticker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-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Twitter API calls through Rtweet package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-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Tweets data including user_id, text, symbols included in tweets, and date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5411475" y="1832375"/>
            <a:ext cx="2957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Stock Price Price Retrieval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-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Collect stock price using Yahoo Finance Data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-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Pricing Data including, date, daily high, low, close,trading volume, and adjusted daily price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6529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Data Cleansing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98" name="Google Shape;298;p16"/>
          <p:cNvCxnSpPr/>
          <p:nvPr/>
        </p:nvCxnSpPr>
        <p:spPr>
          <a:xfrm>
            <a:off x="4618425" y="1832375"/>
            <a:ext cx="0" cy="266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16"/>
          <p:cNvSpPr txBox="1"/>
          <p:nvPr/>
        </p:nvSpPr>
        <p:spPr>
          <a:xfrm>
            <a:off x="867975" y="1832375"/>
            <a:ext cx="3377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Twitter Data Cleansing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-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Remove leading whitespaces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-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Remove trailing whitespace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-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Remove extra whitespaces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-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Replace 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apostrophes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 with %%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-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Remove emojis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-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Remove Unicodes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-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Replace double space with single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-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Remove URL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-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And more …...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5411475" y="1832375"/>
            <a:ext cx="2957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Stock Price Cleansing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-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Select closing price and date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Char char="-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Extract and convert date column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1475" y="3074325"/>
            <a:ext cx="2957400" cy="154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Observation and Conclusion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248650" y="1170150"/>
            <a:ext cx="4418400" cy="3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Correlation Comparison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Negative sentiments have more predictive power than positive sentiments.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Be aware of the change in public sentiment on social media and adjust your portfolio accordingly.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aphicFrame>
        <p:nvGraphicFramePr>
          <p:cNvPr id="308" name="Google Shape;308;p17"/>
          <p:cNvGraphicFramePr/>
          <p:nvPr/>
        </p:nvGraphicFramePr>
        <p:xfrm>
          <a:off x="248650" y="1829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{56F27E59-6A8B-47E8-8567-099FC3AAFF5F}</a:tableStyleId>
              </a:tblPr>
              <a:tblGrid>
                <a:gridCol w="1267150"/>
                <a:gridCol w="1267150"/>
                <a:gridCol w="1267150"/>
              </a:tblGrid>
              <a:tr h="3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Apple</a:t>
                      </a:r>
                      <a:endParaRPr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Tesla</a:t>
                      </a:r>
                      <a:endParaRPr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/>
                </a:tc>
              </a:tr>
              <a:tr h="61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Negative </a:t>
                      </a:r>
                      <a:r>
                        <a:rPr lang="en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Sentiments</a:t>
                      </a:r>
                      <a:endParaRPr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-0.68</a:t>
                      </a:r>
                      <a:endParaRPr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-0.27</a:t>
                      </a:r>
                      <a:endParaRPr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Positive </a:t>
                      </a:r>
                      <a:r>
                        <a:rPr lang="en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Sentiments</a:t>
                      </a:r>
                      <a:endParaRPr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0.08</a:t>
                      </a:r>
                      <a:endParaRPr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0.181</a:t>
                      </a:r>
                      <a:endParaRPr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09" name="Google Shape;3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70150"/>
            <a:ext cx="2150727" cy="14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2729" y="1170150"/>
            <a:ext cx="2184871" cy="14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571750"/>
            <a:ext cx="2184875" cy="1349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6875" y="2571750"/>
            <a:ext cx="2150725" cy="13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>
            <p:ph idx="1" type="body"/>
          </p:nvPr>
        </p:nvSpPr>
        <p:spPr>
          <a:xfrm>
            <a:off x="1303800" y="1638400"/>
            <a:ext cx="7030500" cy="28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layfair Display"/>
              <a:buAutoNum type="arabicPeriod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Larger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 datasets are likely to generate deeper level insights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layfair Display"/>
              <a:buAutoNum type="arabicPeriod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Seek for creative ways to quantify sentiments using various dictionaries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layfair Display"/>
              <a:buAutoNum type="arabicPeriod"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Include more stock tickers allow to smooth variance in sentiment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Recommendation and Limitation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