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0"/>
  </p:notesMasterIdLst>
  <p:sldIdLst>
    <p:sldId id="2147474688" r:id="rId3"/>
    <p:sldId id="2147474719" r:id="rId4"/>
    <p:sldId id="2147474720" r:id="rId5"/>
    <p:sldId id="2147474721" r:id="rId6"/>
    <p:sldId id="2147474722" r:id="rId7"/>
    <p:sldId id="2147474723" r:id="rId8"/>
    <p:sldId id="2147474724" r:id="rId9"/>
    <p:sldId id="2147474725" r:id="rId10"/>
    <p:sldId id="2147474726" r:id="rId11"/>
    <p:sldId id="2147474727" r:id="rId12"/>
    <p:sldId id="2147474728" r:id="rId13"/>
    <p:sldId id="2147474729" r:id="rId14"/>
    <p:sldId id="2147474730" r:id="rId15"/>
    <p:sldId id="2147474731" r:id="rId16"/>
    <p:sldId id="2147474732" r:id="rId17"/>
    <p:sldId id="2147474733" r:id="rId18"/>
    <p:sldId id="214747473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86" autoAdjust="0"/>
  </p:normalViewPr>
  <p:slideViewPr>
    <p:cSldViewPr snapToGrid="0">
      <p:cViewPr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23DAB-EB66-4C55-8DEC-70B4BDA8B3B6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34B-30AD-41DB-8274-A6BBB2D33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1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lo-algo.com/chapter_array_and_linkedlis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lo-algo.com/chapter_computational_complexity/time_complexity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ructures-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第 </a:t>
            </a:r>
            <a:r>
              <a:rPr lang="en-US" altLang="zh-CN" dirty="0">
                <a:hlinkClick r:id="rId3"/>
              </a:rPr>
              <a:t>4 </a:t>
            </a:r>
            <a:r>
              <a:rPr lang="zh-CN" altLang="en-US" dirty="0">
                <a:hlinkClick r:id="rId3"/>
              </a:rPr>
              <a:t>章   数组与链表 </a:t>
            </a:r>
            <a:r>
              <a:rPr lang="en-US" altLang="zh-CN" dirty="0">
                <a:hlinkClick r:id="rId3"/>
              </a:rPr>
              <a:t>- Hello </a:t>
            </a:r>
            <a:r>
              <a:rPr lang="zh-CN" altLang="en-US" dirty="0">
                <a:hlinkClick r:id="rId3"/>
              </a:rPr>
              <a:t>算法 </a:t>
            </a:r>
            <a:r>
              <a:rPr lang="en-US" altLang="zh-CN" dirty="0">
                <a:hlinkClick r:id="rId3"/>
              </a:rPr>
              <a:t>(hello-algo.com)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A934E-B63D-4252-9CCF-FD53112554B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25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2.3   </a:t>
            </a:r>
            <a:r>
              <a:rPr lang="zh-CN" altLang="en-US" dirty="0">
                <a:hlinkClick r:id="rId3"/>
              </a:rPr>
              <a:t>时间复杂度 </a:t>
            </a:r>
            <a:r>
              <a:rPr lang="en-US" altLang="zh-CN" dirty="0">
                <a:hlinkClick r:id="rId3"/>
              </a:rPr>
              <a:t>- Hello </a:t>
            </a:r>
            <a:r>
              <a:rPr lang="zh-CN" altLang="en-US" dirty="0">
                <a:hlinkClick r:id="rId3"/>
              </a:rPr>
              <a:t>算法 </a:t>
            </a:r>
            <a:r>
              <a:rPr lang="en-US" altLang="zh-CN" dirty="0">
                <a:hlinkClick r:id="rId3"/>
              </a:rPr>
              <a:t>(hello-algo.com)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2B03F8-9989-4535-9C29-E834F9E0BFD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5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E34B-30AD-41DB-8274-A6BBB2D338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2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C Structures - </a:t>
            </a:r>
            <a:r>
              <a:rPr lang="en-US" altLang="zh-CN" dirty="0" err="1">
                <a:hlinkClick r:id="rId3"/>
              </a:rPr>
              <a:t>GeeksforGeeks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E34B-30AD-41DB-8274-A6BBB2D338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9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DE34B-30AD-41DB-8274-A6BBB2D338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1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505"/>
            <a:ext cx="5403574" cy="1655762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18E2-5008-4874-89EC-BFB1F202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5026"/>
            <a:ext cx="5403574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26593-C21F-4122-A38D-B279817B5A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372" y="3928461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D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39348"/>
            <a:ext cx="12192000" cy="5118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426" y="2233757"/>
            <a:ext cx="5403574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3A8A-0C78-BA49-9560-E7F4B914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014" y="6408588"/>
            <a:ext cx="356062" cy="32708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424A7-CF0C-4646-9009-B134FEDF3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新細明體"/>
              <a:cs typeface="+mn-cs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A307DA17-6F06-6744-81EF-5446313F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5" y="185195"/>
            <a:ext cx="11035496" cy="67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ca-Cola Care Font KaiTi" panose="020B0A05030303020204" pitchFamily="34" charset="-122"/>
                <a:ea typeface="Coca-Cola Care Font KaiTi" panose="020B0A05030303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760A2506-AEF7-9F4E-8168-43D43AE88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5" y="6053950"/>
            <a:ext cx="206449" cy="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4F3E6E6-F868-48BE-AAE4-FF87355C71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45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4F3E6E6-F868-48BE-AAE4-FF87355C7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00"/>
            <a:ext cx="11362133" cy="66571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b="0" i="0" dirty="0">
                <a:solidFill>
                  <a:srgbClr val="CD06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oppins" panose="00000500000000000000" pitchFamily="2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5F5DB92-B441-484F-B7B8-4DEEA120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5999" y="6604000"/>
            <a:ext cx="956243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EB24D71-D3CD-4238-8384-7F99D478D4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73C34-04B4-0A0F-7A93-A72C261072C6}"/>
              </a:ext>
            </a:extLst>
          </p:cNvPr>
          <p:cNvSpPr/>
          <p:nvPr userDrawn="1"/>
        </p:nvSpPr>
        <p:spPr>
          <a:xfrm>
            <a:off x="0" y="68372"/>
            <a:ext cx="190831" cy="132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187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7D377-ECE1-CA6F-CB3C-5E1ADC5C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BE1EB1-4E6F-EEBC-F290-BC12D4DD2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0FED6-449C-A969-94B3-AC7FFF1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FDDDE-CD16-53EE-DE05-1B7BDE77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F84A7-C2A3-5F3D-153D-D284D093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8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2CCA-B734-08ED-CF8E-0A0AEFE0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B8A4C-97C6-A68B-9A86-7EB86B54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1C665-F34B-D01D-2D32-D859AA6D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3E407-1458-CD3F-37F0-238F9B84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6389A-AD77-427E-0261-76B874D3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5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2C1A4-2842-95CA-AF43-27A5DA41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5EC29-DE7F-472C-CDE3-A9CD9F0D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FCA4A-CD56-A08A-1D89-A40EDB5C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CA8EF-A60F-A127-F537-05BDE593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E1AB3-A1E3-944C-7818-D3ECADA7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67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8EE0C-9863-C3A2-2B0B-F0786E2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F00E7-2722-A48C-1839-3D2C6139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D4F1E9-9FFB-4787-0DDE-ADB82C1C7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527A1-EB11-BFC2-D150-3FBBDFA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887D2-F5A3-2266-3E8B-79A5D85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44B03-50ED-2905-93E3-28E8D2B6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74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870C5-F44E-6480-9383-744C1C85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B9CD8-2C10-19C9-D58E-3D01E073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DC2D2-2112-668A-AF5C-8B88BF5C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4EF04-2907-3109-2691-C811BD750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360596-8052-58B7-3EF1-17B8B8FCC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1DACF6-362A-1A42-993F-73FB2FF9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5AEA2-618E-1EFF-7B68-BEA9057D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0F001F-FF2D-E25F-EDA2-0E442D84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87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808D6-A990-C542-6ABA-223424DC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3E835-358A-6E26-015B-C0232EE6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434D0C-F662-A2A5-5EA7-45FF538F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762DBB-44B2-1DA0-01EB-DEEC431D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0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4213" y="2358039"/>
            <a:ext cx="5403574" cy="1655762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18E2-5008-4874-89EC-BFB1F202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213" y="4266352"/>
            <a:ext cx="540357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F1FEA-215A-4DEA-B3DC-665B7ED357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761" y="835802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09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056013-0528-997F-DF73-130A7FAC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F5CF34-AF6E-45D9-2A2E-F69DCE1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87751-1CFF-DB8A-8A0A-1C317EF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0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954A9-D015-A60E-2E76-CF602C83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E7848-5B10-A271-9121-183629FC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80E01-7AFC-9907-8E16-482F7BB4B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B4C71-A441-96B1-A5E2-F5058122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CF998-8E9A-5A7C-7D8F-D8B876AF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89E2F-02D9-D911-16C8-95D380D8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45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4513-0C43-CFDD-808A-BC1157EE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C05A7-57B3-0CB5-CA3A-2E6189BF4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BE56E-4CE9-E452-104E-972155CDF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DBB3D7-0E8F-793D-5DB2-1455DDB4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2FE46-0D9C-A3BF-8BCB-E23072D5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C66B9-D532-66F8-3E12-5347F36E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7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38F7-2D1A-047D-92EB-D6E60ED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46165-7F7B-F685-7752-8A869A1E5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1A103-5A32-CA49-B5D2-22A34E3B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B3BB8-37AA-EC0A-5D99-8FA9261E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C35CF-1D01-BC6A-EC13-DF66999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50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E20189-0380-E5CB-36F5-781034B82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8E8B0-0373-5E6D-E23C-EC2B5BE6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6CEFE-F4FB-164D-A280-3E109A72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9788C-C05C-1AE4-FFF3-47A98EF0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F942-3CAC-E302-68A8-B2F2F307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75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1B1C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8A8AD059-1A28-4E5B-B9E9-E5774107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16943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0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9608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CE538E-82D7-4C34-9D1A-0E69C36634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D40B2-6218-4165-9E6D-BDEEA0D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2522710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38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4">
            <a:extLst>
              <a:ext uri="{FF2B5EF4-FFF2-40B4-BE49-F238E27FC236}">
                <a16:creationId xmlns:a16="http://schemas.microsoft.com/office/drawing/2014/main" id="{415F8D4A-2C38-44E1-AD7A-852EB64EE1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7893" cy="6856461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AEFF2E74-4A52-4908-A1F2-C760445F6A44}"/>
              </a:ext>
            </a:extLst>
          </p:cNvPr>
          <p:cNvSpPr/>
          <p:nvPr userDrawn="1"/>
        </p:nvSpPr>
        <p:spPr>
          <a:xfrm>
            <a:off x="11478508" y="0"/>
            <a:ext cx="708295" cy="392381"/>
          </a:xfrm>
          <a:custGeom>
            <a:avLst/>
            <a:gdLst/>
            <a:ahLst/>
            <a:cxnLst/>
            <a:rect l="l" t="t" r="r" b="b"/>
            <a:pathLst>
              <a:path w="1252855" h="694055">
                <a:moveTo>
                  <a:pt x="1252316" y="0"/>
                </a:moveTo>
                <a:lnTo>
                  <a:pt x="181694" y="0"/>
                </a:lnTo>
                <a:lnTo>
                  <a:pt x="170778" y="19344"/>
                </a:lnTo>
                <a:lnTo>
                  <a:pt x="149627" y="59828"/>
                </a:lnTo>
                <a:lnTo>
                  <a:pt x="129757" y="101066"/>
                </a:lnTo>
                <a:lnTo>
                  <a:pt x="111194" y="143032"/>
                </a:lnTo>
                <a:lnTo>
                  <a:pt x="93965" y="185700"/>
                </a:lnTo>
                <a:lnTo>
                  <a:pt x="78096" y="229042"/>
                </a:lnTo>
                <a:lnTo>
                  <a:pt x="63613" y="273033"/>
                </a:lnTo>
                <a:lnTo>
                  <a:pt x="50543" y="317647"/>
                </a:lnTo>
                <a:lnTo>
                  <a:pt x="38912" y="362856"/>
                </a:lnTo>
                <a:lnTo>
                  <a:pt x="28746" y="408635"/>
                </a:lnTo>
                <a:lnTo>
                  <a:pt x="20072" y="454958"/>
                </a:lnTo>
                <a:lnTo>
                  <a:pt x="12916" y="501798"/>
                </a:lnTo>
                <a:lnTo>
                  <a:pt x="7305" y="549128"/>
                </a:lnTo>
                <a:lnTo>
                  <a:pt x="3264" y="596923"/>
                </a:lnTo>
                <a:lnTo>
                  <a:pt x="818" y="645296"/>
                </a:lnTo>
                <a:lnTo>
                  <a:pt x="0" y="693800"/>
                </a:lnTo>
                <a:lnTo>
                  <a:pt x="706533" y="693800"/>
                </a:lnTo>
                <a:lnTo>
                  <a:pt x="708182" y="645156"/>
                </a:lnTo>
                <a:lnTo>
                  <a:pt x="713000" y="597670"/>
                </a:lnTo>
                <a:lnTo>
                  <a:pt x="720926" y="551027"/>
                </a:lnTo>
                <a:lnTo>
                  <a:pt x="731839" y="505471"/>
                </a:lnTo>
                <a:lnTo>
                  <a:pt x="745634" y="461109"/>
                </a:lnTo>
                <a:lnTo>
                  <a:pt x="762205" y="418047"/>
                </a:lnTo>
                <a:lnTo>
                  <a:pt x="781447" y="376389"/>
                </a:lnTo>
                <a:lnTo>
                  <a:pt x="803254" y="336242"/>
                </a:lnTo>
                <a:lnTo>
                  <a:pt x="827521" y="297710"/>
                </a:lnTo>
                <a:lnTo>
                  <a:pt x="854143" y="260899"/>
                </a:lnTo>
                <a:lnTo>
                  <a:pt x="883013" y="225915"/>
                </a:lnTo>
                <a:lnTo>
                  <a:pt x="914027" y="192864"/>
                </a:lnTo>
                <a:lnTo>
                  <a:pt x="947078" y="161850"/>
                </a:lnTo>
                <a:lnTo>
                  <a:pt x="982062" y="132979"/>
                </a:lnTo>
                <a:lnTo>
                  <a:pt x="1018872" y="106357"/>
                </a:lnTo>
                <a:lnTo>
                  <a:pt x="1057404" y="82089"/>
                </a:lnTo>
                <a:lnTo>
                  <a:pt x="1097551" y="60281"/>
                </a:lnTo>
                <a:lnTo>
                  <a:pt x="1139209" y="41039"/>
                </a:lnTo>
                <a:lnTo>
                  <a:pt x="1182271" y="24467"/>
                </a:lnTo>
                <a:lnTo>
                  <a:pt x="1226633" y="10671"/>
                </a:lnTo>
                <a:lnTo>
                  <a:pt x="1252316" y="4518"/>
                </a:lnTo>
                <a:lnTo>
                  <a:pt x="1252316" y="0"/>
                </a:lnTo>
                <a:close/>
              </a:path>
            </a:pathLst>
          </a:custGeom>
          <a:solidFill>
            <a:srgbClr val="00529B"/>
          </a:solidFill>
        </p:spPr>
        <p:txBody>
          <a:bodyPr wrap="square" lIns="0" tIns="0" rIns="0" bIns="0" rtlCol="0"/>
          <a:lstStyle/>
          <a:p>
            <a:endParaRPr sz="1749"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08B9BAFF-618E-49F1-BB87-4F87BD5461AF}"/>
              </a:ext>
            </a:extLst>
          </p:cNvPr>
          <p:cNvSpPr/>
          <p:nvPr userDrawn="1"/>
        </p:nvSpPr>
        <p:spPr>
          <a:xfrm>
            <a:off x="11478508" y="392235"/>
            <a:ext cx="708295" cy="794813"/>
          </a:xfrm>
          <a:custGeom>
            <a:avLst/>
            <a:gdLst/>
            <a:ahLst/>
            <a:cxnLst/>
            <a:rect l="l" t="t" r="r" b="b"/>
            <a:pathLst>
              <a:path w="1252855" h="1405889">
                <a:moveTo>
                  <a:pt x="706522" y="0"/>
                </a:moveTo>
                <a:lnTo>
                  <a:pt x="0" y="0"/>
                </a:lnTo>
                <a:lnTo>
                  <a:pt x="820" y="48644"/>
                </a:lnTo>
                <a:lnTo>
                  <a:pt x="3264" y="96877"/>
                </a:lnTo>
                <a:lnTo>
                  <a:pt x="7305" y="144671"/>
                </a:lnTo>
                <a:lnTo>
                  <a:pt x="12916" y="192002"/>
                </a:lnTo>
                <a:lnTo>
                  <a:pt x="20072" y="238841"/>
                </a:lnTo>
                <a:lnTo>
                  <a:pt x="28746" y="285164"/>
                </a:lnTo>
                <a:lnTo>
                  <a:pt x="38912" y="330943"/>
                </a:lnTo>
                <a:lnTo>
                  <a:pt x="50543" y="376153"/>
                </a:lnTo>
                <a:lnTo>
                  <a:pt x="63613" y="420766"/>
                </a:lnTo>
                <a:lnTo>
                  <a:pt x="78096" y="464757"/>
                </a:lnTo>
                <a:lnTo>
                  <a:pt x="93965" y="508100"/>
                </a:lnTo>
                <a:lnTo>
                  <a:pt x="111194" y="550767"/>
                </a:lnTo>
                <a:lnTo>
                  <a:pt x="129757" y="592733"/>
                </a:lnTo>
                <a:lnTo>
                  <a:pt x="149627" y="633971"/>
                </a:lnTo>
                <a:lnTo>
                  <a:pt x="170778" y="674455"/>
                </a:lnTo>
                <a:lnTo>
                  <a:pt x="193183" y="714158"/>
                </a:lnTo>
                <a:lnTo>
                  <a:pt x="216817" y="753055"/>
                </a:lnTo>
                <a:lnTo>
                  <a:pt x="241653" y="791119"/>
                </a:lnTo>
                <a:lnTo>
                  <a:pt x="267664" y="828323"/>
                </a:lnTo>
                <a:lnTo>
                  <a:pt x="294824" y="864641"/>
                </a:lnTo>
                <a:lnTo>
                  <a:pt x="323108" y="900047"/>
                </a:lnTo>
                <a:lnTo>
                  <a:pt x="352488" y="934515"/>
                </a:lnTo>
                <a:lnTo>
                  <a:pt x="382938" y="968018"/>
                </a:lnTo>
                <a:lnTo>
                  <a:pt x="414432" y="1000529"/>
                </a:lnTo>
                <a:lnTo>
                  <a:pt x="446943" y="1032023"/>
                </a:lnTo>
                <a:lnTo>
                  <a:pt x="480446" y="1062473"/>
                </a:lnTo>
                <a:lnTo>
                  <a:pt x="514914" y="1091853"/>
                </a:lnTo>
                <a:lnTo>
                  <a:pt x="550320" y="1120137"/>
                </a:lnTo>
                <a:lnTo>
                  <a:pt x="586638" y="1147297"/>
                </a:lnTo>
                <a:lnTo>
                  <a:pt x="623842" y="1173309"/>
                </a:lnTo>
                <a:lnTo>
                  <a:pt x="661906" y="1198144"/>
                </a:lnTo>
                <a:lnTo>
                  <a:pt x="700803" y="1221778"/>
                </a:lnTo>
                <a:lnTo>
                  <a:pt x="740506" y="1244184"/>
                </a:lnTo>
                <a:lnTo>
                  <a:pt x="780990" y="1265334"/>
                </a:lnTo>
                <a:lnTo>
                  <a:pt x="822228" y="1285204"/>
                </a:lnTo>
                <a:lnTo>
                  <a:pt x="864194" y="1303767"/>
                </a:lnTo>
                <a:lnTo>
                  <a:pt x="906861" y="1320996"/>
                </a:lnTo>
                <a:lnTo>
                  <a:pt x="950204" y="1336865"/>
                </a:lnTo>
                <a:lnTo>
                  <a:pt x="994195" y="1351348"/>
                </a:lnTo>
                <a:lnTo>
                  <a:pt x="1038808" y="1364418"/>
                </a:lnTo>
                <a:lnTo>
                  <a:pt x="1084018" y="1376049"/>
                </a:lnTo>
                <a:lnTo>
                  <a:pt x="1129797" y="1386215"/>
                </a:lnTo>
                <a:lnTo>
                  <a:pt x="1176120" y="1394889"/>
                </a:lnTo>
                <a:lnTo>
                  <a:pt x="1222959" y="1402045"/>
                </a:lnTo>
                <a:lnTo>
                  <a:pt x="1252316" y="1405525"/>
                </a:lnTo>
                <a:lnTo>
                  <a:pt x="1252316" y="689286"/>
                </a:lnTo>
                <a:lnTo>
                  <a:pt x="1226633" y="683133"/>
                </a:lnTo>
                <a:lnTo>
                  <a:pt x="1182271" y="669338"/>
                </a:lnTo>
                <a:lnTo>
                  <a:pt x="1139209" y="652767"/>
                </a:lnTo>
                <a:lnTo>
                  <a:pt x="1097551" y="633525"/>
                </a:lnTo>
                <a:lnTo>
                  <a:pt x="1057403" y="611717"/>
                </a:lnTo>
                <a:lnTo>
                  <a:pt x="1018872" y="587450"/>
                </a:lnTo>
                <a:lnTo>
                  <a:pt x="982061" y="560828"/>
                </a:lnTo>
                <a:lnTo>
                  <a:pt x="947077" y="531958"/>
                </a:lnTo>
                <a:lnTo>
                  <a:pt x="914025" y="500944"/>
                </a:lnTo>
                <a:lnTo>
                  <a:pt x="883011" y="467892"/>
                </a:lnTo>
                <a:lnTo>
                  <a:pt x="854141" y="432908"/>
                </a:lnTo>
                <a:lnTo>
                  <a:pt x="827519" y="396097"/>
                </a:lnTo>
                <a:lnTo>
                  <a:pt x="803251" y="357565"/>
                </a:lnTo>
                <a:lnTo>
                  <a:pt x="781443" y="317417"/>
                </a:lnTo>
                <a:lnTo>
                  <a:pt x="762200" y="275758"/>
                </a:lnTo>
                <a:lnTo>
                  <a:pt x="745628" y="232695"/>
                </a:lnTo>
                <a:lnTo>
                  <a:pt x="731833" y="188333"/>
                </a:lnTo>
                <a:lnTo>
                  <a:pt x="720919" y="142776"/>
                </a:lnTo>
                <a:lnTo>
                  <a:pt x="712992" y="96132"/>
                </a:lnTo>
                <a:lnTo>
                  <a:pt x="708158" y="48504"/>
                </a:lnTo>
                <a:lnTo>
                  <a:pt x="706522" y="0"/>
                </a:lnTo>
                <a:close/>
              </a:path>
            </a:pathLst>
          </a:custGeom>
          <a:solidFill>
            <a:srgbClr val="DA4558"/>
          </a:solidFill>
        </p:spPr>
        <p:txBody>
          <a:bodyPr wrap="square" lIns="0" tIns="0" rIns="0" bIns="0" rtlCol="0"/>
          <a:lstStyle/>
          <a:p>
            <a:endParaRPr sz="174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EB58C1-D480-4A97-A225-E6593DFA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07" y="2189749"/>
            <a:ext cx="8210751" cy="132556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1924C5A-17A2-4DA4-800E-C1DC54D9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808" y="3701430"/>
            <a:ext cx="5891656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05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AC7F-1191-4857-AE91-2ED7498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C669-7E7D-4023-A631-4CA16CEA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459923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58CE-7EB9-4491-8A76-219C65EE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AB244F-6394-44F9-9510-7505905D9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A4599-A1E8-4318-8106-11D16650F2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0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8401E-A2BB-47D7-B48F-8F0D359D5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73E666A4-54BF-40CB-BF95-3C16C364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4AE07674-001E-4251-BF5B-3A57FB30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22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DDD69D1A-D907-4FA5-AC94-CA9D447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9E35B-AF1A-4C45-B6DC-D433AE6B61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A3F1A8-37FB-4749-93F5-0A1CDE6F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8945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89D5A8-857A-4D97-B97D-466E126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6" y="1769369"/>
            <a:ext cx="5466693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8C58F3-5F9E-4FE0-8A0C-717995C3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5304" y="2672209"/>
            <a:ext cx="5665992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0116-F3D1-4803-93E9-D7996F63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6A23-FEC5-44BC-9B35-8BEA0611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9A6D-FD79-4896-98CE-B2C9E63EE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4A9-FDAD-4B8E-9ECA-40BF2635973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7FFA-5FB6-4AD0-B9D5-4E2BB291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716-D9AB-44E3-B41E-6CB04515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975F7B-AC8C-F4A3-7E31-5DB2EF4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E290A-FBCC-ED19-2ECD-5F9395F9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52BE6-4E05-F88E-A1F7-3CEC4FB2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B6AA-4826-4F3F-8C22-D07E1F83DE4A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F1FF5-2A97-6E96-1FAD-EAB1E74C7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3D1EE-1D4E-437B-7CAE-94C436CC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5B177-99CD-401F-ABF6-E273974F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7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E06C6E-C44D-B6F3-9A53-4DDF4CA3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9" y="2960716"/>
            <a:ext cx="4571999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线性表</a:t>
            </a:r>
            <a:endParaRPr lang="zh-CN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7AE1E-4C49-FC03-716E-B770A246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zh-C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Microsoft YaHei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Microsoft YaHei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Microsoft YaHei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  <p:pic>
        <p:nvPicPr>
          <p:cNvPr id="8" name="Graphic 7" descr="书籍">
            <a:extLst>
              <a:ext uri="{FF2B5EF4-FFF2-40B4-BE49-F238E27FC236}">
                <a16:creationId xmlns:a16="http://schemas.microsoft.com/office/drawing/2014/main" id="{2AD817C0-6636-2D87-7192-718D6C1D4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346" y="666729"/>
            <a:ext cx="5249042" cy="52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2B45C-32C3-A789-D0AA-8E511A4D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BF2A7A-6A8D-8EF9-DD4A-053F24F5C83C}"/>
              </a:ext>
            </a:extLst>
          </p:cNvPr>
          <p:cNvSpPr txBox="1"/>
          <p:nvPr/>
        </p:nvSpPr>
        <p:spPr>
          <a:xfrm>
            <a:off x="206734" y="1264258"/>
            <a:ext cx="11839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4.2.2   </a:t>
            </a:r>
            <a:r>
              <a:rPr lang="zh-CN" altLang="en-US" sz="16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 </a:t>
            </a:r>
            <a:r>
              <a:rPr lang="en-US" altLang="zh-CN" sz="16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vs. </a:t>
            </a:r>
            <a:r>
              <a:rPr lang="zh-CN" altLang="en-US" sz="16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</a:p>
          <a:p>
            <a:pPr algn="l"/>
            <a:r>
              <a:rPr lang="zh-CN" altLang="en-US" sz="16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表 </a:t>
            </a:r>
            <a:r>
              <a:rPr lang="en-US" altLang="zh-CN" sz="16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4-1 </a:t>
            </a:r>
            <a:r>
              <a:rPr lang="zh-CN" altLang="en-US" sz="16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总结了数组和链表的各项特点并对比了操作效率。由于它们采用两种相反的存储策略，因此各种性质和操作效率也呈现对立的特点。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0651C7-AA2C-A01C-49BB-AA0399042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8590"/>
              </p:ext>
            </p:extLst>
          </p:nvPr>
        </p:nvGraphicFramePr>
        <p:xfrm>
          <a:off x="1327868" y="2521091"/>
          <a:ext cx="9008829" cy="3488647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1622066">
                  <a:extLst>
                    <a:ext uri="{9D8B030D-6E8A-4147-A177-3AD203B41FA5}">
                      <a16:colId xmlns:a16="http://schemas.microsoft.com/office/drawing/2014/main" val="3033032874"/>
                    </a:ext>
                  </a:extLst>
                </a:gridCol>
                <a:gridCol w="4383820">
                  <a:extLst>
                    <a:ext uri="{9D8B030D-6E8A-4147-A177-3AD203B41FA5}">
                      <a16:colId xmlns:a16="http://schemas.microsoft.com/office/drawing/2014/main" val="1683105677"/>
                    </a:ext>
                  </a:extLst>
                </a:gridCol>
                <a:gridCol w="3002943">
                  <a:extLst>
                    <a:ext uri="{9D8B030D-6E8A-4147-A177-3AD203B41FA5}">
                      <a16:colId xmlns:a16="http://schemas.microsoft.com/office/drawing/2014/main" val="2098557319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l" fontAlgn="t"/>
                      <a:endParaRPr lang="zh-CN" altLang="en-US" sz="1600" b="1" dirty="0">
                        <a:effectLst/>
                      </a:endParaRP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>
                          <a:effectLst/>
                        </a:rPr>
                        <a:t>数组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1">
                          <a:effectLst/>
                        </a:rPr>
                        <a:t>链表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261936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存储方式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连续内存空间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分散内存空间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44206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容量扩展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长度不可变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可灵活扩展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072963"/>
                  </a:ext>
                </a:extLst>
              </a:tr>
              <a:tr h="54082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内存效率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元素占用内存少、但可能浪费空间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元素占用内存多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210285"/>
                  </a:ext>
                </a:extLst>
              </a:tr>
              <a:tr h="429371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访问元素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O(1)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O(n)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66127"/>
                  </a:ext>
                </a:extLst>
              </a:tr>
              <a:tr h="53407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>
                          <a:effectLst/>
                        </a:rPr>
                        <a:t>添加元素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O(n)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O(1)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958477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 b="0" dirty="0">
                          <a:effectLst/>
                        </a:rPr>
                        <a:t>删除元素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O(n)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O(1)</a:t>
                      </a:r>
                    </a:p>
                  </a:txBody>
                  <a:tcPr marL="79115" marR="79115" marT="39558" marB="395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33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7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09FF-A296-45A5-E7E2-186621FC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4.2.3   </a:t>
            </a:r>
            <a:r>
              <a:rPr lang="zh-CN" altLang="en-US" dirty="0"/>
              <a:t>常见链表类型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BEED43-1350-DAEC-6B1D-7406538E30BD}"/>
              </a:ext>
            </a:extLst>
          </p:cNvPr>
          <p:cNvSpPr txBox="1"/>
          <p:nvPr/>
        </p:nvSpPr>
        <p:spPr>
          <a:xfrm>
            <a:off x="103366" y="1091996"/>
            <a:ext cx="116645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如图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4-8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所示，常见的链表类型包括三种。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单向链表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：即前面介绍的普通链表。单向链表的节点包含值和指向下一节点的引用两项数据。我们将首个节点称为头节点，将最后一个节点称为尾节点，尾节点指向空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None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环形链表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：如果我们令单向链表的尾节点指向头节点（首尾相接），则得到一个环形链表。在环形链表中，任意节点都可以视作头节点。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双向链表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与单向链表相比，双向链表记录了两个方向的引用。双向链表的节点定义同时包含指向后继节点（下一个节点）和前驱节点（上一个节点）的引用（指针）。相较于单向链表，双向链表更具灵活性，可以朝两个方向遍历链表，但相应地也需要占用更多的内存空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DCFFE3-76A5-0DB0-04D4-3DC010A5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9" y="3429000"/>
            <a:ext cx="4291054" cy="33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9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2C5E6-5882-11C0-CBC3-10E89EF6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  </a:t>
            </a:r>
            <a:r>
              <a:rPr lang="zh-CN" altLang="en-US" dirty="0"/>
              <a:t>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C3EF21-1FC4-7110-7A77-5CF4D2DA4802}"/>
              </a:ext>
            </a:extLst>
          </p:cNvPr>
          <p:cNvSpPr txBox="1"/>
          <p:nvPr/>
        </p:nvSpPr>
        <p:spPr>
          <a:xfrm>
            <a:off x="166978" y="1236978"/>
            <a:ext cx="108376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列表（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list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是一个抽象的数据结构概念，它表示元素的有序集合，支持元素访问、修改、添加、删除和遍历等操作，无须使用者考虑容量限制的问题。列表可以基于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链表天然可以看作一个列表，其支持元素增删查改操作，并且可以灵活动态扩容。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数组也支持元素增删查改，但由于其长度不可变，因此只能看作一个具有长度限制的列表。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使用数组实现列表时，长度不可变的性质会导致列表的实用性降低。这是因为我们通常无法事先确定需要存储多少数据，从而难以选择合适的列表长度。若长度过小，则很可能无法满足使用需求；若长度过大，则会造成内存空间浪费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为解决此问题，我们可以使用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动态数组（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dynamic array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来实现列表。它继承了数组的各项优点，并且可以在程序运行过程中进行动态扩容。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实际上，许多编程语言中的标准库提供的列表是基于动态数组实现的，例如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Python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list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ArrayList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C++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vector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C#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List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等。在接下来的讨论中，我们将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把“列表”和“动态数组”视为等同的概念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151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9ED5C-29FC-0CDE-2BE7-1FA6F93C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4.3.1   </a:t>
            </a:r>
            <a:r>
              <a:rPr lang="zh-CN" altLang="en-US" dirty="0"/>
              <a:t>列表常用操作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7CE6EF-9347-F25A-49DB-1A628BCEBF78}"/>
              </a:ext>
            </a:extLst>
          </p:cNvPr>
          <p:cNvSpPr txBox="1"/>
          <p:nvPr/>
        </p:nvSpPr>
        <p:spPr>
          <a:xfrm>
            <a:off x="238539" y="1267096"/>
            <a:ext cx="1022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1.   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初始化列表</a:t>
            </a:r>
          </a:p>
          <a:p>
            <a:pPr algn="l"/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我们通常使用“无初始值”和“有初始值”这两种初始化方法：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2F1CF6-9EE1-11E1-0F64-EC6129590D26}"/>
              </a:ext>
            </a:extLst>
          </p:cNvPr>
          <p:cNvSpPr txBox="1"/>
          <p:nvPr/>
        </p:nvSpPr>
        <p:spPr>
          <a:xfrm>
            <a:off x="361829" y="1913427"/>
            <a:ext cx="11195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初始化列表 *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需注意，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C++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中 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vector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即是本文描述的 </a:t>
            </a:r>
            <a:r>
              <a:rPr lang="en-US" altLang="zh-CN" sz="12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nums</a:t>
            </a:r>
            <a:endParaRPr lang="en-US" altLang="zh-CN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无初始值</a:t>
            </a:r>
            <a:endParaRPr lang="zh-CN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altLang="zh-CN" sz="1200" b="1" u="sng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nums1;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有初始值</a:t>
            </a:r>
            <a:endParaRPr lang="zh-CN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altLang="zh-CN" sz="1200" b="1" u="sng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1, 3, 2, 5, 4 };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84E43C-7170-7DDE-A682-63D7E7F00914}"/>
                  </a:ext>
                </a:extLst>
              </p:cNvPr>
              <p:cNvSpPr txBox="1"/>
              <p:nvPr/>
            </p:nvSpPr>
            <p:spPr>
              <a:xfrm>
                <a:off x="238539" y="3113756"/>
                <a:ext cx="8782171" cy="68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2.  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访问元素</a:t>
                </a:r>
              </a:p>
              <a:p>
                <a:pPr algn="l"/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列表本质上是数组，因此可以在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(1) </m:t>
                    </m:r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时间内访问和更新元素，效率很高。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84E43C-7170-7DDE-A682-63D7E7F00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3113756"/>
                <a:ext cx="8782171" cy="680123"/>
              </a:xfrm>
              <a:prstGeom prst="rect">
                <a:avLst/>
              </a:prstGeom>
              <a:blipFill>
                <a:blip r:embed="rId2"/>
                <a:stretch>
                  <a:fillRect l="-555" t="-8108" b="-12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9D1D970-493E-0B9B-1EEE-182EFA2E21C7}"/>
              </a:ext>
            </a:extLst>
          </p:cNvPr>
          <p:cNvSpPr txBox="1"/>
          <p:nvPr/>
        </p:nvSpPr>
        <p:spPr>
          <a:xfrm>
            <a:off x="361829" y="3793879"/>
            <a:ext cx="9108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访问元素 *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 = </a:t>
            </a:r>
            <a:r>
              <a:rPr lang="en-US" altLang="zh-CN" sz="12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 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访问索引 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处的元素</a:t>
            </a:r>
            <a:endParaRPr lang="zh-CN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更新元素 *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2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= 0;</a:t>
            </a:r>
            <a:r>
              <a:rPr lang="zh-CN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将索引 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处的元素更新为 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BE46710-9249-09FB-22BE-D55F06C82C09}"/>
                  </a:ext>
                </a:extLst>
              </p:cNvPr>
              <p:cNvSpPr txBox="1"/>
              <p:nvPr/>
            </p:nvSpPr>
            <p:spPr>
              <a:xfrm>
                <a:off x="128204" y="4624876"/>
                <a:ext cx="6964359" cy="1234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3.  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插入与删除元素</a:t>
                </a:r>
              </a:p>
              <a:p>
                <a:pPr algn="l"/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相较于数组，列表可以自由地添加与删除元素。在列表尾部添加元素的时间复杂度为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，但插入和删除元素的效率仍与数组相同，时间复杂度为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BE46710-9249-09FB-22BE-D55F06C8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4" y="4624876"/>
                <a:ext cx="6964359" cy="1234120"/>
              </a:xfrm>
              <a:prstGeom prst="rect">
                <a:avLst/>
              </a:prstGeom>
              <a:blipFill>
                <a:blip r:embed="rId3"/>
                <a:stretch>
                  <a:fillRect l="-701" t="-4455" r="-701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C5C4E14-96DF-0665-6A80-BBFA39919536}"/>
              </a:ext>
            </a:extLst>
          </p:cNvPr>
          <p:cNvSpPr txBox="1"/>
          <p:nvPr/>
        </p:nvSpPr>
        <p:spPr>
          <a:xfrm>
            <a:off x="7256102" y="4406129"/>
            <a:ext cx="4674384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清空列表 *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nums.clear</a:t>
            </a:r>
            <a:r>
              <a:rPr lang="en-US" altLang="zh-CN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在尾部添加元素 *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nums.push_back</a:t>
            </a:r>
            <a:r>
              <a:rPr lang="en-US" altLang="zh-CN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  <a:b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在中间插入元素 *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nums.insert</a:t>
            </a:r>
            <a:r>
              <a:rPr lang="en-US" altLang="zh-CN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altLang="zh-CN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+ 3, 6);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在索引 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zh-CN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处插入数字 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6</a:t>
            </a: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删除元素 *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1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nums.erase</a:t>
            </a:r>
            <a:r>
              <a:rPr lang="en-US" altLang="zh-CN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altLang="zh-CN" sz="11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+ 3);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删除索引 </a:t>
            </a:r>
            <a:r>
              <a:rPr lang="en-US" altLang="zh-CN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zh-CN" altLang="en-US" sz="11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处的元素</a:t>
            </a:r>
            <a:endParaRPr lang="zh-CN" altLang="en-US" sz="11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9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7462C-3356-AA12-576E-5D7A8DDD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语言结构体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FF6D2A-464A-1778-F0FE-B176D1161948}"/>
              </a:ext>
            </a:extLst>
          </p:cNvPr>
          <p:cNvSpPr txBox="1"/>
          <p:nvPr/>
        </p:nvSpPr>
        <p:spPr>
          <a:xfrm>
            <a:off x="461174" y="1363075"/>
            <a:ext cx="11646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结构体是什么?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7616D-6178-AE62-F288-6687740F1F96}"/>
              </a:ext>
            </a:extLst>
          </p:cNvPr>
          <p:cNvSpPr txBox="1"/>
          <p:nvPr/>
        </p:nvSpPr>
        <p:spPr>
          <a:xfrm>
            <a:off x="361828" y="2928185"/>
            <a:ext cx="114379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数组也是有类型的，比如int [5],就是一个数组类型，它表示有5个int类型元素的数组。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我们可以自己创建一个数组，比如，char arri8],它就表示能装8个字符的数组。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可以发现数组类型是由无数个，并且数组类型是由我们创建数组的时候自己决定的。C语言中这种叫做自定义类型。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554F28-F703-DF07-B496-2F3C222F63CF}"/>
              </a:ext>
            </a:extLst>
          </p:cNvPr>
          <p:cNvSpPr txBox="1"/>
          <p:nvPr/>
        </p:nvSpPr>
        <p:spPr>
          <a:xfrm>
            <a:off x="461174" y="1834477"/>
            <a:ext cx="11553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语言内置类型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：很多数据类型，如int (整型)double(浮点类型，描述小数),char(字符类型描述字符)，布尔类型等。这是C语言的内置类型。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Int a;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3819D5-83A8-928A-8206-A35C72F51997}"/>
              </a:ext>
            </a:extLst>
          </p:cNvPr>
          <p:cNvSpPr txBox="1"/>
          <p:nvPr/>
        </p:nvSpPr>
        <p:spPr>
          <a:xfrm>
            <a:off x="323011" y="4670777"/>
            <a:ext cx="118235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生活中几乎所有事物都很复杂。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如人为例，人有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姓名，年龄，出生年月日，身高，体重，身份证号码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，等信息。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如果单独创建变量这个储存年龄，那个存储身高，每个属性数据类型也不同，还不方便管理。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那么能不能创建一个房间专门放人的信息，结构体就是人为用来统一存储复杂信自的户问题。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结构体就是自定义类型。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它是C语言提供的一种自定义数据类型每项事物存在必有其意义，结构体是用来描述复杂事物的。</a:t>
            </a:r>
          </a:p>
        </p:txBody>
      </p:sp>
    </p:spTree>
    <p:extLst>
      <p:ext uri="{BB962C8B-B14F-4D97-AF65-F5344CB8AC3E}">
        <p14:creationId xmlns:p14="http://schemas.microsoft.com/office/powerpoint/2010/main" val="350699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5D11C-5C5A-EB13-673E-DF7A459B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Structures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AFEE7-2848-9B0D-D433-EBA38BA056AA}"/>
              </a:ext>
            </a:extLst>
          </p:cNvPr>
          <p:cNvSpPr txBox="1"/>
          <p:nvPr/>
        </p:nvSpPr>
        <p:spPr>
          <a:xfrm>
            <a:off x="206734" y="1262472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1. Structure Declaration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DAAB68-0240-8DEC-1C1B-0B0785C8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29" y="1950928"/>
            <a:ext cx="2755126" cy="217643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989D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structure_name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data_type member_name1;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data_type member_name1;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....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39BE95-E8E6-10FB-71C3-4E0CEF1D3920}"/>
              </a:ext>
            </a:extLst>
          </p:cNvPr>
          <p:cNvSpPr txBox="1"/>
          <p:nvPr/>
        </p:nvSpPr>
        <p:spPr>
          <a:xfrm>
            <a:off x="3371353" y="2376950"/>
            <a:ext cx="6106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above syntax is also called a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unito" pitchFamily="2" charset="0"/>
              </a:rPr>
              <a:t>structure template </a:t>
            </a:r>
            <a:r>
              <a:rPr lang="en-US" altLang="zh-CN" b="0" i="0" dirty="0">
                <a:solidFill>
                  <a:srgbClr val="273239"/>
                </a:solidFill>
                <a:effectLst/>
                <a:latin typeface="Nunito" pitchFamily="2" charset="0"/>
              </a:rPr>
              <a:t>or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unito" pitchFamily="2" charset="0"/>
              </a:rPr>
              <a:t>structure prototype </a:t>
            </a:r>
            <a:r>
              <a:rPr lang="en-US" altLang="zh-CN" b="0" i="0" dirty="0">
                <a:solidFill>
                  <a:srgbClr val="273239"/>
                </a:solidFill>
                <a:effectLst/>
                <a:latin typeface="Nunito" pitchFamily="2" charset="0"/>
              </a:rPr>
              <a:t>and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unito" pitchFamily="2" charset="0"/>
              </a:rPr>
              <a:t>no memory </a:t>
            </a:r>
            <a:r>
              <a:rPr lang="en-US" altLang="zh-CN" b="0" i="0" dirty="0">
                <a:solidFill>
                  <a:srgbClr val="273239"/>
                </a:solidFill>
                <a:effectLst/>
                <a:latin typeface="Nunito" pitchFamily="2" charset="0"/>
              </a:rPr>
              <a:t>is allocated to the structure in the declaration.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F191D-8C94-7D8B-777C-B15560BD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284A52-9562-62FE-6DA5-EBDFA51DC279}"/>
              </a:ext>
            </a:extLst>
          </p:cNvPr>
          <p:cNvSpPr txBox="1"/>
          <p:nvPr/>
        </p:nvSpPr>
        <p:spPr>
          <a:xfrm>
            <a:off x="361829" y="1326082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b="1" i="0" dirty="0">
                <a:solidFill>
                  <a:srgbClr val="273239"/>
                </a:solidFill>
                <a:effectLst/>
                <a:latin typeface="Nunito" pitchFamily="2" charset="0"/>
              </a:rPr>
              <a:t>2.C Structure Definition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B73FD-0FB2-80CC-100A-4F8DB38232A7}"/>
              </a:ext>
            </a:extLst>
          </p:cNvPr>
          <p:cNvSpPr txBox="1"/>
          <p:nvPr/>
        </p:nvSpPr>
        <p:spPr>
          <a:xfrm>
            <a:off x="202803" y="1695414"/>
            <a:ext cx="11056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73239"/>
                </a:solidFill>
                <a:effectLst/>
                <a:latin typeface="Nunito" pitchFamily="2" charset="0"/>
              </a:rPr>
              <a:t>To use structure in our program, we have to define its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unito" pitchFamily="2" charset="0"/>
              </a:rPr>
              <a:t>instance</a:t>
            </a:r>
            <a:r>
              <a:rPr lang="en-US" altLang="zh-CN" b="0" i="0" dirty="0">
                <a:solidFill>
                  <a:srgbClr val="273239"/>
                </a:solidFill>
                <a:effectLst/>
                <a:latin typeface="Nunito" pitchFamily="2" charset="0"/>
              </a:rPr>
              <a:t>. We can do that by creating variables of the structure type. We can define structure variables using two methods: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CEF5A2-8C0C-8A92-78FD-5B4C45CD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4" y="2479487"/>
            <a:ext cx="5716005" cy="342391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Nunito" pitchFamily="2" charset="0"/>
              </a:rPr>
              <a:t>1. Structure Variable Declaration with Structure Template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989D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structure_name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data_type member_name1;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data_type member_name1;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....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....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variable1, varaible2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ea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Nunito" pitchFamily="2" charset="0"/>
              </a:rPr>
              <a:t>2. Structure Variable Declaration after Structure Template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Arial" panose="020B0604020202020204" pitchFamily="34" charset="0"/>
              <a:ea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273239"/>
              </a:solidFill>
              <a:latin typeface="Arial" panose="020B0604020202020204" pitchFamily="34" charset="0"/>
              <a:ea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Nunito" pitchFamily="2" charset="0"/>
              </a:rPr>
              <a:t>// structure declared beforehand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989D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structure_name 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Nunito" pitchFamily="2" charset="0"/>
              </a:rPr>
              <a:t>variable1, variable2, .......;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Arial" panose="020B0604020202020204" pitchFamily="34" charset="0"/>
              <a:ea typeface="Nunito" pitchFamily="2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02D36AB-5C01-00C8-0013-A87ECDB7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298" y="2284925"/>
            <a:ext cx="4272501" cy="4462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152352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Nunito" pitchFamily="2" charset="0"/>
              </a:rPr>
              <a:t>3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Nunito" pitchFamily="2" charset="0"/>
              </a:rPr>
              <a:t>. </a:t>
            </a:r>
            <a:r>
              <a:rPr lang="en-US" altLang="zh-CN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typedef for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Arial" panose="020B0604020202020204" pitchFamily="34" charset="0"/>
              <a:ea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989D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structure_name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data_type member_name1;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data_type member_name1;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....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....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variable1, varaible2</a:t>
            </a:r>
            <a:r>
              <a:rPr kumimoji="0" lang="zh-CN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ea typeface="Nunito" pitchFamily="2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hw,chy,cnl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 student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chy,cnl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={"chennl",60,0};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3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C644-43E6-C4CD-99B7-1685C35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Pointer in C++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5F64933-88E9-693B-1E98-54E2B59ED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62392"/>
              </p:ext>
            </p:extLst>
          </p:nvPr>
        </p:nvGraphicFramePr>
        <p:xfrm>
          <a:off x="3713639" y="174326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2603498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681996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816144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09084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9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jack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6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rose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3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anna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2833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18726EC-9BBC-20CE-3177-0FA625270D41}"/>
              </a:ext>
            </a:extLst>
          </p:cNvPr>
          <p:cNvSpPr txBox="1"/>
          <p:nvPr/>
        </p:nvSpPr>
        <p:spPr>
          <a:xfrm>
            <a:off x="361829" y="134377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定义结构体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定义变量存放</a:t>
            </a:r>
            <a:r>
              <a:rPr lang="en-US" altLang="zh-CN" dirty="0"/>
              <a:t>4</a:t>
            </a:r>
            <a:r>
              <a:rPr lang="zh-CN" altLang="en-US" dirty="0"/>
              <a:t>个人的信息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用链表将他们链接起来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0FCE12-9F98-168D-B012-267761E86654}"/>
              </a:ext>
            </a:extLst>
          </p:cNvPr>
          <p:cNvGrpSpPr/>
          <p:nvPr/>
        </p:nvGrpSpPr>
        <p:grpSpPr>
          <a:xfrm>
            <a:off x="188226" y="4565373"/>
            <a:ext cx="8903329" cy="801757"/>
            <a:chOff x="188226" y="4565373"/>
            <a:chExt cx="8903329" cy="8017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2F7AF0-6476-1346-5B6D-0017CE93B420}"/>
                </a:ext>
              </a:extLst>
            </p:cNvPr>
            <p:cNvSpPr txBox="1"/>
            <p:nvPr/>
          </p:nvSpPr>
          <p:spPr>
            <a:xfrm>
              <a:off x="188226" y="4565373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2.</a:t>
              </a:r>
              <a:r>
                <a:rPr lang="zh-CN" altLang="en-US" dirty="0"/>
                <a:t>链表：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719EF9-EA25-7347-A32A-6F247664C0AC}"/>
                </a:ext>
              </a:extLst>
            </p:cNvPr>
            <p:cNvSpPr/>
            <p:nvPr/>
          </p:nvSpPr>
          <p:spPr>
            <a:xfrm>
              <a:off x="1238514" y="4874150"/>
              <a:ext cx="733409" cy="4929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E1D0CE-7E3E-2C0C-20FF-86C5BC299ABE}"/>
                </a:ext>
              </a:extLst>
            </p:cNvPr>
            <p:cNvSpPr/>
            <p:nvPr/>
          </p:nvSpPr>
          <p:spPr>
            <a:xfrm>
              <a:off x="1971923" y="4874150"/>
              <a:ext cx="733409" cy="4929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7963616-A632-48FA-3159-1B23D90EFF39}"/>
                </a:ext>
              </a:extLst>
            </p:cNvPr>
            <p:cNvSpPr/>
            <p:nvPr/>
          </p:nvSpPr>
          <p:spPr>
            <a:xfrm>
              <a:off x="3346935" y="4874150"/>
              <a:ext cx="733409" cy="4929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C19EE28-49C6-BD51-9D7E-2137CFC5D7BC}"/>
                </a:ext>
              </a:extLst>
            </p:cNvPr>
            <p:cNvSpPr/>
            <p:nvPr/>
          </p:nvSpPr>
          <p:spPr>
            <a:xfrm>
              <a:off x="4080344" y="4874150"/>
              <a:ext cx="733409" cy="4929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5FF1F0F-38A0-10C5-684B-B83662CE98C3}"/>
                </a:ext>
              </a:extLst>
            </p:cNvPr>
            <p:cNvSpPr/>
            <p:nvPr/>
          </p:nvSpPr>
          <p:spPr>
            <a:xfrm>
              <a:off x="5559667" y="4874150"/>
              <a:ext cx="733409" cy="4929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4399F93-9105-5180-04DE-8BBD60D97BD5}"/>
                </a:ext>
              </a:extLst>
            </p:cNvPr>
            <p:cNvSpPr/>
            <p:nvPr/>
          </p:nvSpPr>
          <p:spPr>
            <a:xfrm>
              <a:off x="6293076" y="4874150"/>
              <a:ext cx="733409" cy="4929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ED16BBE-90C6-FCAF-82C1-32341C71CF4B}"/>
                </a:ext>
              </a:extLst>
            </p:cNvPr>
            <p:cNvSpPr/>
            <p:nvPr/>
          </p:nvSpPr>
          <p:spPr>
            <a:xfrm>
              <a:off x="7624737" y="4874150"/>
              <a:ext cx="733409" cy="4929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6739B7-9BA7-DFCB-DFBF-0A312C244F21}"/>
                </a:ext>
              </a:extLst>
            </p:cNvPr>
            <p:cNvSpPr/>
            <p:nvPr/>
          </p:nvSpPr>
          <p:spPr>
            <a:xfrm>
              <a:off x="8358146" y="4874150"/>
              <a:ext cx="733409" cy="49298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NULL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6B36C3D-B80A-7F47-12AF-5018070212E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274073" y="5112689"/>
              <a:ext cx="1072862" cy="79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676976-5848-86E6-DE25-CB66B08CDF8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471" y="5112689"/>
              <a:ext cx="1072862" cy="79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2BBF8EA-1D75-8F79-536F-F8FC4C531167}"/>
                </a:ext>
              </a:extLst>
            </p:cNvPr>
            <p:cNvCxnSpPr>
              <a:cxnSpLocks/>
            </p:cNvCxnSpPr>
            <p:nvPr/>
          </p:nvCxnSpPr>
          <p:spPr>
            <a:xfrm>
              <a:off x="6526747" y="5112689"/>
              <a:ext cx="1072862" cy="79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645EA7B1-B770-840D-8694-3F54D0068725}"/>
              </a:ext>
            </a:extLst>
          </p:cNvPr>
          <p:cNvSpPr/>
          <p:nvPr/>
        </p:nvSpPr>
        <p:spPr>
          <a:xfrm>
            <a:off x="713370" y="3810000"/>
            <a:ext cx="733409" cy="4929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6002777-9521-BDFE-7FBE-2525E83729CC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>
            <a:off x="1446779" y="4056490"/>
            <a:ext cx="158439" cy="693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2E92-EDAA-E083-F14F-B377381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41.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1E2D8-307E-6F19-0D43-4265101082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9061" y="1015215"/>
            <a:ext cx="11370365" cy="1815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数组（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array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是一种线性数据结构，其将相同类型的元素存储在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连续</a:t>
            </a:r>
            <a:r>
              <a:rPr lang="zh-CN" altLang="en-US" sz="20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的内存空间中。我们将元素在数组中的位置称为该元素的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索引（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index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。图 </a:t>
            </a:r>
            <a:r>
              <a:rPr lang="en-US" altLang="zh-CN" sz="20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4-1 </a:t>
            </a:r>
            <a:r>
              <a:rPr lang="zh-CN" altLang="en-US" sz="2000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展示了数组的主要概念和存储方式。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677070-4444-CBA8-F764-B253E37EB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4" b="10667"/>
          <a:stretch/>
        </p:blipFill>
        <p:spPr bwMode="auto">
          <a:xfrm>
            <a:off x="1168842" y="2292818"/>
            <a:ext cx="9601756" cy="419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9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CC1D3-ED87-A54A-E00C-4DDB977A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  </a:t>
            </a:r>
            <a:r>
              <a:rPr lang="zh-CN" altLang="en-US" dirty="0"/>
              <a:t>数组常用操作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29E83-A3E4-DC55-954C-F10C00B1E4CF}"/>
              </a:ext>
            </a:extLst>
          </p:cNvPr>
          <p:cNvSpPr txBox="1"/>
          <p:nvPr/>
        </p:nvSpPr>
        <p:spPr>
          <a:xfrm>
            <a:off x="128204" y="1259145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D1D20"/>
                </a:solidFill>
                <a:effectLst/>
                <a:latin typeface="-apple-system"/>
              </a:rPr>
              <a:t>1.   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初始化数组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58D0C5-389E-7AB0-607D-EC7CE8EBCD2F}"/>
              </a:ext>
            </a:extLst>
          </p:cNvPr>
          <p:cNvSpPr txBox="1"/>
          <p:nvPr/>
        </p:nvSpPr>
        <p:spPr>
          <a:xfrm>
            <a:off x="731520" y="1628477"/>
            <a:ext cx="9120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可以根据需求选用数组的两种初始化方式：无初始值、给定初始值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3C5BF-35D4-FB0F-A1C3-ED4E116DB60A}"/>
              </a:ext>
            </a:extLst>
          </p:cNvPr>
          <p:cNvSpPr txBox="1"/>
          <p:nvPr/>
        </p:nvSpPr>
        <p:spPr>
          <a:xfrm>
            <a:off x="787180" y="1963942"/>
            <a:ext cx="6106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初始化数组 *</a:t>
            </a:r>
            <a:r>
              <a:rPr lang="en-US" altLang="zh-CN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 = { 0 }; </a:t>
            </a:r>
            <a:r>
              <a:rPr lang="en-US" altLang="zh-CN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{ 0, 0, 0, 0, 0 } </a:t>
            </a:r>
            <a:endParaRPr lang="en-US" altLang="zh-C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 = { 1, 3, 2, 5, 4 };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384C14-D002-7421-FF66-8976212537BD}"/>
              </a:ext>
            </a:extLst>
          </p:cNvPr>
          <p:cNvSpPr txBox="1"/>
          <p:nvPr/>
        </p:nvSpPr>
        <p:spPr>
          <a:xfrm>
            <a:off x="128204" y="2921139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D1D20"/>
                </a:solidFill>
                <a:effectLst/>
                <a:latin typeface="-apple-system"/>
              </a:rPr>
              <a:t>2.   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-apple-system"/>
              </a:rPr>
              <a:t>访问元素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8C4C55-0C73-86A3-BE82-6498E9220727}"/>
                  </a:ext>
                </a:extLst>
              </p:cNvPr>
              <p:cNvSpPr txBox="1"/>
              <p:nvPr/>
            </p:nvSpPr>
            <p:spPr>
              <a:xfrm>
                <a:off x="508882" y="3290531"/>
                <a:ext cx="10257183" cy="403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在数组中访问元素非常高效，可以在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时间内随机访问数组中的任意一个元素。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08C4C55-0C73-86A3-BE82-6498E9220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2" y="3290531"/>
                <a:ext cx="10257183" cy="403124"/>
              </a:xfrm>
              <a:prstGeom prst="rect">
                <a:avLst/>
              </a:prstGeom>
              <a:blipFill>
                <a:blip r:embed="rId2"/>
                <a:stretch>
                  <a:fillRect l="-475" t="-606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7941E58-49F7-7EDA-9472-82C9B553DEA0}"/>
              </a:ext>
            </a:extLst>
          </p:cNvPr>
          <p:cNvSpPr txBox="1"/>
          <p:nvPr/>
        </p:nvSpPr>
        <p:spPr>
          <a:xfrm>
            <a:off x="-1" y="3659863"/>
            <a:ext cx="11489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3.   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插入元素</a:t>
            </a:r>
          </a:p>
          <a:p>
            <a:pPr algn="l"/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如果想在数组中间插入一个元素，则需要将该元素之后的所有元素都向后移动一位，之后再把元素赋值给该索引。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2E9FC5-CC7F-855D-C7C8-4FFDBAAAF3E5}"/>
              </a:ext>
            </a:extLst>
          </p:cNvPr>
          <p:cNvSpPr txBox="1"/>
          <p:nvPr/>
        </p:nvSpPr>
        <p:spPr>
          <a:xfrm>
            <a:off x="-26504" y="4291866"/>
            <a:ext cx="1202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D1D2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注意，由于数组的长度是固定的，因此插入一个元素必定会导致数组尾部元素“丢失”。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0C638D-ADDE-C670-E61F-9DB7E51B4A33}"/>
                  </a:ext>
                </a:extLst>
              </p:cNvPr>
              <p:cNvSpPr txBox="1"/>
              <p:nvPr/>
            </p:nvSpPr>
            <p:spPr>
              <a:xfrm>
                <a:off x="0" y="4690939"/>
                <a:ext cx="1210778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4.  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删除元素</a:t>
                </a:r>
              </a:p>
              <a:p>
                <a:pPr algn="l"/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若想删除索引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处的元素，则需要把索引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之后的元素都向前移动一位。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0C638D-ADDE-C670-E61F-9DB7E51B4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0939"/>
                <a:ext cx="12107784" cy="646331"/>
              </a:xfrm>
              <a:prstGeom prst="rect">
                <a:avLst/>
              </a:prstGeom>
              <a:blipFill>
                <a:blip r:embed="rId3"/>
                <a:stretch>
                  <a:fillRect l="-403" t="-8491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29AE9BA2-69D7-C247-C0F7-202522992036}"/>
              </a:ext>
            </a:extLst>
          </p:cNvPr>
          <p:cNvSpPr txBox="1"/>
          <p:nvPr/>
        </p:nvSpPr>
        <p:spPr>
          <a:xfrm>
            <a:off x="0" y="5355709"/>
            <a:ext cx="963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请注意，删除元素完成后，原先末尾的元素变得“无意义”了，所以我们无须特意去修改它。</a:t>
            </a:r>
          </a:p>
        </p:txBody>
      </p:sp>
    </p:spTree>
    <p:extLst>
      <p:ext uri="{BB962C8B-B14F-4D97-AF65-F5344CB8AC3E}">
        <p14:creationId xmlns:p14="http://schemas.microsoft.com/office/powerpoint/2010/main" val="20131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12FF9-7FE2-183B-D63C-476379FF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AE46E6-BF02-30D0-F7AB-99A8E9BC0B5F}"/>
                  </a:ext>
                </a:extLst>
              </p:cNvPr>
              <p:cNvSpPr txBox="1"/>
              <p:nvPr/>
            </p:nvSpPr>
            <p:spPr>
              <a:xfrm>
                <a:off x="143123" y="1224501"/>
                <a:ext cx="11745955" cy="151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总的来看，数组的插入与删除操作有以下缺点。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时间复杂度高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：数组的插入和删除的平均时间复杂度均为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 </a:t>
                </a:r>
                <a:r>
                  <a:rPr lang="en-US" altLang="zh-CN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n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为数组长度。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丢失元素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：由于数组的长度不可变，因此在插入元素后，超出数组长度范围的元素会丢失。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内存浪费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：我们可以初始化一个比较长的数组，只用前面一部分，这样在插入数据时，丢失的末尾元素都是“无意义”的，但这样做会造成部分内存空间浪费。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AE46E6-BF02-30D0-F7AB-99A8E9BC0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3" y="1224501"/>
                <a:ext cx="11745955" cy="1511119"/>
              </a:xfrm>
              <a:prstGeom prst="rect">
                <a:avLst/>
              </a:prstGeom>
              <a:blipFill>
                <a:blip r:embed="rId2"/>
                <a:stretch>
                  <a:fillRect l="-415" t="-2419" r="-52" b="-5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6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C386D-F4E8-C4A3-2A7C-B229887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  </a:t>
            </a:r>
            <a:r>
              <a:rPr lang="zh-CN" altLang="en-US" dirty="0"/>
              <a:t>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32E71-99B8-4BE1-9E71-0679D0F29812}"/>
              </a:ext>
            </a:extLst>
          </p:cNvPr>
          <p:cNvSpPr txBox="1"/>
          <p:nvPr/>
        </p:nvSpPr>
        <p:spPr>
          <a:xfrm>
            <a:off x="265175" y="1335685"/>
            <a:ext cx="117459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B05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链表（</a:t>
            </a:r>
            <a:r>
              <a:rPr lang="en-US" altLang="zh-CN" b="1" i="0" dirty="0">
                <a:solidFill>
                  <a:srgbClr val="00B05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linked list</a:t>
            </a:r>
            <a:r>
              <a:rPr lang="zh-CN" altLang="en-US" b="1" i="0" dirty="0">
                <a:solidFill>
                  <a:srgbClr val="00B05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是一种线性数据结构，其中的每个元素都是一个节点对象，各个节点通过“引用”相连接。引用记录了下一个节点的内存地址，通过它可以从当前节点访问到下一个节点。</a:t>
            </a:r>
          </a:p>
          <a:p>
            <a:pPr algn="l"/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链表的设计使得各个节点可以分散存储在内存各处，</a:t>
            </a:r>
            <a:r>
              <a:rPr lang="zh-CN" altLang="en-US" b="1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它们的内存地址无须连续</a:t>
            </a:r>
            <a:r>
              <a:rPr lang="zh-CN" altLang="en-US" b="0" i="0" dirty="0">
                <a:solidFill>
                  <a:srgbClr val="1D1D2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393917-7D53-92AC-8C94-6FC0AD46F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" t="10239" r="2866" b="10078"/>
          <a:stretch/>
        </p:blipFill>
        <p:spPr bwMode="auto">
          <a:xfrm>
            <a:off x="744279" y="2513988"/>
            <a:ext cx="10459532" cy="39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80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D3F0-3B6C-E4EA-38BD-EC58336A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  </a:t>
            </a:r>
            <a:r>
              <a:rPr lang="zh-CN" altLang="en-US" dirty="0"/>
              <a:t>链表常用操作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B9278-629C-F5A1-F104-C79CC1F21E26}"/>
              </a:ext>
            </a:extLst>
          </p:cNvPr>
          <p:cNvSpPr txBox="1"/>
          <p:nvPr/>
        </p:nvSpPr>
        <p:spPr>
          <a:xfrm>
            <a:off x="170627" y="1210754"/>
            <a:ext cx="115253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观察图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4-5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，链表的组成单位是节点（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node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）对象。每个节点都包含两项数据：节点的“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”和指向下一节点的“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”。</a:t>
            </a: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链表的首个节点被称为“头节点”，最后一个节点被称为“尾节点”。</a:t>
            </a: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尾节点指向的是“空”，它在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中分别被记为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nullptr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如以下代码所示，链表节点 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ListNode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除了包含值，还需额外保存一个引用（指针）。因此在相同数据量下，链表比数组占用更多的内存空间。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6A9DAE-774F-2648-4B4B-7CA1D80BDF50}"/>
              </a:ext>
            </a:extLst>
          </p:cNvPr>
          <p:cNvSpPr txBox="1"/>
          <p:nvPr/>
        </p:nvSpPr>
        <p:spPr>
          <a:xfrm>
            <a:off x="170627" y="2688348"/>
            <a:ext cx="11621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1.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初始化链表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建立链表分为两步，第一步是初始化各个节点对象，第二步是构建节点之间的引用关系。初始化完成后，我们就可以从链表的头节点出发，通过指针指向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next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依次访问所有节点。</a:t>
            </a:r>
          </a:p>
        </p:txBody>
      </p:sp>
    </p:spTree>
    <p:extLst>
      <p:ext uri="{BB962C8B-B14F-4D97-AF65-F5344CB8AC3E}">
        <p14:creationId xmlns:p14="http://schemas.microsoft.com/office/powerpoint/2010/main" val="363263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4C39-35C2-0653-E950-E6C1E4B0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5A5031-E9CD-11E8-1EE1-D17E94CD0479}"/>
                  </a:ext>
                </a:extLst>
              </p:cNvPr>
              <p:cNvSpPr txBox="1"/>
              <p:nvPr/>
            </p:nvSpPr>
            <p:spPr>
              <a:xfrm>
                <a:off x="135172" y="1143765"/>
                <a:ext cx="1197261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2.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插入节点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在链表中插入节点非常容易。如图 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4-6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所示，假设我们想在相邻的两个节点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之间插入一个新节点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，则只需改变两个节点引用（指针）即可，时间复杂度为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(1)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相比之下，在数组中插入元素的时间复杂度为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，在大数据量下的效率较低。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5A5031-E9CD-11E8-1EE1-D17E94CD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" y="1143765"/>
                <a:ext cx="11972612" cy="1077218"/>
              </a:xfrm>
              <a:prstGeom prst="rect">
                <a:avLst/>
              </a:prstGeom>
              <a:blipFill>
                <a:blip r:embed="rId2"/>
                <a:stretch>
                  <a:fillRect l="-255" t="-1705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DC06324-22A1-8FA8-0946-4A50F05CB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4058" r="7522" b="4464"/>
          <a:stretch/>
        </p:blipFill>
        <p:spPr bwMode="auto">
          <a:xfrm>
            <a:off x="361829" y="2349533"/>
            <a:ext cx="7164126" cy="434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0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1B60-FCAB-0453-B888-DD2413CD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4B4C03-71A1-BD8E-398B-0E75A7064AC4}"/>
              </a:ext>
            </a:extLst>
          </p:cNvPr>
          <p:cNvSpPr txBox="1"/>
          <p:nvPr/>
        </p:nvSpPr>
        <p:spPr>
          <a:xfrm>
            <a:off x="128204" y="1194800"/>
            <a:ext cx="119795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3.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删除节点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如图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4-7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所示，在链表中删除节点也非常方便，只需改变一个节点的引用（指针）即可。</a:t>
            </a: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请注意，尽管在删除操作完成后节点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仍然指向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n1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，但实际上遍历此链表已经无法访问到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，这意味着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已经不再属于该链表了。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7D81AFD-9FA8-73B3-9876-BDE8ECD57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6262" r="15087" b="5391"/>
          <a:stretch/>
        </p:blipFill>
        <p:spPr bwMode="auto">
          <a:xfrm>
            <a:off x="3482670" y="2272018"/>
            <a:ext cx="6172757" cy="39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D44D8A-90D8-36D3-89A6-34B312C27DB1}"/>
              </a:ext>
            </a:extLst>
          </p:cNvPr>
          <p:cNvSpPr txBox="1"/>
          <p:nvPr/>
        </p:nvSpPr>
        <p:spPr>
          <a:xfrm>
            <a:off x="128204" y="2562006"/>
            <a:ext cx="36894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删除链表的节点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n0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之后的首个节点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注意：</a:t>
            </a:r>
            <a:r>
              <a:rPr lang="en-US" altLang="zh-CN" sz="14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占用了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remove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关键词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*n0)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(!n0-&gt;</a:t>
            </a:r>
            <a:r>
              <a:rPr lang="en-US" altLang="zh-CN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n0 -&gt; P -&gt; n1</a:t>
            </a:r>
            <a:endParaRPr lang="en-US" altLang="zh-CN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*P = n0-&gt;</a:t>
            </a:r>
            <a:r>
              <a:rPr lang="en-US" altLang="zh-CN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*n1 = P-&gt;</a:t>
            </a:r>
            <a:r>
              <a:rPr lang="en-US" altLang="zh-CN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n0-&gt;</a:t>
            </a:r>
            <a:r>
              <a:rPr lang="en-US" altLang="zh-CN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n1;</a:t>
            </a:r>
          </a:p>
          <a:p>
            <a:pPr lvl="1"/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释放内存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1400" b="1" dirty="0">
                <a:solidFill>
                  <a:srgbClr val="642880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922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37586-072B-E00A-596C-833FD4E8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AED07A-BCD3-2494-33AB-13996145CEBC}"/>
              </a:ext>
            </a:extLst>
          </p:cNvPr>
          <p:cNvSpPr txBox="1"/>
          <p:nvPr/>
        </p:nvSpPr>
        <p:spPr>
          <a:xfrm>
            <a:off x="71561" y="1167056"/>
            <a:ext cx="610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>
                <a:solidFill>
                  <a:srgbClr val="1D1D20"/>
                </a:solidFill>
                <a:effectLst/>
                <a:latin typeface="-apple-system"/>
              </a:rPr>
              <a:t>4.   </a:t>
            </a:r>
            <a:r>
              <a:rPr lang="zh-CN" altLang="en-US" b="0" i="0">
                <a:solidFill>
                  <a:srgbClr val="1D1D20"/>
                </a:solidFill>
                <a:effectLst/>
                <a:latin typeface="-apple-system"/>
              </a:rPr>
              <a:t>访问节点</a:t>
            </a:r>
            <a:endParaRPr lang="zh-CN" altLang="en-US" b="0" i="0" dirty="0">
              <a:solidFill>
                <a:srgbClr val="1D1D20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A08CD7-C063-4099-FC3C-2AEFDFF422E6}"/>
                  </a:ext>
                </a:extLst>
              </p:cNvPr>
              <p:cNvSpPr txBox="1"/>
              <p:nvPr/>
            </p:nvSpPr>
            <p:spPr>
              <a:xfrm>
                <a:off x="214684" y="1536388"/>
                <a:ext cx="11807687" cy="649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在链表中访问节点的效率较低</a:t>
                </a:r>
                <a:r>
                  <a:rPr lang="zh-CN" altLang="en-US" sz="1600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。链表需要从头节点出发，逐个向后遍历，直至找到目标节点。也就是说，访问链表的第 </a:t>
                </a:r>
                <a:r>
                  <a:rPr lang="en-US" altLang="zh-CN" sz="1600" b="0" i="0" dirty="0" err="1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1600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sz="1600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个节点需要循环 </a:t>
                </a:r>
                <a:r>
                  <a:rPr lang="en-US" altLang="zh-CN" sz="1600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i−1 </a:t>
                </a:r>
                <a:r>
                  <a:rPr lang="zh-CN" altLang="en-US" sz="1600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轮，时间复杂度为</a:t>
                </a:r>
                <a14:m>
                  <m:oMath xmlns:m="http://schemas.openxmlformats.org/officeDocument/2006/math">
                    <m:r>
                      <a:rPr lang="zh-CN" altLang="en-US" sz="1600" b="0" i="1" dirty="0" smtClean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1600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1600" b="0" i="1" dirty="0">
                        <a:solidFill>
                          <a:srgbClr val="1D1D20"/>
                        </a:solidFill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1600" b="0" i="0" dirty="0">
                    <a:solidFill>
                      <a:srgbClr val="1D1D2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b="0" i="0" dirty="0">
                    <a:solidFill>
                      <a:srgbClr val="1D1D20"/>
                    </a:solidFill>
                    <a:effectLst/>
                    <a:latin typeface="-apple-system"/>
                  </a:rPr>
                  <a:t>。</a:t>
                </a:r>
                <a:r>
                  <a:rPr lang="zh-CN" altLang="en-US" dirty="0">
                    <a:solidFill>
                      <a:srgbClr val="1D1D2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如上一节所述，我们可以在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1D1D2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i="1" dirty="0">
                        <a:solidFill>
                          <a:srgbClr val="1D1D2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i="1" dirty="0">
                        <a:solidFill>
                          <a:srgbClr val="1D1D2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(1)</m:t>
                    </m:r>
                  </m:oMath>
                </a14:m>
                <a:r>
                  <a:rPr lang="en-US" altLang="zh-CN" dirty="0">
                    <a:solidFill>
                      <a:srgbClr val="1D1D2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 </a:t>
                </a:r>
                <a:r>
                  <a:rPr lang="zh-CN" altLang="en-US" dirty="0">
                    <a:solidFill>
                      <a:srgbClr val="1D1D2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时间下访问数组中的任意元素。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A08CD7-C063-4099-FC3C-2AEFDFF42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4" y="1536388"/>
                <a:ext cx="11807687" cy="649345"/>
              </a:xfrm>
              <a:prstGeom prst="rect">
                <a:avLst/>
              </a:prstGeom>
              <a:blipFill>
                <a:blip r:embed="rId2"/>
                <a:stretch>
                  <a:fillRect l="-258" t="-4673" r="-155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9E2E8F2-95CD-90DA-1C0C-29E13A6A0975}"/>
              </a:ext>
            </a:extLst>
          </p:cNvPr>
          <p:cNvSpPr txBox="1"/>
          <p:nvPr/>
        </p:nvSpPr>
        <p:spPr>
          <a:xfrm>
            <a:off x="361829" y="2228641"/>
            <a:ext cx="6106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访问链表中索引为 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index </a:t>
            </a:r>
            <a:r>
              <a:rPr lang="zh-CN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的节点 *</a:t>
            </a:r>
            <a:r>
              <a:rPr lang="en-US" altLang="zh-CN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*head, </a:t>
            </a:r>
            <a:r>
              <a:rPr lang="en-US" altLang="zh-CN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for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index; </a:t>
            </a:r>
            <a:r>
              <a:rPr lang="en-US" altLang="zh-CN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(head ==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head = head-&gt;</a:t>
            </a:r>
            <a:r>
              <a:rPr lang="en-US" altLang="zh-CN" sz="12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head;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6B2F82-E96F-CCB5-E81B-A171FD7119CA}"/>
              </a:ext>
            </a:extLst>
          </p:cNvPr>
          <p:cNvSpPr txBox="1"/>
          <p:nvPr/>
        </p:nvSpPr>
        <p:spPr>
          <a:xfrm>
            <a:off x="128204" y="3982967"/>
            <a:ext cx="59677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5.  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查找节点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遍历链表，查找其中值为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target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的节点，输出该节点在链表中的索引。此过程也属于线性查找。代码如下所示：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659A0B-8707-FEB2-BACF-33509B4A9BC8}"/>
              </a:ext>
            </a:extLst>
          </p:cNvPr>
          <p:cNvSpPr txBox="1"/>
          <p:nvPr/>
        </p:nvSpPr>
        <p:spPr>
          <a:xfrm>
            <a:off x="6623823" y="3105804"/>
            <a:ext cx="45795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在链表中查找值为 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target </a:t>
            </a:r>
            <a:r>
              <a:rPr lang="zh-CN" alt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的首个节点 *</a:t>
            </a:r>
            <a:r>
              <a:rPr lang="en-US" altLang="zh-CN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*head, </a:t>
            </a: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(head)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(head-&gt;</a:t>
            </a:r>
            <a:r>
              <a:rPr lang="en-US" altLang="zh-CN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target)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head = head-&gt;</a:t>
            </a:r>
            <a:r>
              <a:rPr lang="en-US" altLang="zh-CN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index++;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797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公开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F7364D"/>
      </a:accent1>
      <a:accent2>
        <a:srgbClr val="2F62EA"/>
      </a:accent2>
      <a:accent3>
        <a:srgbClr val="A5A5A5"/>
      </a:accent3>
      <a:accent4>
        <a:srgbClr val="FA8694"/>
      </a:accent4>
      <a:accent5>
        <a:srgbClr val="82A0F2"/>
      </a:accent5>
      <a:accent6>
        <a:srgbClr val="575757"/>
      </a:accent6>
      <a:hlink>
        <a:srgbClr val="0C2C84"/>
      </a:hlink>
      <a:folHlink>
        <a:srgbClr val="999999"/>
      </a:folHlink>
    </a:clrScheme>
    <a:fontScheme name="Custom 1">
      <a:majorFont>
        <a:latin typeface="Poppins ExtraBold"/>
        <a:ea typeface="Microsoft YaHei"/>
        <a:cs typeface=""/>
      </a:majorFont>
      <a:minorFont>
        <a:latin typeface="Poppi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2485</Words>
  <Application>Microsoft Office PowerPoint</Application>
  <PresentationFormat>宽屏</PresentationFormat>
  <Paragraphs>210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Coca-Cola Care Font KaiTi</vt:lpstr>
      <vt:lpstr>Microsoft JhengHei</vt:lpstr>
      <vt:lpstr>等线</vt:lpstr>
      <vt:lpstr>等线 Light</vt:lpstr>
      <vt:lpstr>楷体</vt:lpstr>
      <vt:lpstr>可口可乐在乎体 楷体</vt:lpstr>
      <vt:lpstr>微软雅黑</vt:lpstr>
      <vt:lpstr>微软雅黑</vt:lpstr>
      <vt:lpstr>-apple-system</vt:lpstr>
      <vt:lpstr>Arial</vt:lpstr>
      <vt:lpstr>Calibri Light</vt:lpstr>
      <vt:lpstr>Cambria Math</vt:lpstr>
      <vt:lpstr>Consolas</vt:lpstr>
      <vt:lpstr>Nunito</vt:lpstr>
      <vt:lpstr>Poppins</vt:lpstr>
      <vt:lpstr>Trebuchet MS</vt:lpstr>
      <vt:lpstr>Office Theme</vt:lpstr>
      <vt:lpstr>1_Office 主题​​</vt:lpstr>
      <vt:lpstr>think-cell Slide</vt:lpstr>
      <vt:lpstr>线性表</vt:lpstr>
      <vt:lpstr>41.数组</vt:lpstr>
      <vt:lpstr>4.1.1   数组常用操作</vt:lpstr>
      <vt:lpstr>PowerPoint 演示文稿</vt:lpstr>
      <vt:lpstr>4.2   链表</vt:lpstr>
      <vt:lpstr>4.2.1   链表常用操作</vt:lpstr>
      <vt:lpstr>PowerPoint 演示文稿</vt:lpstr>
      <vt:lpstr>PowerPoint 演示文稿</vt:lpstr>
      <vt:lpstr>PowerPoint 演示文稿</vt:lpstr>
      <vt:lpstr>PowerPoint 演示文稿</vt:lpstr>
      <vt:lpstr>4.2.3   常见链表类型</vt:lpstr>
      <vt:lpstr>4.3   列表</vt:lpstr>
      <vt:lpstr>4.3.1   列表常用操作</vt:lpstr>
      <vt:lpstr>C 语言结构体</vt:lpstr>
      <vt:lpstr>C Structures</vt:lpstr>
      <vt:lpstr>PowerPoint 演示文稿</vt:lpstr>
      <vt:lpstr>Structure Pointer in C++</vt:lpstr>
    </vt:vector>
  </TitlesOfParts>
  <Company>SwireCocacola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线性表</dc:title>
  <dc:creator>Chen Nianlai(陈年来)</dc:creator>
  <cp:lastModifiedBy>Chen Nianlai(陈年来)</cp:lastModifiedBy>
  <cp:revision>13</cp:revision>
  <dcterms:created xsi:type="dcterms:W3CDTF">2024-09-21T13:47:09Z</dcterms:created>
  <dcterms:modified xsi:type="dcterms:W3CDTF">2024-09-22T07:33:59Z</dcterms:modified>
</cp:coreProperties>
</file>