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8" r:id="rId2"/>
  </p:sldMasterIdLst>
  <p:notesMasterIdLst>
    <p:notesMasterId r:id="rId34"/>
  </p:notesMasterIdLst>
  <p:sldIdLst>
    <p:sldId id="2147474688" r:id="rId3"/>
    <p:sldId id="2147474719" r:id="rId4"/>
    <p:sldId id="2147474720" r:id="rId5"/>
    <p:sldId id="2147474721" r:id="rId6"/>
    <p:sldId id="2147474722" r:id="rId7"/>
    <p:sldId id="2147474723" r:id="rId8"/>
    <p:sldId id="2147474724" r:id="rId9"/>
    <p:sldId id="2147474725" r:id="rId10"/>
    <p:sldId id="2147474726" r:id="rId11"/>
    <p:sldId id="2147474727" r:id="rId12"/>
    <p:sldId id="2147474729" r:id="rId13"/>
    <p:sldId id="2147474730" r:id="rId14"/>
    <p:sldId id="2147474732" r:id="rId15"/>
    <p:sldId id="2147474731" r:id="rId16"/>
    <p:sldId id="2147474735" r:id="rId17"/>
    <p:sldId id="2147474733" r:id="rId18"/>
    <p:sldId id="2147474737" r:id="rId19"/>
    <p:sldId id="2147474738" r:id="rId20"/>
    <p:sldId id="2147474748" r:id="rId21"/>
    <p:sldId id="2147474740" r:id="rId22"/>
    <p:sldId id="2147474739" r:id="rId23"/>
    <p:sldId id="2147474741" r:id="rId24"/>
    <p:sldId id="2147474742" r:id="rId25"/>
    <p:sldId id="2147474743" r:id="rId26"/>
    <p:sldId id="2147474744" r:id="rId27"/>
    <p:sldId id="2147474745" r:id="rId28"/>
    <p:sldId id="2147474736" r:id="rId29"/>
    <p:sldId id="2147474746" r:id="rId30"/>
    <p:sldId id="2147474747" r:id="rId31"/>
    <p:sldId id="2147474749" r:id="rId32"/>
    <p:sldId id="214747475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FBE5D6"/>
    <a:srgbClr val="D8EDE5"/>
    <a:srgbClr val="EBF1E9"/>
    <a:srgbClr val="C4D5EB"/>
    <a:srgbClr val="366E43"/>
    <a:srgbClr val="F7364D"/>
    <a:srgbClr val="F85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775" autoAdjust="0"/>
  </p:normalViewPr>
  <p:slideViewPr>
    <p:cSldViewPr snapToGrid="0">
      <p:cViewPr varScale="1">
        <p:scale>
          <a:sx n="62" d="100"/>
          <a:sy n="62" d="100"/>
        </p:scale>
        <p:origin x="7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DA0EA-BE09-40A0-915A-C94E00B9706B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B03F8-9989-4535-9C29-E834F9E0B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519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llo-algo.com/chapter_computational_complexity/time_complexity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A934E-B63D-4252-9CCF-FD53112554B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5252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2.3   </a:t>
            </a:r>
            <a:r>
              <a:rPr lang="zh-CN" altLang="en-US" dirty="0">
                <a:hlinkClick r:id="rId3"/>
              </a:rPr>
              <a:t>时间复杂度 </a:t>
            </a:r>
            <a:r>
              <a:rPr lang="en-US" altLang="zh-CN" dirty="0">
                <a:hlinkClick r:id="rId3"/>
              </a:rPr>
              <a:t>- Hello </a:t>
            </a:r>
            <a:r>
              <a:rPr lang="zh-CN" altLang="en-US" dirty="0">
                <a:hlinkClick r:id="rId3"/>
              </a:rPr>
              <a:t>算法 </a:t>
            </a:r>
            <a:r>
              <a:rPr lang="en-US" altLang="zh-CN" dirty="0">
                <a:hlinkClick r:id="rId3"/>
              </a:rPr>
              <a:t>(hello-algo.com)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B03F8-9989-4535-9C29-E834F9E0BFD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512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B03F8-9989-4535-9C29-E834F9E0BFD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033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zh-CN" b="0" i="0" dirty="0">
                <a:solidFill>
                  <a:srgbClr val="1D1D2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Asymptotic:  </a:t>
            </a:r>
            <a:r>
              <a:rPr lang="en-US" altLang="zh-CN" dirty="0">
                <a:solidFill>
                  <a:srgbClr val="848691"/>
                </a:solidFill>
                <a:effectLst/>
                <a:latin typeface="Arial" panose="020B0604020202020204" pitchFamily="34" charset="0"/>
              </a:rPr>
              <a:t>adj.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渐近的；渐近线的</a:t>
            </a:r>
            <a:endParaRPr lang="en-US" altLang="zh-CN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latinLnBrk="1"/>
            <a:r>
              <a:rPr lang="zh-CN" altLang="en-US" dirty="0">
                <a:solidFill>
                  <a:srgbClr val="848691"/>
                </a:solidFill>
                <a:effectLst/>
                <a:latin typeface="Arial" panose="020B0604020202020204" pitchFamily="34" charset="0"/>
              </a:rPr>
              <a:t>例句</a:t>
            </a:r>
            <a:r>
              <a:rPr lang="en-US" altLang="zh-CN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It is an asymptotic </a:t>
            </a:r>
            <a:r>
              <a:rPr lang="en-US" altLang="zh-CN" dirty="0">
                <a:solidFill>
                  <a:srgbClr val="1E1F24"/>
                </a:solidFill>
                <a:effectLst/>
                <a:latin typeface="Arial" panose="020B0604020202020204" pitchFamily="34" charset="0"/>
              </a:rPr>
              <a:t>process </a:t>
            </a:r>
            <a:r>
              <a:rPr lang="en-US" altLang="zh-CN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 the </a:t>
            </a:r>
            <a:r>
              <a:rPr lang="en-US" altLang="zh-CN" dirty="0">
                <a:solidFill>
                  <a:srgbClr val="1E1F24"/>
                </a:solidFill>
                <a:effectLst/>
                <a:latin typeface="Arial" panose="020B0604020202020204" pitchFamily="34" charset="0"/>
              </a:rPr>
              <a:t>implementation process</a:t>
            </a:r>
            <a:r>
              <a:rPr lang="en-US" altLang="zh-CN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atinLnBrk="1"/>
            <a:r>
              <a:rPr lang="zh-CN" altLang="en-US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是一个渐近的实现过程。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B03F8-9989-4535-9C29-E834F9E0BFD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984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C302D1-03C8-4437-9C31-4FC97A9C7E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EF2781-4B01-40DA-B2AC-069A643C4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8505"/>
            <a:ext cx="5403574" cy="1655762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918E2-5008-4874-89EC-BFB1F202B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15026"/>
            <a:ext cx="5403574" cy="165576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026593-C21F-4122-A38D-B279817B5A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0372" y="3928461"/>
            <a:ext cx="2708478" cy="152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1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CD0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C302D1-03C8-4437-9C31-4FC97A9C7E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39348"/>
            <a:ext cx="12192000" cy="51186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EF2781-4B01-40DA-B2AC-069A643C4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0426" y="2233757"/>
            <a:ext cx="5403574" cy="1655762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640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13A8A-0C78-BA49-9560-E7F4B914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3014" y="6408588"/>
            <a:ext cx="356062" cy="32708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3424A7-CF0C-4646-9009-B134FEDF3C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itchFamily="34" charset="0"/>
              <a:ea typeface="新細明體"/>
              <a:cs typeface="+mn-cs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A307DA17-6F06-6744-81EF-5446313F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05" y="185195"/>
            <a:ext cx="11035496" cy="677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>
                <a:solidFill>
                  <a:srgbClr val="C00000"/>
                </a:solidFill>
                <a:latin typeface="Coca-Cola Care Font KaiTi" panose="020B0A05030303020204" pitchFamily="34" charset="-122"/>
                <a:ea typeface="Coca-Cola Care Font KaiTi" panose="020B0A05030303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4" name="图片 5">
            <a:extLst>
              <a:ext uri="{FF2B5EF4-FFF2-40B4-BE49-F238E27FC236}">
                <a16:creationId xmlns:a16="http://schemas.microsoft.com/office/drawing/2014/main" id="{760A2506-AEF7-9F4E-8168-43D43AE88A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05" y="6053950"/>
            <a:ext cx="206449" cy="70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49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4F3E6E6-F868-48BE-AAE4-FF87355C712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722454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4F3E6E6-F868-48BE-AAE4-FF87355C71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4AB284C6-5EA8-4253-BA85-8232F3DB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88000"/>
            <a:ext cx="11362133" cy="66571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800" b="0" i="0" dirty="0">
                <a:solidFill>
                  <a:srgbClr val="CD06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Poppins" panose="00000500000000000000" pitchFamily="2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5F5DB92-B441-484F-B7B8-4DEEA120F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5999" y="6604000"/>
            <a:ext cx="956243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CEB24D71-D3CD-4238-8384-7F99D478D4A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B73C34-04B4-0A0F-7A93-A72C261072C6}"/>
              </a:ext>
            </a:extLst>
          </p:cNvPr>
          <p:cNvSpPr/>
          <p:nvPr userDrawn="1"/>
        </p:nvSpPr>
        <p:spPr>
          <a:xfrm>
            <a:off x="0" y="68372"/>
            <a:ext cx="190831" cy="1321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50429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256959"/>
            <a:ext cx="12192000" cy="60104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4161" y="318261"/>
            <a:ext cx="10515600" cy="665714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4161" y="1419882"/>
            <a:ext cx="11145960" cy="441739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678" y="6256959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fld id="{769974A5-707A-48BF-B341-9B14EBAE463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532" y="6206457"/>
            <a:ext cx="1249129" cy="70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83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7D377-ECE1-CA6F-CB3C-5E1ADC5C0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BE1EB1-4E6F-EEBC-F290-BC12D4DD2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0FED6-449C-A969-94B3-AC7FFF14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B6AA-4826-4F3F-8C22-D07E1F83DE4A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EFDDDE-CD16-53EE-DE05-1B7BDE77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F84A7-C2A3-5F3D-153D-D284D093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B177-99CD-401F-ABF6-E273974FB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437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F2CCA-B734-08ED-CF8E-0A0AEFE0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B8A4C-97C6-A68B-9A86-7EB86B54E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1C665-F34B-D01D-2D32-D859AA6D4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B6AA-4826-4F3F-8C22-D07E1F83DE4A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A3E407-1458-CD3F-37F0-238F9B849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B6389A-AD77-427E-0261-76B874D3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B177-99CD-401F-ABF6-E273974FB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820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2C1A4-2842-95CA-AF43-27A5DA41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05EC29-DE7F-472C-CDE3-A9CD9F0D4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FCA4A-CD56-A08A-1D89-A40EDB5C4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B6AA-4826-4F3F-8C22-D07E1F83DE4A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8CA8EF-A60F-A127-F537-05BDE593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E1AB3-A1E3-944C-7818-D3ECADA76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B177-99CD-401F-ABF6-E273974FB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572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8EE0C-9863-C3A2-2B0B-F0786E2D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BF00E7-2722-A48C-1839-3D2C61396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D4F1E9-9FFB-4787-0DDE-ADB82C1C7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0527A1-EB11-BFC2-D150-3FBBDFA6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B6AA-4826-4F3F-8C22-D07E1F83DE4A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0887D2-F5A3-2266-3E8B-79A5D85C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444B03-50ED-2905-93E3-28E8D2B6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B177-99CD-401F-ABF6-E273974FB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5978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870C5-F44E-6480-9383-744C1C85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FB9CD8-2C10-19C9-D58E-3D01E0737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EDC2D2-2112-668A-AF5C-8B88BF5C3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64EF04-2907-3109-2691-C811BD750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360596-8052-58B7-3EF1-17B8B8FCC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1DACF6-362A-1A42-993F-73FB2FF9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B6AA-4826-4F3F-8C22-D07E1F83DE4A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85AEA2-618E-1EFF-7B68-BEA9057D1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0F001F-FF2D-E25F-EDA2-0E442D84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B177-99CD-401F-ABF6-E273974FB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233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808D6-A990-C542-6ABA-223424DC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D3E835-358A-6E26-015B-C0232EE6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B6AA-4826-4F3F-8C22-D07E1F83DE4A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434D0C-F662-A2A5-5EA7-45FF538F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762DBB-44B2-1DA0-01EB-DEEC431D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B177-99CD-401F-ABF6-E273974FB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00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C302D1-03C8-4437-9C31-4FC97A9C7E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EF2781-4B01-40DA-B2AC-069A643C4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4213" y="2358039"/>
            <a:ext cx="5403574" cy="1655762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918E2-5008-4874-89EC-BFB1F202B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4213" y="4266352"/>
            <a:ext cx="540357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1F1FEA-215A-4DEA-B3DC-665B7ED357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1761" y="835802"/>
            <a:ext cx="2708478" cy="152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512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056013-0528-997F-DF73-130A7FAC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B6AA-4826-4F3F-8C22-D07E1F83DE4A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F5CF34-AF6E-45D9-2A2E-F69DCE1F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087751-1CFF-DB8A-8A0A-1C317EF9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B177-99CD-401F-ABF6-E273974FB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3435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954A9-D015-A60E-2E76-CF602C83E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E7848-5B10-A271-9121-183629FC3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980E01-7AFC-9907-8E16-482F7BB4B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CB4C71-A441-96B1-A5E2-F5058122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B6AA-4826-4F3F-8C22-D07E1F83DE4A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ECF998-8E9A-5A7C-7D8F-D8B876AF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389E2F-02D9-D911-16C8-95D380D8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B177-99CD-401F-ABF6-E273974FB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2025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04513-0C43-CFDD-808A-BC1157EE0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0C05A7-57B3-0CB5-CA3A-2E6189BF4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9BE56E-4CE9-E452-104E-972155CDF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DBB3D7-0E8F-793D-5DB2-1455DDB4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B6AA-4826-4F3F-8C22-D07E1F83DE4A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72FE46-0D9C-A3BF-8BCB-E23072D56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DC66B9-D532-66F8-3E12-5347F36E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B177-99CD-401F-ABF6-E273974FB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2047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438F7-2D1A-047D-92EB-D6E60EDA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446165-7F7B-F685-7752-8A869A1E5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1A103-5A32-CA49-B5D2-22A34E3B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B6AA-4826-4F3F-8C22-D07E1F83DE4A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5B3BB8-37AA-EC0A-5D99-8FA9261E6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9C35CF-1D01-BC6A-EC13-DF66999C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B177-99CD-401F-ABF6-E273974FB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1069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E20189-0380-E5CB-36F5-781034B82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88E8B0-0373-5E6D-E23C-EC2B5BE69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E6CEFE-F4FB-164D-A280-3E109A72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B6AA-4826-4F3F-8C22-D07E1F83DE4A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C9788C-C05C-1AE4-FFF3-47A98EF0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2FF942-3CAC-E302-68A8-B2F2F307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B177-99CD-401F-ABF6-E273974FB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3972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3"/>
          <p:cNvSpPr/>
          <p:nvPr userDrawn="1"/>
        </p:nvSpPr>
        <p:spPr>
          <a:xfrm>
            <a:off x="0" y="1062841"/>
            <a:ext cx="12190552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10692003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C1B1C"/>
            </a:solidFill>
          </a:ln>
        </p:spPr>
        <p:txBody>
          <a:bodyPr wrap="square" lIns="0" tIns="0" rIns="0" bIns="0" rtlCol="0"/>
          <a:lstStyle/>
          <a:p>
            <a:endParaRPr sz="1632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Holder 2">
            <a:extLst>
              <a:ext uri="{FF2B5EF4-FFF2-40B4-BE49-F238E27FC236}">
                <a16:creationId xmlns:a16="http://schemas.microsoft.com/office/drawing/2014/main" id="{8A8AD059-1A28-4E5B-B9E9-E5774107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9" y="116943"/>
            <a:ext cx="11745955" cy="898272"/>
          </a:xfrm>
        </p:spPr>
        <p:txBody>
          <a:bodyPr lIns="0" tIns="0" rIns="0" bIns="0">
            <a:normAutofit/>
          </a:bodyPr>
          <a:lstStyle>
            <a:lvl1pPr>
              <a:defRPr sz="3733" b="0" i="0">
                <a:solidFill>
                  <a:srgbClr val="C00000"/>
                </a:solidFill>
                <a:latin typeface="可口可乐在乎体 楷体" panose="020B0A05030303020204" pitchFamily="34" charset="-122"/>
                <a:ea typeface="可口可乐在乎体 楷体" panose="020B0A05030303020204" pitchFamily="34" charset="-122"/>
                <a:cs typeface="Calibri" panose="020F0502020204030204" pitchFamily="34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896678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CE538E-82D7-4C34-9D1A-0E69C36634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ED40B2-6218-4165-9E6D-BDEEA0D92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052" y="2522710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88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14">
            <a:extLst>
              <a:ext uri="{FF2B5EF4-FFF2-40B4-BE49-F238E27FC236}">
                <a16:creationId xmlns:a16="http://schemas.microsoft.com/office/drawing/2014/main" id="{415F8D4A-2C38-44E1-AD7A-852EB64EE1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747893" cy="6856461"/>
          </a:xfrm>
          <a:prstGeom prst="rect">
            <a:avLst/>
          </a:prstGeom>
        </p:spPr>
      </p:pic>
      <p:sp>
        <p:nvSpPr>
          <p:cNvPr id="7" name="object 16">
            <a:extLst>
              <a:ext uri="{FF2B5EF4-FFF2-40B4-BE49-F238E27FC236}">
                <a16:creationId xmlns:a16="http://schemas.microsoft.com/office/drawing/2014/main" id="{AEFF2E74-4A52-4908-A1F2-C760445F6A44}"/>
              </a:ext>
            </a:extLst>
          </p:cNvPr>
          <p:cNvSpPr/>
          <p:nvPr userDrawn="1"/>
        </p:nvSpPr>
        <p:spPr>
          <a:xfrm>
            <a:off x="11478508" y="0"/>
            <a:ext cx="708295" cy="392381"/>
          </a:xfrm>
          <a:custGeom>
            <a:avLst/>
            <a:gdLst/>
            <a:ahLst/>
            <a:cxnLst/>
            <a:rect l="l" t="t" r="r" b="b"/>
            <a:pathLst>
              <a:path w="1252855" h="694055">
                <a:moveTo>
                  <a:pt x="1252316" y="0"/>
                </a:moveTo>
                <a:lnTo>
                  <a:pt x="181694" y="0"/>
                </a:lnTo>
                <a:lnTo>
                  <a:pt x="170778" y="19344"/>
                </a:lnTo>
                <a:lnTo>
                  <a:pt x="149627" y="59828"/>
                </a:lnTo>
                <a:lnTo>
                  <a:pt x="129757" y="101066"/>
                </a:lnTo>
                <a:lnTo>
                  <a:pt x="111194" y="143032"/>
                </a:lnTo>
                <a:lnTo>
                  <a:pt x="93965" y="185700"/>
                </a:lnTo>
                <a:lnTo>
                  <a:pt x="78096" y="229042"/>
                </a:lnTo>
                <a:lnTo>
                  <a:pt x="63613" y="273033"/>
                </a:lnTo>
                <a:lnTo>
                  <a:pt x="50543" y="317647"/>
                </a:lnTo>
                <a:lnTo>
                  <a:pt x="38912" y="362856"/>
                </a:lnTo>
                <a:lnTo>
                  <a:pt x="28746" y="408635"/>
                </a:lnTo>
                <a:lnTo>
                  <a:pt x="20072" y="454958"/>
                </a:lnTo>
                <a:lnTo>
                  <a:pt x="12916" y="501798"/>
                </a:lnTo>
                <a:lnTo>
                  <a:pt x="7305" y="549128"/>
                </a:lnTo>
                <a:lnTo>
                  <a:pt x="3264" y="596923"/>
                </a:lnTo>
                <a:lnTo>
                  <a:pt x="818" y="645296"/>
                </a:lnTo>
                <a:lnTo>
                  <a:pt x="0" y="693800"/>
                </a:lnTo>
                <a:lnTo>
                  <a:pt x="706533" y="693800"/>
                </a:lnTo>
                <a:lnTo>
                  <a:pt x="708182" y="645156"/>
                </a:lnTo>
                <a:lnTo>
                  <a:pt x="713000" y="597670"/>
                </a:lnTo>
                <a:lnTo>
                  <a:pt x="720926" y="551027"/>
                </a:lnTo>
                <a:lnTo>
                  <a:pt x="731839" y="505471"/>
                </a:lnTo>
                <a:lnTo>
                  <a:pt x="745634" y="461109"/>
                </a:lnTo>
                <a:lnTo>
                  <a:pt x="762205" y="418047"/>
                </a:lnTo>
                <a:lnTo>
                  <a:pt x="781447" y="376389"/>
                </a:lnTo>
                <a:lnTo>
                  <a:pt x="803254" y="336242"/>
                </a:lnTo>
                <a:lnTo>
                  <a:pt x="827521" y="297710"/>
                </a:lnTo>
                <a:lnTo>
                  <a:pt x="854143" y="260899"/>
                </a:lnTo>
                <a:lnTo>
                  <a:pt x="883013" y="225915"/>
                </a:lnTo>
                <a:lnTo>
                  <a:pt x="914027" y="192864"/>
                </a:lnTo>
                <a:lnTo>
                  <a:pt x="947078" y="161850"/>
                </a:lnTo>
                <a:lnTo>
                  <a:pt x="982062" y="132979"/>
                </a:lnTo>
                <a:lnTo>
                  <a:pt x="1018872" y="106357"/>
                </a:lnTo>
                <a:lnTo>
                  <a:pt x="1057404" y="82089"/>
                </a:lnTo>
                <a:lnTo>
                  <a:pt x="1097551" y="60281"/>
                </a:lnTo>
                <a:lnTo>
                  <a:pt x="1139209" y="41039"/>
                </a:lnTo>
                <a:lnTo>
                  <a:pt x="1182271" y="24467"/>
                </a:lnTo>
                <a:lnTo>
                  <a:pt x="1226633" y="10671"/>
                </a:lnTo>
                <a:lnTo>
                  <a:pt x="1252316" y="4518"/>
                </a:lnTo>
                <a:lnTo>
                  <a:pt x="1252316" y="0"/>
                </a:lnTo>
                <a:close/>
              </a:path>
            </a:pathLst>
          </a:custGeom>
          <a:solidFill>
            <a:srgbClr val="00529B"/>
          </a:solidFill>
        </p:spPr>
        <p:txBody>
          <a:bodyPr wrap="square" lIns="0" tIns="0" rIns="0" bIns="0" rtlCol="0"/>
          <a:lstStyle/>
          <a:p>
            <a:endParaRPr sz="1749"/>
          </a:p>
        </p:txBody>
      </p:sp>
      <p:sp>
        <p:nvSpPr>
          <p:cNvPr id="8" name="object 18">
            <a:extLst>
              <a:ext uri="{FF2B5EF4-FFF2-40B4-BE49-F238E27FC236}">
                <a16:creationId xmlns:a16="http://schemas.microsoft.com/office/drawing/2014/main" id="{08B9BAFF-618E-49F1-BB87-4F87BD5461AF}"/>
              </a:ext>
            </a:extLst>
          </p:cNvPr>
          <p:cNvSpPr/>
          <p:nvPr userDrawn="1"/>
        </p:nvSpPr>
        <p:spPr>
          <a:xfrm>
            <a:off x="11478508" y="392235"/>
            <a:ext cx="708295" cy="794813"/>
          </a:xfrm>
          <a:custGeom>
            <a:avLst/>
            <a:gdLst/>
            <a:ahLst/>
            <a:cxnLst/>
            <a:rect l="l" t="t" r="r" b="b"/>
            <a:pathLst>
              <a:path w="1252855" h="1405889">
                <a:moveTo>
                  <a:pt x="706522" y="0"/>
                </a:moveTo>
                <a:lnTo>
                  <a:pt x="0" y="0"/>
                </a:lnTo>
                <a:lnTo>
                  <a:pt x="820" y="48644"/>
                </a:lnTo>
                <a:lnTo>
                  <a:pt x="3264" y="96877"/>
                </a:lnTo>
                <a:lnTo>
                  <a:pt x="7305" y="144671"/>
                </a:lnTo>
                <a:lnTo>
                  <a:pt x="12916" y="192002"/>
                </a:lnTo>
                <a:lnTo>
                  <a:pt x="20072" y="238841"/>
                </a:lnTo>
                <a:lnTo>
                  <a:pt x="28746" y="285164"/>
                </a:lnTo>
                <a:lnTo>
                  <a:pt x="38912" y="330943"/>
                </a:lnTo>
                <a:lnTo>
                  <a:pt x="50543" y="376153"/>
                </a:lnTo>
                <a:lnTo>
                  <a:pt x="63613" y="420766"/>
                </a:lnTo>
                <a:lnTo>
                  <a:pt x="78096" y="464757"/>
                </a:lnTo>
                <a:lnTo>
                  <a:pt x="93965" y="508100"/>
                </a:lnTo>
                <a:lnTo>
                  <a:pt x="111194" y="550767"/>
                </a:lnTo>
                <a:lnTo>
                  <a:pt x="129757" y="592733"/>
                </a:lnTo>
                <a:lnTo>
                  <a:pt x="149627" y="633971"/>
                </a:lnTo>
                <a:lnTo>
                  <a:pt x="170778" y="674455"/>
                </a:lnTo>
                <a:lnTo>
                  <a:pt x="193183" y="714158"/>
                </a:lnTo>
                <a:lnTo>
                  <a:pt x="216817" y="753055"/>
                </a:lnTo>
                <a:lnTo>
                  <a:pt x="241653" y="791119"/>
                </a:lnTo>
                <a:lnTo>
                  <a:pt x="267664" y="828323"/>
                </a:lnTo>
                <a:lnTo>
                  <a:pt x="294824" y="864641"/>
                </a:lnTo>
                <a:lnTo>
                  <a:pt x="323108" y="900047"/>
                </a:lnTo>
                <a:lnTo>
                  <a:pt x="352488" y="934515"/>
                </a:lnTo>
                <a:lnTo>
                  <a:pt x="382938" y="968018"/>
                </a:lnTo>
                <a:lnTo>
                  <a:pt x="414432" y="1000529"/>
                </a:lnTo>
                <a:lnTo>
                  <a:pt x="446943" y="1032023"/>
                </a:lnTo>
                <a:lnTo>
                  <a:pt x="480446" y="1062473"/>
                </a:lnTo>
                <a:lnTo>
                  <a:pt x="514914" y="1091853"/>
                </a:lnTo>
                <a:lnTo>
                  <a:pt x="550320" y="1120137"/>
                </a:lnTo>
                <a:lnTo>
                  <a:pt x="586638" y="1147297"/>
                </a:lnTo>
                <a:lnTo>
                  <a:pt x="623842" y="1173309"/>
                </a:lnTo>
                <a:lnTo>
                  <a:pt x="661906" y="1198144"/>
                </a:lnTo>
                <a:lnTo>
                  <a:pt x="700803" y="1221778"/>
                </a:lnTo>
                <a:lnTo>
                  <a:pt x="740506" y="1244184"/>
                </a:lnTo>
                <a:lnTo>
                  <a:pt x="780990" y="1265334"/>
                </a:lnTo>
                <a:lnTo>
                  <a:pt x="822228" y="1285204"/>
                </a:lnTo>
                <a:lnTo>
                  <a:pt x="864194" y="1303767"/>
                </a:lnTo>
                <a:lnTo>
                  <a:pt x="906861" y="1320996"/>
                </a:lnTo>
                <a:lnTo>
                  <a:pt x="950204" y="1336865"/>
                </a:lnTo>
                <a:lnTo>
                  <a:pt x="994195" y="1351348"/>
                </a:lnTo>
                <a:lnTo>
                  <a:pt x="1038808" y="1364418"/>
                </a:lnTo>
                <a:lnTo>
                  <a:pt x="1084018" y="1376049"/>
                </a:lnTo>
                <a:lnTo>
                  <a:pt x="1129797" y="1386215"/>
                </a:lnTo>
                <a:lnTo>
                  <a:pt x="1176120" y="1394889"/>
                </a:lnTo>
                <a:lnTo>
                  <a:pt x="1222959" y="1402045"/>
                </a:lnTo>
                <a:lnTo>
                  <a:pt x="1252316" y="1405525"/>
                </a:lnTo>
                <a:lnTo>
                  <a:pt x="1252316" y="689286"/>
                </a:lnTo>
                <a:lnTo>
                  <a:pt x="1226633" y="683133"/>
                </a:lnTo>
                <a:lnTo>
                  <a:pt x="1182271" y="669338"/>
                </a:lnTo>
                <a:lnTo>
                  <a:pt x="1139209" y="652767"/>
                </a:lnTo>
                <a:lnTo>
                  <a:pt x="1097551" y="633525"/>
                </a:lnTo>
                <a:lnTo>
                  <a:pt x="1057403" y="611717"/>
                </a:lnTo>
                <a:lnTo>
                  <a:pt x="1018872" y="587450"/>
                </a:lnTo>
                <a:lnTo>
                  <a:pt x="982061" y="560828"/>
                </a:lnTo>
                <a:lnTo>
                  <a:pt x="947077" y="531958"/>
                </a:lnTo>
                <a:lnTo>
                  <a:pt x="914025" y="500944"/>
                </a:lnTo>
                <a:lnTo>
                  <a:pt x="883011" y="467892"/>
                </a:lnTo>
                <a:lnTo>
                  <a:pt x="854141" y="432908"/>
                </a:lnTo>
                <a:lnTo>
                  <a:pt x="827519" y="396097"/>
                </a:lnTo>
                <a:lnTo>
                  <a:pt x="803251" y="357565"/>
                </a:lnTo>
                <a:lnTo>
                  <a:pt x="781443" y="317417"/>
                </a:lnTo>
                <a:lnTo>
                  <a:pt x="762200" y="275758"/>
                </a:lnTo>
                <a:lnTo>
                  <a:pt x="745628" y="232695"/>
                </a:lnTo>
                <a:lnTo>
                  <a:pt x="731833" y="188333"/>
                </a:lnTo>
                <a:lnTo>
                  <a:pt x="720919" y="142776"/>
                </a:lnTo>
                <a:lnTo>
                  <a:pt x="712992" y="96132"/>
                </a:lnTo>
                <a:lnTo>
                  <a:pt x="708158" y="48504"/>
                </a:lnTo>
                <a:lnTo>
                  <a:pt x="706522" y="0"/>
                </a:lnTo>
                <a:close/>
              </a:path>
            </a:pathLst>
          </a:custGeom>
          <a:solidFill>
            <a:srgbClr val="DA4558"/>
          </a:solidFill>
        </p:spPr>
        <p:txBody>
          <a:bodyPr wrap="square" lIns="0" tIns="0" rIns="0" bIns="0" rtlCol="0"/>
          <a:lstStyle/>
          <a:p>
            <a:endParaRPr sz="1749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DEB58C1-D480-4A97-A225-E6593DFA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807" y="2189749"/>
            <a:ext cx="8210751" cy="1325563"/>
          </a:xfrm>
        </p:spPr>
        <p:txBody>
          <a:bodyPr>
            <a:noAutofit/>
          </a:bodyPr>
          <a:lstStyle>
            <a:lvl1pPr>
              <a:defRPr sz="4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1924C5A-17A2-4DA4-800E-C1DC54D97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4808" y="3701430"/>
            <a:ext cx="5891656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606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AC7F-1191-4857-AE91-2ED7498B9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61" y="318261"/>
            <a:ext cx="10515600" cy="665714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8C669-7E7D-4023-A631-4CA16CEA1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161" y="1419882"/>
            <a:ext cx="11156592" cy="4459923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858CE-7EB9-4491-8A76-219C65EE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678" y="6256959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fld id="{4E21D716-D9AB-44E3-B41E-6CB0451593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1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AB244F-6394-44F9-9510-7505905D9C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256959"/>
            <a:ext cx="12192000" cy="60104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AB284C6-5EA8-4253-BA85-8232F3DB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61" y="318261"/>
            <a:ext cx="10515600" cy="665714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C76D043-8196-4EFD-A2BB-3740ABD7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161" y="1419882"/>
            <a:ext cx="11145960" cy="441739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556648-6FF2-41D6-9404-B841DBB3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678" y="6256959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fld id="{4E21D716-D9AB-44E3-B41E-6CB0451593B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1A4599-A1E8-4318-8106-11D16650F2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6532" y="6206457"/>
            <a:ext cx="1249129" cy="70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9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98401E-A2BB-47D7-B48F-8F0D359D5D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3" name="Title 1">
            <a:extLst>
              <a:ext uri="{FF2B5EF4-FFF2-40B4-BE49-F238E27FC236}">
                <a16:creationId xmlns:a16="http://schemas.microsoft.com/office/drawing/2014/main" id="{73E666A4-54BF-40CB-BF95-3C16C364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61" y="318261"/>
            <a:ext cx="10515600" cy="665714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4AE07674-001E-4251-BF5B-3A57FB306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161" y="1419882"/>
            <a:ext cx="11156592" cy="4226006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DDD69D1A-D907-4FA5-AC94-CA9D447A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678" y="6256959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fld id="{4E21D716-D9AB-44E3-B41E-6CB0451593B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89E35B-AF1A-4C45-B6DC-D433AE6B61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6532" y="6206457"/>
            <a:ext cx="1249129" cy="70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6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6A3F1A8-37FB-4749-93F5-0A1CDE6F4A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89452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D89D5A8-857A-4D97-B97D-466E1264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6" y="1769369"/>
            <a:ext cx="5466693" cy="665714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18C58F3-5F9E-4FE0-8A0C-717995C3E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5304" y="2672209"/>
            <a:ext cx="5665992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B0FF3F2-E4BD-4C10-BD4E-914850AA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678" y="6256959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fld id="{4E21D716-D9AB-44E3-B41E-6CB0451593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1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B0FF3F2-E4BD-4C10-BD4E-914850AA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678" y="6256959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fld id="{4E21D716-D9AB-44E3-B41E-6CB0451593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3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A0116-F3D1-4803-93E9-D7996F63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C6A23-FEC5-44BC-9B35-8BEA06113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9A6D-FD79-4896-98CE-B2C9E63EE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2A4A9-FDAD-4B8E-9ECA-40BF26359730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仅供内部使用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27FFA-5FB6-4AD0-B9D5-4E2BB2912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1D716-D9AB-44E3-B41E-6CB045159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0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975F7B-AC8C-F4A3-7E31-5DB2EF42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EE290A-FBCC-ED19-2ECD-5F9395F90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152BE6-4E05-F88E-A1F7-3CEC4FB26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3B6AA-4826-4F3F-8C22-D07E1F83DE4A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F1FF5-2A97-6E96-1FAD-EAB1E74C7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3D1EE-1D4E-437B-7CAE-94C436CC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5B177-99CD-401F-ABF6-E273974FB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5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Microsoft YaHei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E06C6E-C44D-B6F3-9A53-4DDF4CA34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09" y="2960716"/>
            <a:ext cx="4571999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 Complexity</a:t>
            </a:r>
            <a:endParaRPr lang="zh-CN" alt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67AE1E-4C49-FC03-716E-B770A2466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时间复杂度</a:t>
            </a:r>
            <a:endParaRPr lang="en-US" altLang="zh-CN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Microsoft YaHei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Microsoft YaHei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Microsoft YaHei"/>
                <a:cs typeface="+mn-cs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Microsoft YaHei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Microsoft YaHei"/>
              <a:cs typeface="+mn-cs"/>
            </a:endParaRPr>
          </a:p>
        </p:txBody>
      </p:sp>
      <p:pic>
        <p:nvPicPr>
          <p:cNvPr id="8" name="Graphic 7" descr="书籍">
            <a:extLst>
              <a:ext uri="{FF2B5EF4-FFF2-40B4-BE49-F238E27FC236}">
                <a16:creationId xmlns:a16="http://schemas.microsoft.com/office/drawing/2014/main" id="{2AD817C0-6636-2D87-7192-718D6C1D4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4346" y="666729"/>
            <a:ext cx="5249042" cy="524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64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64BB6-9DAB-5F58-0178-8A8DADA9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 时间复杂度的推算方法</a:t>
            </a:r>
            <a:r>
              <a:rPr lang="en-US" altLang="zh-CN" dirty="0"/>
              <a:t>- </a:t>
            </a:r>
            <a:r>
              <a:rPr lang="zh-CN" altLang="en-US" dirty="0"/>
              <a:t>统计操作数量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F0F067E-094A-57CA-5408-4FC7D9AF1BAD}"/>
                  </a:ext>
                </a:extLst>
              </p:cNvPr>
              <p:cNvSpPr txBox="1"/>
              <p:nvPr/>
            </p:nvSpPr>
            <p:spPr>
              <a:xfrm>
                <a:off x="59680" y="1238068"/>
                <a:ext cx="1084292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i="0" dirty="0">
                    <a:solidFill>
                      <a:srgbClr val="1D1D20"/>
                    </a:solidFill>
                    <a:effectLst/>
                    <a:latin typeface="-apple-system"/>
                  </a:rPr>
                  <a:t>统计操作数量：</a:t>
                </a:r>
                <a:endParaRPr lang="en-US" altLang="zh-CN" b="1" i="0" dirty="0">
                  <a:solidFill>
                    <a:srgbClr val="1D1D20"/>
                  </a:solidFill>
                  <a:effectLst/>
                  <a:latin typeface="-apple-system"/>
                </a:endParaRPr>
              </a:p>
              <a:p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技巧</a:t>
                </a:r>
                <a:r>
                  <a:rPr lang="en-US" altLang="zh-CN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 忽略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𝑻</m:t>
                    </m:r>
                    <m:d>
                      <m:dPr>
                        <m:ctrlPr>
                          <a:rPr lang="en-US" altLang="zh-CN" b="1" i="1" dirty="0" smtClean="0">
                            <a:solidFill>
                              <a:srgbClr val="1D1D20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solidFill>
                              <a:srgbClr val="1D1D20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</m:e>
                    </m:d>
                  </m:oMath>
                </a14:m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中的常数项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技巧</a:t>
                </a:r>
                <a:r>
                  <a:rPr lang="en-US" altLang="zh-CN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 省略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𝑻</m:t>
                    </m:r>
                    <m:d>
                      <m:dPr>
                        <m:ctrlPr>
                          <a:rPr lang="en-US" altLang="zh-CN" b="1" i="1" dirty="0" smtClean="0">
                            <a:solidFill>
                              <a:srgbClr val="1D1D20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solidFill>
                              <a:srgbClr val="1D1D20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</m:e>
                    </m:d>
                  </m:oMath>
                </a14:m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中所有系数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</a:p>
              <a:p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技巧</a:t>
                </a:r>
                <a:r>
                  <a:rPr lang="en-US" altLang="zh-CN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 循环嵌套时使用乘法。</a:t>
                </a:r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F0F067E-094A-57CA-5408-4FC7D9AF1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0" y="1238068"/>
                <a:ext cx="10842928" cy="1200329"/>
              </a:xfrm>
              <a:prstGeom prst="rect">
                <a:avLst/>
              </a:prstGeom>
              <a:blipFill>
                <a:blip r:embed="rId2"/>
                <a:stretch>
                  <a:fillRect l="-506" t="-2538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5F2016F7-E6C1-C8F4-3CB0-0CBC0C2155C1}"/>
              </a:ext>
            </a:extLst>
          </p:cNvPr>
          <p:cNvSpPr txBox="1"/>
          <p:nvPr/>
        </p:nvSpPr>
        <p:spPr>
          <a:xfrm>
            <a:off x="59680" y="2610683"/>
            <a:ext cx="6380877" cy="4247317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algorithm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n) 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1;  </a:t>
            </a:r>
            <a:r>
              <a:rPr lang="en-US" altLang="zh-CN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实际操作数 </a:t>
            </a:r>
            <a:r>
              <a:rPr lang="en-US" altLang="zh-CN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次，</a:t>
            </a:r>
            <a:r>
              <a:rPr lang="en-US" altLang="zh-CN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但可忽略常数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CN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a + n;  </a:t>
            </a:r>
            <a:r>
              <a:rPr lang="en-US" altLang="zh-CN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实际操作数 </a:t>
            </a:r>
            <a:r>
              <a:rPr lang="en-US" altLang="zh-CN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次，</a:t>
            </a:r>
            <a:r>
              <a:rPr lang="en-US" altLang="zh-CN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但可忽略常数 </a:t>
            </a:r>
            <a:r>
              <a:rPr lang="en-US" altLang="zh-CN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+0</a:t>
            </a:r>
            <a:endParaRPr lang="en-US" altLang="zh-CN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实际操作 </a:t>
            </a:r>
            <a:r>
              <a:rPr lang="en-US" altLang="zh-CN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2n</a:t>
            </a:r>
            <a:r>
              <a:rPr lang="zh-CN" altLang="en-US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次，忽略系数 </a:t>
            </a:r>
            <a:r>
              <a:rPr lang="en-US" altLang="zh-CN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+n </a:t>
            </a:r>
            <a:endParaRPr lang="zh-CN" alt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 	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 &lt;&lt; 0 &lt;&lt; </a:t>
            </a:r>
            <a:r>
              <a:rPr lang="en-US" altLang="zh-CN" b="1" dirty="0">
                <a:solidFill>
                  <a:srgbClr val="64288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		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endParaRPr lang="en-US" altLang="zh-CN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+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n*n</a:t>
            </a:r>
            <a:endParaRPr lang="en-US" altLang="zh-CN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5*n;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CN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n+1;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cout &lt;&lt; 0 &lt;&lt; </a:t>
            </a:r>
            <a:r>
              <a:rPr lang="en-US" altLang="zh-CN" b="1" dirty="0">
                <a:solidFill>
                  <a:srgbClr val="64288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	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EA7130-7406-BF1B-86DE-A35B31EBAB5C}"/>
              </a:ext>
            </a:extLst>
          </p:cNvPr>
          <p:cNvSpPr txBox="1"/>
          <p:nvPr/>
        </p:nvSpPr>
        <p:spPr>
          <a:xfrm>
            <a:off x="6721547" y="2435744"/>
            <a:ext cx="4974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D1D20"/>
                </a:solidFill>
                <a:effectLst/>
                <a:latin typeface="-apple-system"/>
              </a:rPr>
              <a:t>以下公式展示了使用上述技巧前后的统计</a:t>
            </a:r>
            <a:r>
              <a:rPr lang="zh-CN" altLang="en-US" dirty="0">
                <a:solidFill>
                  <a:srgbClr val="1D1D20"/>
                </a:solidFill>
                <a:latin typeface="-apple-system"/>
              </a:rPr>
              <a:t>过程</a:t>
            </a:r>
            <a:r>
              <a:rPr lang="en-US" altLang="zh-CN" b="0" i="0" dirty="0">
                <a:solidFill>
                  <a:srgbClr val="1D1D20"/>
                </a:solidFill>
                <a:effectLst/>
                <a:latin typeface="-apple-system"/>
              </a:rPr>
              <a:t>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BBA879F-68D8-744F-92AB-1C70266C024C}"/>
                  </a:ext>
                </a:extLst>
              </p:cNvPr>
              <p:cNvSpPr txBox="1"/>
              <p:nvPr/>
            </p:nvSpPr>
            <p:spPr>
              <a:xfrm>
                <a:off x="6877877" y="3218943"/>
                <a:ext cx="48184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𝑻</m:t>
                    </m:r>
                    <m:d>
                      <m:dPr>
                        <m:ctrlPr>
                          <a:rPr lang="en-US" altLang="zh-CN" b="1" i="1" dirty="0" smtClean="0">
                            <a:solidFill>
                              <a:srgbClr val="1D1D20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solidFill>
                              <a:srgbClr val="1D1D20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</m:e>
                    </m:d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d>
                      <m:dPr>
                        <m:ctrlPr>
                          <a:rPr lang="en-US" altLang="zh-CN" b="1" i="1" dirty="0" smtClean="0">
                            <a:solidFill>
                              <a:srgbClr val="1D1D20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solidFill>
                              <a:srgbClr val="1D1D20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𝟓</m:t>
                        </m:r>
                        <m:r>
                          <a:rPr lang="en-US" altLang="zh-CN" b="1" i="1" dirty="0" smtClean="0">
                            <a:solidFill>
                              <a:srgbClr val="1D1D20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  <m:r>
                          <a:rPr lang="en-US" altLang="zh-CN" b="1" i="1" dirty="0" smtClean="0">
                            <a:solidFill>
                              <a:srgbClr val="1D1D20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b="1" i="1" dirty="0" smtClean="0">
                            <a:solidFill>
                              <a:srgbClr val="1D1D20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∗</m:t>
                    </m:r>
                    <m:d>
                      <m:dPr>
                        <m:ctrlPr>
                          <a:rPr lang="en-US" altLang="zh-CN" b="1" i="1" dirty="0" smtClean="0">
                            <a:solidFill>
                              <a:srgbClr val="1D1D20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solidFill>
                              <a:srgbClr val="1D1D20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  <m:r>
                          <a:rPr lang="en-US" altLang="zh-CN" b="1" i="1" dirty="0" smtClean="0">
                            <a:solidFill>
                              <a:srgbClr val="1D1D20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b="1" i="1" dirty="0" smtClean="0">
                            <a:solidFill>
                              <a:srgbClr val="1D1D20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</m:oMath>
                </a14:m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BBA879F-68D8-744F-92AB-1C70266C0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877" y="3218943"/>
                <a:ext cx="481849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F785A3D-B036-1AD4-DDEF-F11EBD89435A}"/>
                  </a:ext>
                </a:extLst>
              </p:cNvPr>
              <p:cNvSpPr txBox="1"/>
              <p:nvPr/>
            </p:nvSpPr>
            <p:spPr>
              <a:xfrm>
                <a:off x="7251590" y="3684189"/>
                <a:ext cx="2152849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1D1D20"/>
                          </a:solidFill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dirty="0" smtClean="0">
                              <a:solidFill>
                                <a:srgbClr val="1D1D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dirty="0" smtClean="0">
                              <a:solidFill>
                                <a:srgbClr val="1D1D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 dirty="0" smtClean="0">
                              <a:solidFill>
                                <a:srgbClr val="1D1D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zh-CN" b="1" i="1" dirty="0" smtClean="0">
                              <a:solidFill>
                                <a:srgbClr val="1D1D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dirty="0" smtClean="0">
                          <a:solidFill>
                            <a:srgbClr val="1D1D2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dirty="0" smtClean="0">
                          <a:solidFill>
                            <a:srgbClr val="1D1D20"/>
                          </a:solidFill>
                          <a:effectLst/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altLang="zh-CN" b="1" i="1" dirty="0" smtClean="0">
                          <a:solidFill>
                            <a:srgbClr val="1D1D20"/>
                          </a:solidFill>
                          <a:effectLst/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b="1" i="1" dirty="0" smtClean="0">
                          <a:solidFill>
                            <a:srgbClr val="1D1D2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dirty="0" smtClean="0">
                          <a:solidFill>
                            <a:srgbClr val="1D1D20"/>
                          </a:solidFill>
                          <a:effectLst/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F785A3D-B036-1AD4-DDEF-F11EBD894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590" y="3684189"/>
                <a:ext cx="2152849" cy="375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CE8173E-59BC-27FA-5E6B-2554C769BA6C}"/>
                  </a:ext>
                </a:extLst>
              </p:cNvPr>
              <p:cNvSpPr txBox="1"/>
              <p:nvPr/>
            </p:nvSpPr>
            <p:spPr>
              <a:xfrm>
                <a:off x="6039667" y="4179830"/>
                <a:ext cx="3364772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1D1D20"/>
                          </a:solidFill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 dirty="0" smtClean="0">
                              <a:solidFill>
                                <a:srgbClr val="1D1D20"/>
                              </a:solidFill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solidFill>
                                <a:srgbClr val="1D1D20"/>
                              </a:solidFill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 dirty="0" smtClean="0">
                          <a:solidFill>
                            <a:srgbClr val="1D1D20"/>
                          </a:solidFill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dirty="0" smtClean="0">
                              <a:solidFill>
                                <a:srgbClr val="1D1D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dirty="0" smtClean="0">
                              <a:solidFill>
                                <a:srgbClr val="1D1D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zh-CN" b="1" i="1" dirty="0" smtClean="0">
                              <a:solidFill>
                                <a:srgbClr val="1D1D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dirty="0" smtClean="0">
                          <a:solidFill>
                            <a:srgbClr val="1D1D2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dirty="0" smtClean="0">
                          <a:solidFill>
                            <a:srgbClr val="1D1D20"/>
                          </a:solidFill>
                          <a:effectLst/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CE8173E-59BC-27FA-5E6B-2554C769B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667" y="4179830"/>
                <a:ext cx="3364772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320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64BB6-9DAB-5F58-0178-8A8DADA9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 时间复杂度的推算方法</a:t>
            </a:r>
            <a:r>
              <a:rPr lang="en-US" altLang="zh-CN" dirty="0"/>
              <a:t>-</a:t>
            </a:r>
            <a:r>
              <a:rPr lang="zh-CN" altLang="en-US" dirty="0"/>
              <a:t>判断渐近上界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5712DB-4B5B-30D6-EFE9-7C15C842C3BA}"/>
              </a:ext>
            </a:extLst>
          </p:cNvPr>
          <p:cNvSpPr txBox="1"/>
          <p:nvPr/>
        </p:nvSpPr>
        <p:spPr>
          <a:xfrm>
            <a:off x="128204" y="1258350"/>
            <a:ext cx="6106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1D1D20"/>
                </a:solidFill>
                <a:effectLst/>
                <a:latin typeface="-apple-system"/>
              </a:rPr>
              <a:t>第二步：判断渐近上界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F0F067E-094A-57CA-5408-4FC7D9AF1BAD}"/>
                  </a:ext>
                </a:extLst>
              </p:cNvPr>
              <p:cNvSpPr txBox="1"/>
              <p:nvPr/>
            </p:nvSpPr>
            <p:spPr>
              <a:xfrm>
                <a:off x="128204" y="1870817"/>
                <a:ext cx="1084292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时间复杂度 由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𝑻</m:t>
                    </m:r>
                    <m:d>
                      <m:dPr>
                        <m:ctrlPr>
                          <a:rPr lang="en-US" altLang="zh-CN" b="1" i="1" dirty="0" smtClean="0">
                            <a:solidFill>
                              <a:srgbClr val="1D1D20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solidFill>
                              <a:srgbClr val="1D1D20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</m:e>
                    </m:d>
                  </m:oMath>
                </a14:m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 </a:t>
                </a:r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中最高阶的项来决定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。这是因为在 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 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趋于无穷大时，最高阶的项将发挥主导作用，其他项的影响都可以忽略。</a:t>
                </a: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表 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2-2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展示了一些例子，其中一些夸张的值是为了强调“</a:t>
                </a:r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系数无法撼动阶数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”这一结论。当 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 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趋于无穷大时，这些常数变得无足轻重。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F0F067E-094A-57CA-5408-4FC7D9AF1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04" y="1870817"/>
                <a:ext cx="10842928" cy="1200329"/>
              </a:xfrm>
              <a:prstGeom prst="rect">
                <a:avLst/>
              </a:prstGeom>
              <a:blipFill>
                <a:blip r:embed="rId2"/>
                <a:stretch>
                  <a:fillRect l="-450" t="-4569" r="-393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F0A87A8-DE9D-C9F5-AFAA-B3AC9DDD3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7" y="3210914"/>
            <a:ext cx="4264432" cy="34267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1A847B0-D484-89A9-9203-EE6285F3FE36}"/>
              </a:ext>
            </a:extLst>
          </p:cNvPr>
          <p:cNvSpPr txBox="1"/>
          <p:nvPr/>
        </p:nvSpPr>
        <p:spPr>
          <a:xfrm>
            <a:off x="361829" y="3557416"/>
            <a:ext cx="6106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D1D20"/>
                </a:solidFill>
                <a:effectLst/>
                <a:latin typeface="-apple-system"/>
              </a:rPr>
              <a:t>表 </a:t>
            </a:r>
            <a:r>
              <a:rPr lang="en-US" altLang="zh-CN" b="0" i="0" dirty="0">
                <a:solidFill>
                  <a:srgbClr val="1D1D20"/>
                </a:solidFill>
                <a:effectLst/>
                <a:latin typeface="-apple-system"/>
              </a:rPr>
              <a:t>2-2   </a:t>
            </a:r>
            <a:r>
              <a:rPr lang="zh-CN" altLang="en-US" b="0" i="0" dirty="0">
                <a:solidFill>
                  <a:srgbClr val="1D1D20"/>
                </a:solidFill>
                <a:effectLst/>
                <a:latin typeface="-apple-system"/>
              </a:rPr>
              <a:t>不同操作数量对应的时间复杂度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472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64BB6-9DAB-5F58-0178-8A8DADA9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</a:t>
            </a:r>
            <a:r>
              <a:rPr lang="zh-CN" altLang="en-US" dirty="0"/>
              <a:t> 常见时间复杂度类型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F0F067E-094A-57CA-5408-4FC7D9AF1BAD}"/>
                  </a:ext>
                </a:extLst>
              </p:cNvPr>
              <p:cNvSpPr txBox="1"/>
              <p:nvPr/>
            </p:nvSpPr>
            <p:spPr>
              <a:xfrm>
                <a:off x="96399" y="1177051"/>
                <a:ext cx="108429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设输入数据大小为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，常见的时间复杂度类型如图 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2-9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所示（按照从低到高的顺序排列）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F0F067E-094A-57CA-5408-4FC7D9AF1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9" y="1177051"/>
                <a:ext cx="10842928" cy="369332"/>
              </a:xfrm>
              <a:prstGeom prst="rect">
                <a:avLst/>
              </a:prstGeom>
              <a:blipFill>
                <a:blip r:embed="rId2"/>
                <a:stretch>
                  <a:fillRect l="-506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04EBCC4-CFE7-9156-F164-C41053EBE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42" y="1742012"/>
            <a:ext cx="7372350" cy="7810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F5F325B-B46B-88E7-3103-AE5E432E4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589" y="2828112"/>
            <a:ext cx="8159238" cy="360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02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0B552-08B9-5D4B-673E-E9ABCDA8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1.6.2 </a:t>
            </a:r>
            <a:r>
              <a:rPr lang="zh-CN" altLang="en-US" dirty="0"/>
              <a:t>常见类型 </a:t>
            </a:r>
            <a:r>
              <a:rPr lang="en-US" altLang="zh-CN" dirty="0"/>
              <a:t>-</a:t>
            </a:r>
            <a:r>
              <a:rPr lang="zh-CN" altLang="en-US" dirty="0"/>
              <a:t>常数阶、常数阶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B7E120B-B75C-A7FC-3223-72E6BBFFF0BD}"/>
                  </a:ext>
                </a:extLst>
              </p:cNvPr>
              <p:cNvSpPr txBox="1"/>
              <p:nvPr/>
            </p:nvSpPr>
            <p:spPr>
              <a:xfrm>
                <a:off x="170997" y="1140913"/>
                <a:ext cx="12256891" cy="868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1" dirty="0"/>
                  <a:t>常数阶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:  </a:t>
                </a:r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常数阶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的操作数量与输入数据大小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  <m:r>
                      <a:rPr lang="zh-CN" altLang="en-US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无关，即不随着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的变化而变化。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在以下函数中，尽管操作数量 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size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可能很大，但由于其与输入数据大小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无关，因此时间复杂度仍为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B7E120B-B75C-A7FC-3223-72E6BBFFF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97" y="1140913"/>
                <a:ext cx="12256891" cy="868571"/>
              </a:xfrm>
              <a:prstGeom prst="rect">
                <a:avLst/>
              </a:prstGeom>
              <a:blipFill>
                <a:blip r:embed="rId2"/>
                <a:stretch>
                  <a:fillRect l="-398" b="-8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0B63E019-3933-82AE-0779-9AC8024DDBF4}"/>
              </a:ext>
            </a:extLst>
          </p:cNvPr>
          <p:cNvSpPr txBox="1"/>
          <p:nvPr/>
        </p:nvSpPr>
        <p:spPr>
          <a:xfrm>
            <a:off x="242560" y="2053941"/>
            <a:ext cx="4628510" cy="2339102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0" i="0" dirty="0">
                <a:effectLst/>
                <a:latin typeface="Fira Code" panose="020B0809050000020004" pitchFamily="49" charset="0"/>
              </a:rPr>
              <a:t>/* </a:t>
            </a:r>
            <a:r>
              <a:rPr lang="zh-CN" altLang="en-US" sz="1600" b="0" i="0" dirty="0">
                <a:effectLst/>
                <a:latin typeface="Fira Code" panose="020B0809050000020004" pitchFamily="49" charset="0"/>
              </a:rPr>
              <a:t>常数阶 *</a:t>
            </a:r>
            <a:r>
              <a:rPr lang="en-US" altLang="zh-CN" sz="1600" b="0" i="0" dirty="0">
                <a:effectLst/>
                <a:latin typeface="Fira Code" panose="020B0809050000020004" pitchFamily="49" charset="0"/>
              </a:rPr>
              <a:t>/</a:t>
            </a:r>
            <a:endParaRPr lang="en-US" altLang="zh-CN" sz="1600" b="1" dirty="0">
              <a:solidFill>
                <a:srgbClr val="7F0055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algorithmA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n) {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count = 0 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 = 50000; </a:t>
            </a:r>
            <a:r>
              <a:rPr lang="en-US" altLang="zh-CN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endParaRPr lang="zh-CN" alt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size;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 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++; 		</a:t>
            </a:r>
            <a:r>
              <a:rPr lang="en-US" altLang="zh-CN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return count;</a:t>
            </a:r>
            <a:endParaRPr lang="en-US" altLang="zh-CN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071DD0A-62B0-56AA-2EF5-F5D2A4EA144E}"/>
                  </a:ext>
                </a:extLst>
              </p:cNvPr>
              <p:cNvSpPr txBox="1"/>
              <p:nvPr/>
            </p:nvSpPr>
            <p:spPr>
              <a:xfrm>
                <a:off x="242560" y="4599982"/>
                <a:ext cx="6174144" cy="2122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1" dirty="0"/>
                  <a:t>线性阶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: 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线性阶的操作数量相对于输入数据大小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以线性级别增长。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线性阶通常出现在单层循环中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遍历数组和遍历链表等操作的时间复杂度均为 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O(n) 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，其中 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 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为数组或链表的长度：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071DD0A-62B0-56AA-2EF5-F5D2A4EA1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60" y="4599982"/>
                <a:ext cx="6174144" cy="2122953"/>
              </a:xfrm>
              <a:prstGeom prst="rect">
                <a:avLst/>
              </a:prstGeom>
              <a:blipFill>
                <a:blip r:embed="rId3"/>
                <a:stretch>
                  <a:fillRect l="-691" b="-28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2B562960-1A2B-7558-CA36-8E2F556623C2}"/>
              </a:ext>
            </a:extLst>
          </p:cNvPr>
          <p:cNvSpPr txBox="1"/>
          <p:nvPr/>
        </p:nvSpPr>
        <p:spPr>
          <a:xfrm>
            <a:off x="7046864" y="2537879"/>
            <a:ext cx="4628510" cy="2062103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0" i="0" dirty="0">
                <a:effectLst/>
                <a:latin typeface="Fira Code" panose="020B0809050000020004" pitchFamily="49" charset="0"/>
              </a:rPr>
              <a:t>/*</a:t>
            </a:r>
            <a:r>
              <a:rPr lang="zh-CN" altLang="en-US" sz="1600" b="0" i="0" dirty="0">
                <a:effectLst/>
                <a:latin typeface="Fira Code" panose="020B0809050000020004" pitchFamily="49" charset="0"/>
              </a:rPr>
              <a:t>线性阶 *</a:t>
            </a:r>
            <a:r>
              <a:rPr lang="en-US" altLang="zh-CN" sz="1600" b="0" i="0" dirty="0">
                <a:effectLst/>
                <a:latin typeface="Fira Code" panose="020B0809050000020004" pitchFamily="49" charset="0"/>
              </a:rPr>
              <a:t>/</a:t>
            </a:r>
            <a:endParaRPr lang="en-US" altLang="zh-CN" sz="1600" b="1" dirty="0">
              <a:solidFill>
                <a:srgbClr val="7F0055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algorithmB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n) {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count = 0 ;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 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++; 		</a:t>
            </a:r>
            <a:r>
              <a:rPr lang="en-US" altLang="zh-CN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return count;</a:t>
            </a:r>
            <a:endParaRPr lang="en-US" altLang="zh-CN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470B20-1D3A-3643-4FDC-940AFE48222F}"/>
              </a:ext>
            </a:extLst>
          </p:cNvPr>
          <p:cNvSpPr txBox="1"/>
          <p:nvPr/>
        </p:nvSpPr>
        <p:spPr>
          <a:xfrm>
            <a:off x="7046864" y="4686035"/>
            <a:ext cx="4628510" cy="2062103"/>
          </a:xfrm>
          <a:prstGeom prst="rect">
            <a:avLst/>
          </a:prstGeom>
          <a:solidFill>
            <a:srgbClr val="F5F5F5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/* </a:t>
            </a:r>
            <a:r>
              <a:rPr lang="zh-CN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线性阶（遍历数组）</a:t>
            </a:r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*/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arrayTraversal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*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nums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n) {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count = 0;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</a:t>
            </a:r>
            <a:r>
              <a:rPr lang="zh-CN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循环次数与数组长度成正比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(</a:t>
            </a: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0;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&lt; n;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++) {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count++;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}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count;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163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0B552-08B9-5D4B-673E-E9ABCDA8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1.6.3 </a:t>
            </a:r>
            <a:r>
              <a:rPr lang="zh-CN" altLang="en-US" dirty="0"/>
              <a:t>常见类型 </a:t>
            </a:r>
            <a:r>
              <a:rPr lang="en-US" altLang="zh-CN" dirty="0"/>
              <a:t>-</a:t>
            </a:r>
            <a:r>
              <a:rPr lang="zh-CN" altLang="en-US" dirty="0"/>
              <a:t>平方阶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B7E120B-B75C-A7FC-3223-72E6BBFFF0BD}"/>
                  </a:ext>
                </a:extLst>
              </p:cNvPr>
              <p:cNvSpPr txBox="1"/>
              <p:nvPr/>
            </p:nvSpPr>
            <p:spPr>
              <a:xfrm>
                <a:off x="170998" y="1140913"/>
                <a:ext cx="7406596" cy="17665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1" dirty="0"/>
                  <a:t>平方阶</a:t>
                </a:r>
                <a14:m>
                  <m:oMath xmlns:m="http://schemas.openxmlformats.org/officeDocument/2006/math"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: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平方阶的操作数量相对于输入数据大小 </a:t>
                </a:r>
                <a:r>
                  <a:rPr lang="en-US" altLang="zh-CN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 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以平方级别增长。 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平方阶通常出现在</a:t>
                </a:r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嵌套循环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中，外层循环和内层循环的时间复杂度都为 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 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，因此总体的时间复杂度为 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 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B7E120B-B75C-A7FC-3223-72E6BBFFF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98" y="1140913"/>
                <a:ext cx="7406596" cy="1766509"/>
              </a:xfrm>
              <a:prstGeom prst="rect">
                <a:avLst/>
              </a:prstGeom>
              <a:blipFill>
                <a:blip r:embed="rId2"/>
                <a:stretch>
                  <a:fillRect l="-494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5956D43C-4F3B-02E4-3E30-DEDFB86759C9}"/>
              </a:ext>
            </a:extLst>
          </p:cNvPr>
          <p:cNvSpPr txBox="1"/>
          <p:nvPr/>
        </p:nvSpPr>
        <p:spPr>
          <a:xfrm>
            <a:off x="7768423" y="1280906"/>
            <a:ext cx="4079019" cy="2462213"/>
          </a:xfrm>
          <a:prstGeom prst="rect">
            <a:avLst/>
          </a:prstGeom>
          <a:solidFill>
            <a:srgbClr val="F5F5F5"/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zh-CN" altLang="en-US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平方阶 *</a:t>
            </a:r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quadratic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 = 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循环次数与数据大小 </a:t>
            </a:r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zh-CN" altLang="en-US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成平方关系</a:t>
            </a:r>
            <a:endParaRPr lang="zh-CN" alt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0; j &lt; n;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count++;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4745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0B552-08B9-5D4B-673E-E9ABCDA8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1.6.3 </a:t>
            </a:r>
            <a:r>
              <a:rPr lang="zh-CN" altLang="en-US" dirty="0"/>
              <a:t>常见类型</a:t>
            </a:r>
            <a:r>
              <a:rPr lang="en-US" altLang="zh-CN" dirty="0"/>
              <a:t>-</a:t>
            </a:r>
            <a:r>
              <a:rPr lang="zh-CN" altLang="en-US" dirty="0"/>
              <a:t>平方阶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B7E120B-B75C-A7FC-3223-72E6BBFFF0BD}"/>
                  </a:ext>
                </a:extLst>
              </p:cNvPr>
              <p:cNvSpPr txBox="1"/>
              <p:nvPr/>
            </p:nvSpPr>
            <p:spPr>
              <a:xfrm>
                <a:off x="7060758" y="2715889"/>
                <a:ext cx="4842345" cy="17762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以冒泡排序为例，外层循环执行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次，内层循环执行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次、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次、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𝟑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次，</a:t>
                </a:r>
                <a:r>
                  <a:rPr lang="en-US" altLang="zh-CN" b="1" dirty="0">
                    <a:ea typeface="楷体" panose="02010609060101010101" pitchFamily="49" charset="-122"/>
                  </a:rPr>
                  <a:t> 2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次、</a:t>
                </a:r>
                <a:r>
                  <a:rPr lang="en-US" altLang="zh-CN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次，平均为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/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次，因此时间复杂度为：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m:rPr>
                        <m:nor/>
                      </m:rPr>
                      <a:rPr lang="en-US" altLang="zh-CN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 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B7E120B-B75C-A7FC-3223-72E6BBFFF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758" y="2715889"/>
                <a:ext cx="4842345" cy="1776255"/>
              </a:xfrm>
              <a:prstGeom prst="rect">
                <a:avLst/>
              </a:prstGeom>
              <a:blipFill>
                <a:blip r:embed="rId2"/>
                <a:stretch>
                  <a:fillRect l="-755" r="-5660" b="-27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173D9C39-CC5A-FAE9-5855-0A2A462168E4}"/>
              </a:ext>
            </a:extLst>
          </p:cNvPr>
          <p:cNvSpPr txBox="1"/>
          <p:nvPr/>
        </p:nvSpPr>
        <p:spPr>
          <a:xfrm>
            <a:off x="0" y="1015215"/>
            <a:ext cx="7060758" cy="5874685"/>
          </a:xfrm>
          <a:prstGeom prst="rect">
            <a:avLst/>
          </a:prstGeom>
          <a:solidFill>
            <a:srgbClr val="F5F5F5"/>
          </a:solidFill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zh-CN" altLang="en-US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平方阶（冒泡排序） *</a:t>
            </a:r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n) {</a:t>
            </a:r>
          </a:p>
          <a:p>
            <a:pPr lvl="1">
              <a:lnSpc>
                <a:spcPct val="150000"/>
              </a:lnSpc>
            </a:pP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 = 0; </a:t>
            </a:r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计数器</a:t>
            </a:r>
            <a:endParaRPr lang="zh-CN" alt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外循环：未排序区间为 </a:t>
            </a:r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[0, </a:t>
            </a:r>
            <a:r>
              <a:rPr lang="en-US" altLang="zh-CN" sz="14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zh-CN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n - 1;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0;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--) {</a:t>
            </a:r>
          </a:p>
          <a:p>
            <a:pPr lvl="2">
              <a:lnSpc>
                <a:spcPct val="150000"/>
              </a:lnSpc>
            </a:pPr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内循环：将未排序区间 </a:t>
            </a:r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[0, </a:t>
            </a:r>
            <a:r>
              <a:rPr lang="en-US" altLang="zh-CN" sz="14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zh-CN" altLang="en-US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中的最大元素交换至该区间的最右端</a:t>
            </a:r>
            <a:endParaRPr lang="zh-CN" alt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0; j &lt;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3">
              <a:lnSpc>
                <a:spcPct val="150000"/>
              </a:lnSpc>
            </a:pP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 &gt;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 + 1]) {</a:t>
            </a:r>
          </a:p>
          <a:p>
            <a:pPr lvl="4">
              <a:lnSpc>
                <a:spcPct val="150000"/>
              </a:lnSpc>
            </a:pPr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交换 </a:t>
            </a:r>
            <a:r>
              <a:rPr lang="en-US" altLang="zh-CN" sz="1400" u="sng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[j] </a:t>
            </a:r>
            <a:r>
              <a:rPr lang="zh-CN" altLang="en-US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与 </a:t>
            </a:r>
            <a:r>
              <a:rPr lang="en-US" altLang="zh-CN" sz="1400" u="sng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[j + 1]</a:t>
            </a:r>
            <a:endParaRPr lang="en-US" altLang="zh-CN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4">
              <a:lnSpc>
                <a:spcPct val="150000"/>
              </a:lnSpc>
            </a:pP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lvl="4">
              <a:lnSpc>
                <a:spcPct val="150000"/>
              </a:lnSpc>
            </a:pPr>
            <a:r>
              <a:rPr lang="en-US" altLang="zh-CN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 =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 + 1];</a:t>
            </a:r>
          </a:p>
          <a:p>
            <a:pPr lvl="4">
              <a:lnSpc>
                <a:spcPct val="150000"/>
              </a:lnSpc>
            </a:pPr>
            <a:r>
              <a:rPr lang="en-US" altLang="zh-CN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 + 1] =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 += 3; </a:t>
            </a:r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元素交换包含 </a:t>
            </a:r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zh-CN" altLang="en-US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个单元操作</a:t>
            </a:r>
            <a:endParaRPr lang="zh-CN" alt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4"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3"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2"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>
              <a:lnSpc>
                <a:spcPct val="150000"/>
              </a:lnSpc>
            </a:pP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count;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943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0B552-08B9-5D4B-673E-E9ABCDA8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1.6.3 </a:t>
            </a:r>
            <a:r>
              <a:rPr lang="zh-CN" altLang="en-US" dirty="0"/>
              <a:t>常见类型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7E120B-B75C-A7FC-3223-72E6BBFFF0BD}"/>
              </a:ext>
            </a:extLst>
          </p:cNvPr>
          <p:cNvSpPr txBox="1"/>
          <p:nvPr/>
        </p:nvSpPr>
        <p:spPr>
          <a:xfrm>
            <a:off x="170998" y="1140913"/>
            <a:ext cx="7406596" cy="44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对比了常数阶、线性阶和平方阶三种时间复杂度。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17D96E-B623-B1D8-F945-785875C7E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553" y="1583790"/>
            <a:ext cx="6668369" cy="396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93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0B552-08B9-5D4B-673E-E9ABCDA8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1.6.3 </a:t>
            </a:r>
            <a:r>
              <a:rPr lang="zh-CN" altLang="en-US" dirty="0"/>
              <a:t>常见类型 </a:t>
            </a:r>
            <a:r>
              <a:rPr lang="en-US" altLang="zh-CN" dirty="0"/>
              <a:t>–</a:t>
            </a:r>
            <a:r>
              <a:rPr lang="zh-CN" altLang="en-US" dirty="0"/>
              <a:t>指数阶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B7E120B-B75C-A7FC-3223-72E6BBFFF0BD}"/>
                  </a:ext>
                </a:extLst>
              </p:cNvPr>
              <p:cNvSpPr txBox="1"/>
              <p:nvPr/>
            </p:nvSpPr>
            <p:spPr>
              <a:xfrm>
                <a:off x="170998" y="1140913"/>
                <a:ext cx="11745954" cy="875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指数阶</a:t>
                </a:r>
                <a14:m>
                  <m:oMath xmlns:m="http://schemas.openxmlformats.org/officeDocument/2006/math"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: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生物学的“细胞分裂”是指数阶增长的典型例子：初始状态为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个细胞，分裂一轮后变为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个，分裂两轮后变为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个，以此类推，分裂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轮后有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 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个细胞。 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B7E120B-B75C-A7FC-3223-72E6BBFFF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98" y="1140913"/>
                <a:ext cx="11745954" cy="875881"/>
              </a:xfrm>
              <a:prstGeom prst="rect">
                <a:avLst/>
              </a:prstGeom>
              <a:blipFill>
                <a:blip r:embed="rId2"/>
                <a:stretch>
                  <a:fillRect l="-311" b="-7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1E7D106A-1F81-6DDE-C255-90EAA086A2EE}"/>
              </a:ext>
            </a:extLst>
          </p:cNvPr>
          <p:cNvSpPr txBox="1"/>
          <p:nvPr/>
        </p:nvSpPr>
        <p:spPr>
          <a:xfrm>
            <a:off x="1028371" y="2265315"/>
            <a:ext cx="6106602" cy="3108543"/>
          </a:xfrm>
          <a:prstGeom prst="rect">
            <a:avLst/>
          </a:prstGeom>
          <a:solidFill>
            <a:srgbClr val="F5F5F5"/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zh-CN" altLang="en-US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指数阶（循环实现） *</a:t>
            </a:r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exponential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n) {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 = 0;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bas = 1;</a:t>
            </a:r>
          </a:p>
          <a:p>
            <a:pPr lvl="1"/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细胞每轮一分为二，形成数列 </a:t>
            </a:r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1, 2, 4, 8, ..., 2^(n-1)</a:t>
            </a:r>
            <a:endParaRPr lang="en-US" altLang="zh-CN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0; j &lt; bas;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count++;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 *= 2;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count = 1 + 2 + 4 + 8 + .. + 2^(n-1) = 2^n - 1</a:t>
            </a:r>
            <a:endParaRPr lang="en-US" altLang="zh-CN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7852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0B552-08B9-5D4B-673E-E9ABCDA8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1.6.3 </a:t>
            </a:r>
            <a:r>
              <a:rPr lang="zh-CN" altLang="en-US" dirty="0"/>
              <a:t>常见类型 </a:t>
            </a:r>
            <a:r>
              <a:rPr lang="en-US" altLang="zh-CN" dirty="0"/>
              <a:t>–</a:t>
            </a:r>
            <a:r>
              <a:rPr lang="zh-CN" altLang="en-US" dirty="0"/>
              <a:t>指数阶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B7E120B-B75C-A7FC-3223-72E6BBFFF0BD}"/>
                  </a:ext>
                </a:extLst>
              </p:cNvPr>
              <p:cNvSpPr txBox="1"/>
              <p:nvPr/>
            </p:nvSpPr>
            <p:spPr>
              <a:xfrm>
                <a:off x="0" y="1015215"/>
                <a:ext cx="5220970" cy="1273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在实际算法中，指数阶常出现于递归函数中。例如在以下代码中，其递归地一分为二，经过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次分裂后停止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B7E120B-B75C-A7FC-3223-72E6BBFFF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5215"/>
                <a:ext cx="5220970" cy="1273875"/>
              </a:xfrm>
              <a:prstGeom prst="rect">
                <a:avLst/>
              </a:prstGeom>
              <a:blipFill>
                <a:blip r:embed="rId2"/>
                <a:stretch>
                  <a:fillRect l="-701" r="-1869" b="-6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>
            <a:extLst>
              <a:ext uri="{FF2B5EF4-FFF2-40B4-BE49-F238E27FC236}">
                <a16:creationId xmlns:a16="http://schemas.microsoft.com/office/drawing/2014/main" id="{A70BE195-89E0-CB8E-4E73-B4EA6D0CFF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2"/>
          <a:stretch/>
        </p:blipFill>
        <p:spPr bwMode="auto">
          <a:xfrm>
            <a:off x="5004618" y="1225097"/>
            <a:ext cx="7103166" cy="449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EB3A380-E516-97B6-C923-C12F76530630}"/>
              </a:ext>
            </a:extLst>
          </p:cNvPr>
          <p:cNvSpPr txBox="1"/>
          <p:nvPr/>
        </p:nvSpPr>
        <p:spPr>
          <a:xfrm>
            <a:off x="212697" y="2310199"/>
            <a:ext cx="479192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zh-CN" altLang="en-US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指数阶（递归实现） *</a:t>
            </a:r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expRecur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n) {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(n == 1)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expRecur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(n-1) +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expRecur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(n-1)+ 1;</a:t>
            </a:r>
          </a:p>
          <a:p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437E48-5925-C2CD-5853-3FF48EAAA380}"/>
              </a:ext>
            </a:extLst>
          </p:cNvPr>
          <p:cNvSpPr txBox="1"/>
          <p:nvPr/>
        </p:nvSpPr>
        <p:spPr>
          <a:xfrm>
            <a:off x="212696" y="4578077"/>
            <a:ext cx="47919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D1D2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指数阶增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长非常迅速</a:t>
            </a:r>
            <a:r>
              <a:rPr lang="zh-CN" altLang="en-US" b="0" i="0" dirty="0">
                <a:solidFill>
                  <a:srgbClr val="1D1D2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，在穷举法（暴力搜索、回溯等）中比较常见。</a:t>
            </a:r>
            <a:endParaRPr lang="en-US" altLang="zh-CN" b="0" i="0" dirty="0">
              <a:solidFill>
                <a:srgbClr val="1D1D2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0" i="0" dirty="0">
                <a:solidFill>
                  <a:srgbClr val="1D1D2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对于数据规模较大的问题，指数阶是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不可接受的</a:t>
            </a:r>
            <a:r>
              <a:rPr lang="zh-CN" altLang="en-US" b="0" i="0" dirty="0">
                <a:solidFill>
                  <a:srgbClr val="1D1D2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，通常需要使用动态规划或贪婪算法等来解决。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6687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37F32-7EC8-F423-2591-9D6F6F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DF1578-4A2B-534B-2D0E-592152DD9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38" y="1269657"/>
            <a:ext cx="5560903" cy="265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6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12E92-EDAA-E083-F14F-B377381E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时间复杂度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01E2D8-307E-6F19-0D43-42651010825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3224" y="1253331"/>
            <a:ext cx="11370365" cy="1815872"/>
          </a:xfrm>
        </p:spPr>
        <p:txBody>
          <a:bodyPr/>
          <a:lstStyle/>
          <a:p>
            <a:r>
              <a:rPr lang="zh-CN" altLang="en-US" dirty="0">
                <a:solidFill>
                  <a:srgbClr val="1D1D20"/>
                </a:solidFill>
                <a:latin typeface="-apple-system"/>
              </a:rPr>
              <a:t>如何</a:t>
            </a:r>
            <a:r>
              <a:rPr lang="zh-CN" altLang="en-US" b="0" i="0" dirty="0">
                <a:solidFill>
                  <a:srgbClr val="1D1D20"/>
                </a:solidFill>
                <a:effectLst/>
                <a:latin typeface="-apple-system"/>
              </a:rPr>
              <a:t>预估一段代码的运行时间？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623221-8397-4237-5A1C-04951CCCEF28}"/>
              </a:ext>
            </a:extLst>
          </p:cNvPr>
          <p:cNvSpPr txBox="1"/>
          <p:nvPr/>
        </p:nvSpPr>
        <p:spPr>
          <a:xfrm>
            <a:off x="769950" y="1871396"/>
            <a:ext cx="101074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b="1" i="0" dirty="0">
                <a:solidFill>
                  <a:srgbClr val="1D1D20"/>
                </a:solidFill>
                <a:effectLst/>
                <a:latin typeface="-apple-system"/>
              </a:rPr>
              <a:t>确定运行平台</a:t>
            </a:r>
            <a:r>
              <a:rPr lang="zh-CN" altLang="en-US" b="0" i="0" dirty="0">
                <a:solidFill>
                  <a:srgbClr val="1D1D20"/>
                </a:solidFill>
                <a:effectLst/>
                <a:latin typeface="-apple-system"/>
              </a:rPr>
              <a:t>： 包括硬件配置、编程语言、系统环境等，这些因素都会影响代码的运行效率</a:t>
            </a:r>
            <a:endParaRPr lang="en-US" altLang="zh-CN" b="0" i="0" dirty="0">
              <a:solidFill>
                <a:srgbClr val="1D1D20"/>
              </a:solidFill>
              <a:effectLst/>
              <a:latin typeface="-apple-system"/>
            </a:endParaRPr>
          </a:p>
          <a:p>
            <a:pPr marL="342900" indent="-342900">
              <a:buAutoNum type="arabicPeriod"/>
            </a:pPr>
            <a:r>
              <a:rPr lang="zh-CN" altLang="en-US" b="1" i="0" dirty="0">
                <a:solidFill>
                  <a:srgbClr val="1D1D20"/>
                </a:solidFill>
                <a:effectLst/>
                <a:latin typeface="-apple-system"/>
              </a:rPr>
              <a:t>评估各种计算操作所需的运行时间：</a:t>
            </a:r>
            <a:r>
              <a:rPr lang="zh-CN" altLang="en-US" i="0" dirty="0">
                <a:solidFill>
                  <a:srgbClr val="1D1D20"/>
                </a:solidFill>
                <a:effectLst/>
                <a:latin typeface="-apple-system"/>
              </a:rPr>
              <a:t>例如，加法操作</a:t>
            </a:r>
            <a:r>
              <a:rPr lang="zh-CN" altLang="en-US" b="1" i="0" dirty="0">
                <a:solidFill>
                  <a:srgbClr val="1D1D20"/>
                </a:solidFill>
                <a:effectLst/>
                <a:latin typeface="-apple-system"/>
              </a:rPr>
              <a:t> </a:t>
            </a:r>
            <a:r>
              <a:rPr lang="en-US" altLang="zh-CN" b="1" i="0" dirty="0">
                <a:solidFill>
                  <a:srgbClr val="1D1D20"/>
                </a:solidFill>
                <a:effectLst/>
                <a:highlight>
                  <a:srgbClr val="FFFF00"/>
                </a:highlight>
                <a:latin typeface="-apple-system"/>
              </a:rPr>
              <a:t>+ </a:t>
            </a:r>
            <a:r>
              <a:rPr lang="zh-CN" altLang="en-US" i="0" dirty="0">
                <a:solidFill>
                  <a:srgbClr val="1D1D20"/>
                </a:solidFill>
                <a:effectLst/>
                <a:highlight>
                  <a:srgbClr val="FFFF00"/>
                </a:highlight>
                <a:latin typeface="-apple-system"/>
              </a:rPr>
              <a:t>需要 </a:t>
            </a:r>
            <a:r>
              <a:rPr lang="en-US" altLang="zh-CN" i="0" dirty="0">
                <a:solidFill>
                  <a:srgbClr val="1D1D20"/>
                </a:solidFill>
                <a:effectLst/>
                <a:highlight>
                  <a:srgbClr val="FFFF00"/>
                </a:highlight>
                <a:latin typeface="-apple-system"/>
              </a:rPr>
              <a:t>1 ns </a:t>
            </a:r>
            <a:r>
              <a:rPr lang="zh-CN" altLang="en-US" i="0" dirty="0">
                <a:solidFill>
                  <a:srgbClr val="1D1D20"/>
                </a:solidFill>
                <a:effectLst/>
                <a:latin typeface="-apple-system"/>
              </a:rPr>
              <a:t>，乘法操作 </a:t>
            </a:r>
            <a:r>
              <a:rPr lang="zh-CN" altLang="en-US" b="1" i="0" dirty="0">
                <a:solidFill>
                  <a:srgbClr val="1D1D20"/>
                </a:solidFill>
                <a:effectLst/>
                <a:highlight>
                  <a:srgbClr val="FFFF00"/>
                </a:highlight>
                <a:latin typeface="-apple-system"/>
              </a:rPr>
              <a:t>*</a:t>
            </a:r>
            <a:r>
              <a:rPr lang="zh-CN" altLang="en-US" i="0" dirty="0">
                <a:solidFill>
                  <a:srgbClr val="1D1D20"/>
                </a:solidFill>
                <a:effectLst/>
                <a:highlight>
                  <a:srgbClr val="FFFF00"/>
                </a:highlight>
                <a:latin typeface="-apple-system"/>
              </a:rPr>
              <a:t> 需要 </a:t>
            </a:r>
            <a:r>
              <a:rPr lang="en-US" altLang="zh-CN" i="0" dirty="0">
                <a:solidFill>
                  <a:srgbClr val="1D1D20"/>
                </a:solidFill>
                <a:effectLst/>
                <a:highlight>
                  <a:srgbClr val="FFFF00"/>
                </a:highlight>
                <a:latin typeface="-apple-system"/>
              </a:rPr>
              <a:t>10 ns </a:t>
            </a:r>
            <a:r>
              <a:rPr lang="zh-CN" altLang="en-US" i="0" dirty="0">
                <a:solidFill>
                  <a:srgbClr val="1D1D20"/>
                </a:solidFill>
                <a:effectLst/>
                <a:latin typeface="-apple-system"/>
              </a:rPr>
              <a:t>，打印操作 </a:t>
            </a:r>
            <a:r>
              <a:rPr lang="en-US" altLang="zh-CN" i="0" dirty="0">
                <a:solidFill>
                  <a:srgbClr val="1D1D20"/>
                </a:solidFill>
                <a:effectLst/>
                <a:highlight>
                  <a:srgbClr val="FFFF00"/>
                </a:highlight>
                <a:latin typeface="-apple-system"/>
              </a:rPr>
              <a:t>print() </a:t>
            </a:r>
            <a:r>
              <a:rPr lang="zh-CN" altLang="en-US" i="0" dirty="0">
                <a:solidFill>
                  <a:srgbClr val="1D1D20"/>
                </a:solidFill>
                <a:effectLst/>
                <a:highlight>
                  <a:srgbClr val="FFFF00"/>
                </a:highlight>
                <a:latin typeface="-apple-system"/>
              </a:rPr>
              <a:t>需要 </a:t>
            </a:r>
            <a:r>
              <a:rPr lang="en-US" altLang="zh-CN" i="0" dirty="0">
                <a:solidFill>
                  <a:srgbClr val="1D1D20"/>
                </a:solidFill>
                <a:effectLst/>
                <a:highlight>
                  <a:srgbClr val="FFFF00"/>
                </a:highlight>
                <a:latin typeface="-apple-system"/>
              </a:rPr>
              <a:t>5 ns </a:t>
            </a:r>
            <a:r>
              <a:rPr lang="zh-CN" altLang="en-US" i="0" dirty="0">
                <a:solidFill>
                  <a:srgbClr val="1D1D20"/>
                </a:solidFill>
                <a:effectLst/>
                <a:latin typeface="-apple-system"/>
              </a:rPr>
              <a:t>等。</a:t>
            </a:r>
            <a:endParaRPr lang="en-US" altLang="zh-CN" i="0" dirty="0">
              <a:solidFill>
                <a:srgbClr val="1D1D20"/>
              </a:solidFill>
              <a:effectLst/>
              <a:latin typeface="-apple-system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b="1" i="0" dirty="0">
                <a:solidFill>
                  <a:srgbClr val="1D1D20"/>
                </a:solidFill>
                <a:effectLst/>
                <a:latin typeface="-apple-system"/>
              </a:rPr>
              <a:t>统计代码中所有的计算操作</a:t>
            </a:r>
            <a:r>
              <a:rPr lang="zh-CN" altLang="en-US" b="0" i="0" dirty="0">
                <a:solidFill>
                  <a:srgbClr val="1D1D20"/>
                </a:solidFill>
                <a:effectLst/>
                <a:latin typeface="-apple-system"/>
              </a:rPr>
              <a:t>： 将所有操作的执行时间求和，从而得到运行时间。</a:t>
            </a:r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97E7EB-BD08-E7E0-9603-12915FF97317}"/>
              </a:ext>
            </a:extLst>
          </p:cNvPr>
          <p:cNvSpPr txBox="1"/>
          <p:nvPr/>
        </p:nvSpPr>
        <p:spPr>
          <a:xfrm>
            <a:off x="789200" y="3113773"/>
            <a:ext cx="5788967" cy="2862322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1.</a:t>
            </a:r>
            <a:r>
              <a:rPr lang="zh-CN" alt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在某运行平台下</a:t>
            </a:r>
            <a:endParaRPr lang="zh-CN" alt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algorithm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n) 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2; 			</a:t>
            </a:r>
            <a:r>
              <a:rPr lang="en-US" altLang="zh-CN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dirty="0">
                <a:solidFill>
                  <a:srgbClr val="3F7F5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 </a:t>
            </a:r>
            <a:r>
              <a:rPr lang="en-US" altLang="zh-CN" u="sng" dirty="0">
                <a:solidFill>
                  <a:srgbClr val="3F7F5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ns</a:t>
            </a:r>
            <a:endParaRPr lang="en-US" altLang="zh-CN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a + 1; 			</a:t>
            </a:r>
            <a:r>
              <a:rPr lang="en-US" altLang="zh-CN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1 </a:t>
            </a:r>
            <a:r>
              <a:rPr lang="en-US" altLang="zh-CN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ns</a:t>
            </a:r>
            <a:endParaRPr lang="en-US" altLang="zh-CN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a * 2; 			</a:t>
            </a:r>
            <a:r>
              <a:rPr lang="en-US" altLang="zh-CN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10 </a:t>
            </a:r>
            <a:r>
              <a:rPr lang="en-US" altLang="zh-CN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ns</a:t>
            </a:r>
            <a:endParaRPr lang="en-US" altLang="zh-CN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循环 </a:t>
            </a:r>
            <a:r>
              <a:rPr lang="en-US" altLang="zh-CN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zh-CN" altLang="en-US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次</a:t>
            </a:r>
            <a:endParaRPr lang="zh-CN" alt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 	</a:t>
            </a:r>
            <a:r>
              <a:rPr lang="en-US" altLang="zh-CN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1 </a:t>
            </a:r>
            <a:r>
              <a:rPr lang="en-US" altLang="zh-CN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ns</a:t>
            </a:r>
            <a:endParaRPr lang="en-US" altLang="zh-CN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 &lt;&lt; 0 &lt;&lt; </a:t>
            </a:r>
            <a:r>
              <a:rPr lang="en-US" altLang="zh-CN" b="1" dirty="0">
                <a:solidFill>
                  <a:srgbClr val="64288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		</a:t>
            </a:r>
            <a:r>
              <a:rPr lang="en-US" altLang="zh-CN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5 </a:t>
            </a:r>
            <a:r>
              <a:rPr lang="en-US" altLang="zh-CN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ns</a:t>
            </a:r>
            <a:endParaRPr lang="en-US" altLang="zh-CN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22057876-0607-BFA0-F575-49BCA5DA07C1}"/>
              </a:ext>
            </a:extLst>
          </p:cNvPr>
          <p:cNvSpPr/>
          <p:nvPr/>
        </p:nvSpPr>
        <p:spPr>
          <a:xfrm>
            <a:off x="6540366" y="3744227"/>
            <a:ext cx="471638" cy="16459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F746C65-BDFC-385C-265F-D8F3A7016B38}"/>
              </a:ext>
            </a:extLst>
          </p:cNvPr>
          <p:cNvSpPr txBox="1"/>
          <p:nvPr/>
        </p:nvSpPr>
        <p:spPr>
          <a:xfrm>
            <a:off x="7158832" y="3643623"/>
            <a:ext cx="29044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D1D20"/>
                </a:solidFill>
                <a:effectLst/>
                <a:latin typeface="-apple-system"/>
              </a:rPr>
              <a:t>根据以上方法，可以得到算法的运行时间</a:t>
            </a:r>
            <a:r>
              <a:rPr lang="en-US" altLang="zh-CN" b="0" i="0" dirty="0">
                <a:solidFill>
                  <a:srgbClr val="1D1D20"/>
                </a:solidFill>
                <a:effectLst/>
                <a:latin typeface="-apple-system"/>
              </a:rPr>
              <a:t>: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4FEB409-B812-C815-94BF-5D1C39DACCDD}"/>
              </a:ext>
            </a:extLst>
          </p:cNvPr>
          <p:cNvSpPr txBox="1"/>
          <p:nvPr/>
        </p:nvSpPr>
        <p:spPr>
          <a:xfrm>
            <a:off x="7158832" y="4336121"/>
            <a:ext cx="2341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D1D20"/>
                </a:solidFill>
                <a:effectLst/>
                <a:latin typeface="-apple-system"/>
              </a:rPr>
              <a:t>=   </a:t>
            </a:r>
            <a:r>
              <a:rPr lang="en-US" altLang="zh-CN" sz="2000" b="1" i="0" dirty="0">
                <a:solidFill>
                  <a:srgbClr val="1D1D20"/>
                </a:solidFill>
                <a:effectLst/>
                <a:latin typeface="-apple-system"/>
              </a:rPr>
              <a:t>(6n+12) ns 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C2CB708-A55B-1A45-4D6B-C71410164D95}"/>
              </a:ext>
            </a:extLst>
          </p:cNvPr>
          <p:cNvSpPr txBox="1"/>
          <p:nvPr/>
        </p:nvSpPr>
        <p:spPr>
          <a:xfrm>
            <a:off x="388341" y="6389936"/>
            <a:ext cx="110333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i="0" dirty="0">
                <a:solidFill>
                  <a:srgbClr val="1D1D20"/>
                </a:solidFill>
                <a:effectLst/>
                <a:latin typeface="-apple-system"/>
              </a:rPr>
              <a:t>但实际上，</a:t>
            </a:r>
            <a:r>
              <a:rPr lang="zh-CN" altLang="en-US" sz="1400" b="1" i="0" dirty="0">
                <a:solidFill>
                  <a:srgbClr val="1D1D20"/>
                </a:solidFill>
                <a:effectLst/>
                <a:latin typeface="-apple-system"/>
              </a:rPr>
              <a:t>统计算法的运行时间</a:t>
            </a:r>
            <a:r>
              <a:rPr lang="zh-CN" altLang="en-US" sz="1400" b="1" i="0" dirty="0">
                <a:solidFill>
                  <a:srgbClr val="1D1D20"/>
                </a:solidFill>
                <a:effectLst/>
                <a:highlight>
                  <a:srgbClr val="FFFF00"/>
                </a:highlight>
                <a:latin typeface="-apple-system"/>
              </a:rPr>
              <a:t>既不合理也不现实</a:t>
            </a:r>
            <a:r>
              <a:rPr lang="zh-CN" altLang="en-US" sz="1400" b="0" i="0" dirty="0">
                <a:solidFill>
                  <a:srgbClr val="1D1D20"/>
                </a:solidFill>
                <a:effectLst/>
                <a:latin typeface="-apple-system"/>
              </a:rPr>
              <a:t>。首先，我们不希望将预估时间和运行平台绑定，因为算法需要在各种不同的平台上运行。其次，我们很难获知每种操作的运行时间，这给预估过程带来了极大的难度。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5299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0B552-08B9-5D4B-673E-E9ABCDA8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1.6.4 </a:t>
            </a:r>
            <a:r>
              <a:rPr lang="zh-CN" altLang="en-US" dirty="0"/>
              <a:t>常见类型 </a:t>
            </a:r>
            <a:r>
              <a:rPr lang="en-US" altLang="zh-CN" dirty="0"/>
              <a:t>–</a:t>
            </a:r>
            <a:r>
              <a:rPr lang="zh-CN" altLang="en-US" dirty="0"/>
              <a:t>对数阶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B7E120B-B75C-A7FC-3223-72E6BBFFF0BD}"/>
                  </a:ext>
                </a:extLst>
              </p:cNvPr>
              <p:cNvSpPr txBox="1"/>
              <p:nvPr/>
            </p:nvSpPr>
            <p:spPr>
              <a:xfrm>
                <a:off x="-1" y="1015215"/>
                <a:ext cx="11179535" cy="868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对数阶</a:t>
                </a:r>
                <a14:m>
                  <m:oMath xmlns:m="http://schemas.openxmlformats.org/officeDocument/2006/math"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d>
                      <m:dPr>
                        <m:ctrlPr>
                          <a:rPr lang="zh-CN" altLang="en-US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CN" alt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b="1" i="1" dirty="0" smtClean="0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fName>
                          <m:e>
                            <m:r>
                              <a:rPr lang="zh-CN" altLang="en-US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 与指数阶相反，对数阶反映了“每轮缩减到一半”的情况。设输入数据大小为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，由于每轮缩减到一半，因此循环次数是</a:t>
                </a:r>
                <a14:m>
                  <m:oMath xmlns:m="http://schemas.openxmlformats.org/officeDocument/2006/math"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d>
                      <m:dPr>
                        <m:ctrlPr>
                          <a:rPr lang="zh-CN" altLang="en-US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CN" alt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zh-CN" altLang="en-US" b="1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0" dirty="0" smtClean="0"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zh-CN" altLang="en-US" b="1" i="0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zh-CN" altLang="en-US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B7E120B-B75C-A7FC-3223-72E6BBFFF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015215"/>
                <a:ext cx="11179535" cy="868571"/>
              </a:xfrm>
              <a:prstGeom prst="rect">
                <a:avLst/>
              </a:prstGeom>
              <a:blipFill>
                <a:blip r:embed="rId2"/>
                <a:stretch>
                  <a:fillRect l="-327" b="-9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8D351B8-0531-2799-1A9F-BE4253C76327}"/>
                  </a:ext>
                </a:extLst>
              </p:cNvPr>
              <p:cNvSpPr txBox="1"/>
              <p:nvPr/>
            </p:nvSpPr>
            <p:spPr>
              <a:xfrm>
                <a:off x="361829" y="2014120"/>
                <a:ext cx="10936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图 </a:t>
                </a:r>
                <a:r>
                  <a:rPr lang="en-US" altLang="zh-CN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2-12 </a:t>
                </a: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和以下代码模拟了“每轮缩减到一半”的过程，时间复杂度为 </a:t>
                </a:r>
                <a14:m>
                  <m:oMath xmlns:m="http://schemas.openxmlformats.org/officeDocument/2006/math"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d>
                      <m:dPr>
                        <m:ctrlPr>
                          <a:rPr lang="zh-CN" altLang="en-US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CN" alt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zh-CN" altLang="en-US" b="1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0" dirty="0" smtClean="0"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zh-CN" altLang="en-US" b="1" i="0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zh-CN" altLang="en-US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，简记为</a:t>
                </a:r>
                <a14:m>
                  <m:oMath xmlns:m="http://schemas.openxmlformats.org/officeDocument/2006/math"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d>
                      <m:dPr>
                        <m:ctrlPr>
                          <a:rPr lang="zh-CN" altLang="en-US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CN" alt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b="1" i="1" dirty="0" smtClean="0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fName>
                          <m:e>
                            <m:r>
                              <a:rPr lang="zh-CN" altLang="en-US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8D351B8-0531-2799-1A9F-BE4253C76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29" y="2014120"/>
                <a:ext cx="10936974" cy="369332"/>
              </a:xfrm>
              <a:prstGeom prst="rect">
                <a:avLst/>
              </a:prstGeom>
              <a:blipFill>
                <a:blip r:embed="rId3"/>
                <a:stretch>
                  <a:fillRect l="-446" t="-13115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13A2B80A-B3D0-8300-87CF-C14944A5A9DF}"/>
              </a:ext>
            </a:extLst>
          </p:cNvPr>
          <p:cNvSpPr txBox="1"/>
          <p:nvPr/>
        </p:nvSpPr>
        <p:spPr>
          <a:xfrm>
            <a:off x="361829" y="2513786"/>
            <a:ext cx="303938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zh-CN" altLang="en-US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对数阶（循环实现） *</a:t>
            </a:r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logarithmic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n) {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 = 0;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(n &gt; 1) {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= n / 2;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count++;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183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0B552-08B9-5D4B-673E-E9ABCDA8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1.6.4 </a:t>
            </a:r>
            <a:r>
              <a:rPr lang="zh-CN" altLang="en-US" dirty="0"/>
              <a:t>常见类型 </a:t>
            </a:r>
            <a:r>
              <a:rPr lang="en-US" altLang="zh-CN" dirty="0"/>
              <a:t>–</a:t>
            </a:r>
            <a:r>
              <a:rPr lang="zh-CN" altLang="en-US" dirty="0"/>
              <a:t>对数阶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8D351B8-0531-2799-1A9F-BE4253C76327}"/>
                  </a:ext>
                </a:extLst>
              </p:cNvPr>
              <p:cNvSpPr txBox="1"/>
              <p:nvPr/>
            </p:nvSpPr>
            <p:spPr>
              <a:xfrm>
                <a:off x="298218" y="1306454"/>
                <a:ext cx="566526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1D1D2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与指数阶类似，对数阶也常出现于递归函数中。以下代码形成了一棵高度为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en-US" b="1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0" dirty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zh-CN" altLang="en-US" b="1" i="0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zh-CN" altLang="en-US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zh-CN" altLang="en-US" dirty="0">
                    <a:solidFill>
                      <a:srgbClr val="1D1D2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的递归树</a:t>
                </a:r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8D351B8-0531-2799-1A9F-BE4253C76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18" y="1306454"/>
                <a:ext cx="5665260" cy="646331"/>
              </a:xfrm>
              <a:prstGeom prst="rect">
                <a:avLst/>
              </a:prstGeom>
              <a:blipFill>
                <a:blip r:embed="rId2"/>
                <a:stretch>
                  <a:fillRect l="-753" t="-4717" b="-1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046FC450-6AFE-48F6-A580-E628A7C74BF5}"/>
              </a:ext>
            </a:extLst>
          </p:cNvPr>
          <p:cNvSpPr txBox="1"/>
          <p:nvPr/>
        </p:nvSpPr>
        <p:spPr>
          <a:xfrm>
            <a:off x="783247" y="2311921"/>
            <a:ext cx="4281733" cy="226876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zh-CN" alt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对数阶（递归实现） *</a:t>
            </a:r>
            <a:r>
              <a:rPr lang="en-US" altLang="zh-CN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logRecur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n) {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(n &lt;= 1)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logRecur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/ 2) + 1;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D3F3EA4-391F-7286-4733-3D4E034AE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303" y="1869302"/>
            <a:ext cx="619945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31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0B552-08B9-5D4B-673E-E9ABCDA8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1.6.4 </a:t>
            </a:r>
            <a:r>
              <a:rPr lang="zh-CN" altLang="en-US" dirty="0"/>
              <a:t>常见类型 </a:t>
            </a:r>
            <a:r>
              <a:rPr lang="en-US" altLang="zh-CN" dirty="0"/>
              <a:t>–</a:t>
            </a:r>
            <a:r>
              <a:rPr lang="zh-CN" altLang="en-US" dirty="0"/>
              <a:t>对数阶 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E18E9CF-84F8-D34F-3210-4A9E77B66C47}"/>
              </a:ext>
            </a:extLst>
          </p:cNvPr>
          <p:cNvSpPr txBox="1"/>
          <p:nvPr/>
        </p:nvSpPr>
        <p:spPr>
          <a:xfrm>
            <a:off x="324081" y="1235184"/>
            <a:ext cx="109369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D1D2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对数阶常出现于基于</a:t>
            </a:r>
            <a:r>
              <a:rPr lang="zh-CN" altLang="en-US" b="1" i="0" dirty="0">
                <a:solidFill>
                  <a:srgbClr val="1D1D2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分治策略</a:t>
            </a:r>
            <a:r>
              <a:rPr lang="zh-CN" altLang="en-US" b="0" i="0" dirty="0">
                <a:solidFill>
                  <a:srgbClr val="1D1D2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的算法中，体现了“一分为多”和“化繁为简”的算法思想。它增长缓慢，是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仅次于常数阶的理想的时间复杂度</a:t>
            </a:r>
            <a:r>
              <a:rPr lang="zh-CN" altLang="en-US" b="0" i="0" dirty="0">
                <a:solidFill>
                  <a:srgbClr val="1D1D2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2AAC2AB-DEF7-083F-5B75-655AA4501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95" y="2101484"/>
            <a:ext cx="9451285" cy="309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40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0B552-08B9-5D4B-673E-E9ABCDA8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1.6.5 </a:t>
            </a:r>
            <a:r>
              <a:rPr lang="zh-CN" altLang="en-US" dirty="0"/>
              <a:t>常见类型 </a:t>
            </a:r>
            <a:r>
              <a:rPr lang="en-US" altLang="zh-CN" dirty="0"/>
              <a:t>–</a:t>
            </a:r>
            <a:r>
              <a:rPr lang="zh-CN" altLang="en-US" dirty="0"/>
              <a:t>线性对数阶？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B7E120B-B75C-A7FC-3223-72E6BBFFF0BD}"/>
                  </a:ext>
                </a:extLst>
              </p:cNvPr>
              <p:cNvSpPr txBox="1"/>
              <p:nvPr/>
            </p:nvSpPr>
            <p:spPr>
              <a:xfrm>
                <a:off x="-1" y="1015215"/>
                <a:ext cx="11179535" cy="8764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对数阶</a:t>
                </a:r>
                <a14:m>
                  <m:oMath xmlns:m="http://schemas.openxmlformats.org/officeDocument/2006/math"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d>
                      <m:dPr>
                        <m:ctrlPr>
                          <a:rPr lang="zh-CN" altLang="en-US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CN" alt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b="1" i="1" dirty="0" smtClean="0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fName>
                          <m:e>
                            <m:r>
                              <a:rPr lang="zh-CN" altLang="en-US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：线性对数阶常出现于嵌套循环中，两层循环的时间复杂度分别为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zh-CN" altLang="en-US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b="1" i="1" dirty="0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fName>
                      <m:e>
                        <m:r>
                          <a:rPr lang="zh-CN" altLang="en-US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相关代码如下： </a:t>
                </a:r>
                <a:r>
                  <a:rPr lang="en-US" altLang="zh-CN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: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B7E120B-B75C-A7FC-3223-72E6BBFFF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015215"/>
                <a:ext cx="11179535" cy="876458"/>
              </a:xfrm>
              <a:prstGeom prst="rect">
                <a:avLst/>
              </a:prstGeom>
              <a:blipFill>
                <a:blip r:embed="rId2"/>
                <a:stretch>
                  <a:fillRect l="-327" b="-111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E4F1DE27-528D-909A-58F6-FD2B6FF303EF}"/>
              </a:ext>
            </a:extLst>
          </p:cNvPr>
          <p:cNvSpPr txBox="1"/>
          <p:nvPr/>
        </p:nvSpPr>
        <p:spPr>
          <a:xfrm>
            <a:off x="5589766" y="2217663"/>
            <a:ext cx="688781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zh-CN" altLang="en-US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线性对数阶 </a:t>
            </a:r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????   </a:t>
            </a:r>
            <a:r>
              <a:rPr lang="zh-CN" altLang="en-US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linearLogRecur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n) {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(n &lt;= 1)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 =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linearLogRecur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/ 2) +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linearLogRecur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/ 2);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count++;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D69A94-8993-D73D-0410-0C1B43451E1C}"/>
              </a:ext>
            </a:extLst>
          </p:cNvPr>
          <p:cNvSpPr txBox="1"/>
          <p:nvPr/>
        </p:nvSpPr>
        <p:spPr>
          <a:xfrm>
            <a:off x="361829" y="2288672"/>
            <a:ext cx="379670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zh-CN" altLang="en-US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对数阶（循环实现） *</a:t>
            </a:r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logarithmic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n) {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 = 0;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1"/>
            <a:endParaRPr lang="en-US" altLang="zh-CN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(n &gt; 1) {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= n / 2;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count++;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9897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0B552-08B9-5D4B-673E-E9ABCDA8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1.6.5 </a:t>
            </a:r>
            <a:r>
              <a:rPr lang="zh-CN" altLang="en-US" dirty="0"/>
              <a:t>常见类型 </a:t>
            </a:r>
            <a:r>
              <a:rPr lang="en-US" altLang="zh-CN" dirty="0"/>
              <a:t>–</a:t>
            </a:r>
            <a:r>
              <a:rPr lang="zh-CN" altLang="en-US" dirty="0"/>
              <a:t>线性对数阶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B7E120B-B75C-A7FC-3223-72E6BBFFF0BD}"/>
                  </a:ext>
                </a:extLst>
              </p:cNvPr>
              <p:cNvSpPr txBox="1"/>
              <p:nvPr/>
            </p:nvSpPr>
            <p:spPr>
              <a:xfrm>
                <a:off x="-1" y="1015215"/>
                <a:ext cx="11179535" cy="12919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下图展示了线性对数阶的</a:t>
                </a:r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生成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方式。二叉树的每一层的操作总数都为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，树共有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en-US" b="1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0" dirty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zh-CN" altLang="en-US" b="1" i="0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zh-CN" altLang="en-US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层，因此时间复杂度为</a:t>
                </a:r>
                <a14:m>
                  <m:oMath xmlns:m="http://schemas.openxmlformats.org/officeDocument/2006/math"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d>
                      <m:dPr>
                        <m:ctrlPr>
                          <a:rPr lang="zh-CN" altLang="en-US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CN" alt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b="1" i="1" dirty="0" smtClean="0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fName>
                          <m:e>
                            <m:r>
                              <a:rPr lang="zh-CN" altLang="en-US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-apple-system"/>
                  </a:rPr>
                  <a:t>主流排序算法的时间复杂度通常为 </a:t>
                </a:r>
                <a14:m>
                  <m:oMath xmlns:m="http://schemas.openxmlformats.org/officeDocument/2006/math"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d>
                      <m:dPr>
                        <m:ctrlPr>
                          <a:rPr lang="zh-CN" altLang="en-US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CN" alt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b="1" i="1" dirty="0" smtClean="0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fName>
                          <m:e>
                            <m:r>
                              <a:rPr lang="zh-CN" altLang="en-US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-apple-system"/>
                  </a:rPr>
                  <a:t>，例如快速排序、归并排序、堆排序等。</a:t>
                </a:r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B7E120B-B75C-A7FC-3223-72E6BBFFF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015215"/>
                <a:ext cx="11179535" cy="1291957"/>
              </a:xfrm>
              <a:prstGeom prst="rect">
                <a:avLst/>
              </a:prstGeom>
              <a:blipFill>
                <a:blip r:embed="rId2"/>
                <a:stretch>
                  <a:fillRect l="-327" b="-7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>
            <a:extLst>
              <a:ext uri="{FF2B5EF4-FFF2-40B4-BE49-F238E27FC236}">
                <a16:creationId xmlns:a16="http://schemas.microsoft.com/office/drawing/2014/main" id="{18245074-0D09-6978-7872-CF353C240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81453" y="2307172"/>
            <a:ext cx="7013050" cy="394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865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0B552-08B9-5D4B-673E-E9ABCDA8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1.6.6 </a:t>
            </a:r>
            <a:r>
              <a:rPr lang="zh-CN" altLang="en-US" dirty="0"/>
              <a:t>常见类型 </a:t>
            </a:r>
            <a:r>
              <a:rPr lang="en-US" altLang="zh-CN" dirty="0"/>
              <a:t>–</a:t>
            </a:r>
            <a:r>
              <a:rPr lang="zh-CN" altLang="en-US" dirty="0"/>
              <a:t>阶乘阶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B7E120B-B75C-A7FC-3223-72E6BBFFF0BD}"/>
                  </a:ext>
                </a:extLst>
              </p:cNvPr>
              <p:cNvSpPr txBox="1"/>
              <p:nvPr/>
            </p:nvSpPr>
            <p:spPr>
              <a:xfrm>
                <a:off x="-1" y="1015215"/>
                <a:ext cx="11179535" cy="858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阶乘阶</a:t>
                </a:r>
                <a14:m>
                  <m:oMath xmlns:m="http://schemas.openxmlformats.org/officeDocument/2006/math"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d>
                      <m:dPr>
                        <m:ctrlPr>
                          <a:rPr lang="zh-CN" altLang="en-US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: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对应数学上的“全排列”问题。给定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个互不重复的元素，求其所有可能的排列方案，方案数量为：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B7E120B-B75C-A7FC-3223-72E6BBFFF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015215"/>
                <a:ext cx="11179535" cy="858377"/>
              </a:xfrm>
              <a:prstGeom prst="rect">
                <a:avLst/>
              </a:prstGeom>
              <a:blipFill>
                <a:blip r:embed="rId2"/>
                <a:stretch>
                  <a:fillRect l="-327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AA362F9-85B5-BB91-2DE7-6AA243848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21" y="1657425"/>
            <a:ext cx="8653132" cy="141826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8557964-7B11-10F4-D817-5AB5A097E441}"/>
              </a:ext>
            </a:extLst>
          </p:cNvPr>
          <p:cNvSpPr txBox="1"/>
          <p:nvPr/>
        </p:nvSpPr>
        <p:spPr>
          <a:xfrm>
            <a:off x="530750" y="3264831"/>
            <a:ext cx="611852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zh-CN" altLang="en-US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阶乘阶（递归实现） *</a:t>
            </a:r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factorialRecur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n) {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(n == 0)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 = 0;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count +=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factorialRecur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- 1);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785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0B552-08B9-5D4B-673E-E9ABCDA8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1.6.6 </a:t>
            </a:r>
            <a:r>
              <a:rPr lang="zh-CN" altLang="en-US" dirty="0"/>
              <a:t>常见类型 </a:t>
            </a:r>
            <a:r>
              <a:rPr lang="en-US" altLang="zh-CN" dirty="0"/>
              <a:t>–</a:t>
            </a:r>
            <a:r>
              <a:rPr lang="zh-CN" altLang="en-US" dirty="0"/>
              <a:t>阶乘阶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B7E120B-B75C-A7FC-3223-72E6BBFFF0BD}"/>
                  </a:ext>
                </a:extLst>
              </p:cNvPr>
              <p:cNvSpPr txBox="1"/>
              <p:nvPr/>
            </p:nvSpPr>
            <p:spPr>
              <a:xfrm>
                <a:off x="-1" y="1015215"/>
                <a:ext cx="11179535" cy="4530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请注意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，因为当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0" smtClean="0"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时恒有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0" smtClean="0">
                        <a:latin typeface="Cambria Math" panose="02040503050406030204" pitchFamily="18" charset="0"/>
                      </a:rPr>
                      <m:t>!&gt;</m:t>
                    </m:r>
                    <m:sSup>
                      <m:sSup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，所以阶乘阶比指数阶增长得更快，在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较大时也是不可接受的。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B7E120B-B75C-A7FC-3223-72E6BBFFF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015215"/>
                <a:ext cx="11179535" cy="453073"/>
              </a:xfrm>
              <a:prstGeom prst="rect">
                <a:avLst/>
              </a:prstGeom>
              <a:blipFill>
                <a:blip r:embed="rId2"/>
                <a:stretch>
                  <a:fillRect l="-327" r="-2454"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>
            <a:extLst>
              <a:ext uri="{FF2B5EF4-FFF2-40B4-BE49-F238E27FC236}">
                <a16:creationId xmlns:a16="http://schemas.microsoft.com/office/drawing/2014/main" id="{AD902F7B-8295-7533-06EF-8E4C9A521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1051" y="1395714"/>
            <a:ext cx="7905904" cy="444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609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872EF-1B83-9A88-A7F3-388291F78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最差、最佳、平均时间复杂度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C77432-925B-3146-51CD-6D4627E50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64" y="1134262"/>
            <a:ext cx="99726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3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872EF-1B83-9A88-A7F3-388291F78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最差、最佳、平均时间复杂度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8E45CF6-5235-CCAD-E880-4FA176D157C8}"/>
                  </a:ext>
                </a:extLst>
              </p:cNvPr>
              <p:cNvSpPr txBox="1"/>
              <p:nvPr/>
            </p:nvSpPr>
            <p:spPr>
              <a:xfrm>
                <a:off x="230588" y="1219951"/>
                <a:ext cx="11730824" cy="494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值得说明的是，</a:t>
                </a:r>
                <a:endParaRPr lang="en-US" altLang="zh-CN" b="0" i="0" dirty="0">
                  <a:solidFill>
                    <a:srgbClr val="1D1D2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在实际中很少使用</a:t>
                </a:r>
                <a:r>
                  <a:rPr lang="zh-CN" altLang="en-US" b="1" i="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最佳时间复杂度</a:t>
                </a: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，因为通常只有在很小概率下才能达到，可能会带来一定的误导性。</a:t>
                </a:r>
                <a:endParaRPr lang="en-US" altLang="zh-CN" b="0" i="0" dirty="0">
                  <a:solidFill>
                    <a:srgbClr val="1D1D2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1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而</a:t>
                </a:r>
                <a:r>
                  <a:rPr lang="zh-CN" altLang="en-US" b="1" i="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最差时间复杂度</a:t>
                </a:r>
                <a:r>
                  <a:rPr lang="zh-CN" altLang="en-US" b="1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更为实用，因为它给出了一个效率安全值</a:t>
                </a: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，让我们可以放心地使用算法。</a:t>
                </a: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最差时间复杂度和最佳时间复杂度只出现于“</a:t>
                </a:r>
                <a:r>
                  <a:rPr lang="zh-CN" altLang="en-US" b="1" i="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特殊的数据分布</a:t>
                </a: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”，这些情况的出现概率可能很小，并不能真实地反映算法运行效率。</a:t>
                </a:r>
                <a:endParaRPr lang="en-US" altLang="zh-CN" b="0" i="0" dirty="0">
                  <a:solidFill>
                    <a:srgbClr val="1D1D2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相比之下，</a:t>
                </a:r>
                <a:r>
                  <a:rPr lang="zh-CN" altLang="en-US" b="1" i="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平均时间复杂度</a:t>
                </a:r>
                <a:r>
                  <a:rPr lang="zh-CN" altLang="en-US" b="1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可以体现算法在随机输入数据下的运行效率</a:t>
                </a: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，用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Θ</m:t>
                    </m:r>
                  </m:oMath>
                </a14:m>
                <a:r>
                  <a:rPr lang="en-US" altLang="zh-CN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 </a:t>
                </a: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记号来表示。</a:t>
                </a:r>
                <a:endParaRPr lang="en-US" altLang="zh-CN" b="0" i="0" dirty="0">
                  <a:solidFill>
                    <a:srgbClr val="1D1D2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对于部分算法，我们可以</a:t>
                </a:r>
                <a:r>
                  <a:rPr lang="zh-CN" altLang="en-US" b="1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简单地推算出随机数据分布下的平均情况</a:t>
                </a: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。比如上述示例，由于输入数组是被打乱的，因此元素</a:t>
                </a:r>
                <a:r>
                  <a:rPr lang="en-US" altLang="zh-CN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 出现在任意索引的概率都是相等的，那么算法的平均循环次数就是数组长度的一半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b="0" i="1" dirty="0" smtClean="0">
                            <a:solidFill>
                              <a:srgbClr val="1D1D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0" i="0" dirty="0" smtClean="0">
                            <a:solidFill>
                              <a:srgbClr val="1D1D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zh-CN" altLang="en-US" b="0" i="0" dirty="0" smtClean="0">
                            <a:solidFill>
                              <a:srgbClr val="1D1D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，平均时间复杂度为  </a:t>
                </a:r>
                <a14:m>
                  <m:oMath xmlns:m="http://schemas.openxmlformats.org/officeDocument/2006/math">
                    <m:r>
                      <a:rPr lang="zh-CN" altLang="en-US" b="0" i="0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zh-CN" altLang="en-US" b="0" i="1" dirty="0" smtClean="0">
                            <a:solidFill>
                              <a:srgbClr val="1D1D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b="0" i="1" dirty="0" smtClean="0">
                                <a:solidFill>
                                  <a:srgbClr val="1D1D2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b="0" i="0" dirty="0" smtClean="0">
                                <a:solidFill>
                                  <a:srgbClr val="1D1D2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zh-CN" altLang="en-US" b="0" i="0" dirty="0" smtClean="0">
                                <a:solidFill>
                                  <a:srgbClr val="1D1D2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zh-CN" altLang="en-US" b="0" i="0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0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zh-CN" altLang="en-US" b="0" i="1" dirty="0" smtClean="0">
                            <a:solidFill>
                              <a:srgbClr val="1D1D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0" dirty="0" smtClean="0">
                            <a:solidFill>
                              <a:srgbClr val="1D1D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b="1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但对于较为复杂的算法</a:t>
                </a: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zh-CN" altLang="en-US" b="0" i="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计算平均时间复杂度</a:t>
                </a: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往往比较困难，因为很难分析出在数据分布下的整体数学期望。在这种情况下，我们通常使用</a:t>
                </a:r>
                <a:r>
                  <a:rPr lang="zh-CN" altLang="en-US" b="1" i="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最差时间复杂度作为算法效率的评判标准</a:t>
                </a: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8E45CF6-5235-CCAD-E880-4FA176D15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88" y="1219951"/>
                <a:ext cx="11730824" cy="4942443"/>
              </a:xfrm>
              <a:prstGeom prst="rect">
                <a:avLst/>
              </a:prstGeom>
              <a:blipFill>
                <a:blip r:embed="rId2"/>
                <a:stretch>
                  <a:fillRect l="-468" r="-208" b="-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177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C32CC-82EF-1213-A5DD-689D7377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BE2716-1272-5457-A66B-058A5843B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66" y="2785658"/>
            <a:ext cx="8156796" cy="128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4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01856-A835-7B0C-C7D2-254ED3B7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统计时间增长趋势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7F882E-BCC1-EB55-5BC4-DE7DC47AE22D}"/>
              </a:ext>
            </a:extLst>
          </p:cNvPr>
          <p:cNvSpPr txBox="1"/>
          <p:nvPr/>
        </p:nvSpPr>
        <p:spPr>
          <a:xfrm>
            <a:off x="223022" y="1141422"/>
            <a:ext cx="1174595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时间复杂度分析</a:t>
            </a:r>
            <a:r>
              <a:rPr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统计的不是算法运行时间，而是</a:t>
            </a:r>
            <a:r>
              <a:rPr lang="zh-CN" altLang="en-US" sz="1600" b="1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算法运行时间</a:t>
            </a:r>
            <a:r>
              <a:rPr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随着</a:t>
            </a:r>
            <a:r>
              <a:rPr lang="zh-CN" altLang="en-US" sz="1600" b="1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数据量变大</a:t>
            </a:r>
            <a:r>
              <a:rPr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时的</a:t>
            </a:r>
            <a:r>
              <a:rPr lang="zh-CN" altLang="en-US" sz="1600" b="1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增长趋势</a:t>
            </a:r>
            <a:r>
              <a:rPr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</a:p>
          <a:p>
            <a:r>
              <a:rPr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“时间增长趋势”这个概念比较抽象，我们通过一个例子来加以理解。假设输入数据大小为</a:t>
            </a:r>
          </a:p>
          <a:p>
            <a:r>
              <a:rPr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，给定三个算法 </a:t>
            </a:r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</a:t>
            </a:r>
            <a:r>
              <a:rPr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 </a:t>
            </a:r>
            <a:r>
              <a:rPr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 </a:t>
            </a:r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 </a:t>
            </a:r>
            <a:r>
              <a:rPr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902077E-EEED-03FD-3399-CB1359D8A85A}"/>
                  </a:ext>
                </a:extLst>
              </p:cNvPr>
              <p:cNvSpPr txBox="1"/>
              <p:nvPr/>
            </p:nvSpPr>
            <p:spPr>
              <a:xfrm>
                <a:off x="8493125" y="1396304"/>
                <a:ext cx="199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902077E-EEED-03FD-3399-CB1359D8A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125" y="1396304"/>
                <a:ext cx="199542" cy="276999"/>
              </a:xfrm>
              <a:prstGeom prst="rect">
                <a:avLst/>
              </a:prstGeom>
              <a:blipFill>
                <a:blip r:embed="rId3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A2BBE62F-3355-7C8E-3686-2F4281424803}"/>
              </a:ext>
            </a:extLst>
          </p:cNvPr>
          <p:cNvGrpSpPr/>
          <p:nvPr/>
        </p:nvGrpSpPr>
        <p:grpSpPr>
          <a:xfrm>
            <a:off x="587252" y="2012491"/>
            <a:ext cx="9032920" cy="1015664"/>
            <a:chOff x="587252" y="2012491"/>
            <a:chExt cx="9032920" cy="101566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5DB8B0C-299F-A637-B12F-29AC1E0D768D}"/>
                </a:ext>
              </a:extLst>
            </p:cNvPr>
            <p:cNvSpPr txBox="1"/>
            <p:nvPr/>
          </p:nvSpPr>
          <p:spPr>
            <a:xfrm>
              <a:off x="587252" y="2012492"/>
              <a:ext cx="3343397" cy="10156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rgbClr val="3F7F5F"/>
                  </a:solidFill>
                  <a:effectLst/>
                  <a:latin typeface="Consolas" panose="020B0609020204030204" pitchFamily="49" charset="0"/>
                </a:rPr>
                <a:t>// </a:t>
              </a:r>
              <a:r>
                <a:rPr lang="zh-CN" altLang="en-US" sz="1200" dirty="0">
                  <a:solidFill>
                    <a:srgbClr val="3F7F5F"/>
                  </a:solidFill>
                  <a:effectLst/>
                  <a:latin typeface="Consolas" panose="020B0609020204030204" pitchFamily="49" charset="0"/>
                </a:rPr>
                <a:t>算法 </a:t>
              </a:r>
              <a:r>
                <a:rPr lang="en-US" altLang="zh-CN" sz="1200" dirty="0">
                  <a:solidFill>
                    <a:srgbClr val="3F7F5F"/>
                  </a:solidFill>
                  <a:effectLst/>
                  <a:latin typeface="Consolas" panose="020B0609020204030204" pitchFamily="49" charset="0"/>
                </a:rPr>
                <a:t>A </a:t>
              </a:r>
              <a:r>
                <a:rPr lang="zh-CN" altLang="en-US" sz="1200" dirty="0">
                  <a:solidFill>
                    <a:srgbClr val="3F7F5F"/>
                  </a:solidFill>
                  <a:effectLst/>
                  <a:latin typeface="Consolas" panose="020B0609020204030204" pitchFamily="49" charset="0"/>
                </a:rPr>
                <a:t>的时间复杂度：常数阶</a:t>
              </a:r>
              <a:endParaRPr lang="zh-CN" alt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rgbClr val="7F0055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zh-CN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600" b="1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algorithm_A</a:t>
              </a:r>
              <a:r>
                <a:rPr lang="en-US" altLang="zh-CN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600" b="1" dirty="0">
                  <a:solidFill>
                    <a:srgbClr val="7F0055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n) {</a:t>
              </a: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zh-CN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 &lt;&lt; 0 &lt;&lt; </a:t>
              </a:r>
              <a:r>
                <a:rPr lang="en-US" altLang="zh-CN" sz="1600" b="1" dirty="0">
                  <a:solidFill>
                    <a:srgbClr val="64288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altLang="zh-CN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D3A62C5B-7DB7-47B2-5844-7E3A1F387AEC}"/>
                </a:ext>
              </a:extLst>
            </p:cNvPr>
            <p:cNvSpPr/>
            <p:nvPr/>
          </p:nvSpPr>
          <p:spPr>
            <a:xfrm>
              <a:off x="3930649" y="2012491"/>
              <a:ext cx="5689523" cy="1015663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zh-CN" altLang="en-US" sz="1600" dirty="0">
                  <a:solidFill>
                    <a:srgbClr val="C00000"/>
                  </a:solidFill>
                </a:rPr>
                <a:t>算法 </a:t>
              </a:r>
              <a:r>
                <a:rPr lang="en-US" altLang="zh-CN" sz="1600" dirty="0">
                  <a:solidFill>
                    <a:srgbClr val="C00000"/>
                  </a:solidFill>
                </a:rPr>
                <a:t>A:   </a:t>
              </a:r>
            </a:p>
            <a:p>
              <a:r>
                <a:rPr lang="zh-CN" altLang="en-US" sz="1600" dirty="0">
                  <a:solidFill>
                    <a:srgbClr val="C00000"/>
                  </a:solidFill>
                </a:rPr>
                <a:t>只有 </a:t>
              </a:r>
              <a:r>
                <a:rPr lang="en-US" altLang="zh-CN" sz="1600" dirty="0">
                  <a:solidFill>
                    <a:srgbClr val="C00000"/>
                  </a:solidFill>
                </a:rPr>
                <a:t>1 </a:t>
              </a:r>
              <a:r>
                <a:rPr lang="zh-CN" altLang="en-US" sz="1600" dirty="0">
                  <a:solidFill>
                    <a:srgbClr val="C00000"/>
                  </a:solidFill>
                </a:rPr>
                <a:t>个打印操作，算法运行时间不随着   增大而增长。我们称此算法的时间复杂度为“</a:t>
              </a:r>
              <a:r>
                <a:rPr lang="zh-CN" altLang="en-US" sz="1600" b="1" dirty="0">
                  <a:solidFill>
                    <a:srgbClr val="C00000"/>
                  </a:solidFill>
                </a:rPr>
                <a:t>常数阶</a:t>
              </a:r>
              <a:r>
                <a:rPr lang="zh-CN" altLang="en-US" sz="1600" dirty="0">
                  <a:solidFill>
                    <a:srgbClr val="C00000"/>
                  </a:solidFill>
                </a:rPr>
                <a:t>”。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C140F395-2D31-1EE8-0279-2B2A26505F2B}"/>
                    </a:ext>
                  </a:extLst>
                </p:cNvPr>
                <p:cNvSpPr txBox="1"/>
                <p:nvPr/>
              </p:nvSpPr>
              <p:spPr>
                <a:xfrm>
                  <a:off x="7687546" y="2278052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C140F395-2D31-1EE8-0279-2B2A26505F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7546" y="2278052"/>
                  <a:ext cx="21320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FAFEB71-E0E1-235B-CB79-8253B018F19F}"/>
              </a:ext>
            </a:extLst>
          </p:cNvPr>
          <p:cNvGrpSpPr/>
          <p:nvPr/>
        </p:nvGrpSpPr>
        <p:grpSpPr>
          <a:xfrm>
            <a:off x="587252" y="3056701"/>
            <a:ext cx="9032920" cy="1815882"/>
            <a:chOff x="587252" y="3056701"/>
            <a:chExt cx="8956798" cy="1815882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8B81877-D4EA-8AA2-2B9A-6563FFD3C7F9}"/>
                </a:ext>
              </a:extLst>
            </p:cNvPr>
            <p:cNvSpPr txBox="1"/>
            <p:nvPr/>
          </p:nvSpPr>
          <p:spPr>
            <a:xfrm>
              <a:off x="587252" y="3056701"/>
              <a:ext cx="3343397" cy="1815882"/>
            </a:xfrm>
            <a:prstGeom prst="rect">
              <a:avLst/>
            </a:prstGeom>
            <a:solidFill>
              <a:srgbClr val="D8EDE5"/>
            </a:solidFill>
          </p:spPr>
          <p:txBody>
            <a:bodyPr wrap="square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>
                  <a:solidFill>
                    <a:srgbClr val="3F7F5F"/>
                  </a:solidFill>
                  <a:effectLst/>
                  <a:latin typeface="Consolas" panose="020B0609020204030204" pitchFamily="49" charset="0"/>
                </a:rPr>
                <a:t>// </a:t>
              </a:r>
              <a:r>
                <a:rPr lang="zh-CN" altLang="en-US" sz="1600" dirty="0">
                  <a:solidFill>
                    <a:srgbClr val="3F7F5F"/>
                  </a:solidFill>
                  <a:effectLst/>
                  <a:latin typeface="Consolas" panose="020B0609020204030204" pitchFamily="49" charset="0"/>
                </a:rPr>
                <a:t>算法 </a:t>
              </a:r>
              <a:r>
                <a:rPr lang="en-US" altLang="zh-CN" sz="1600" dirty="0">
                  <a:solidFill>
                    <a:srgbClr val="3F7F5F"/>
                  </a:solidFill>
                  <a:effectLst/>
                  <a:latin typeface="Consolas" panose="020B0609020204030204" pitchFamily="49" charset="0"/>
                </a:rPr>
                <a:t>B </a:t>
              </a:r>
              <a:r>
                <a:rPr lang="zh-CN" altLang="en-US" sz="1600" dirty="0">
                  <a:solidFill>
                    <a:srgbClr val="3F7F5F"/>
                  </a:solidFill>
                  <a:effectLst/>
                  <a:latin typeface="Consolas" panose="020B0609020204030204" pitchFamily="49" charset="0"/>
                </a:rPr>
                <a:t>的时间复杂度：线性阶</a:t>
              </a:r>
              <a:endParaRPr lang="zh-CN" alt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rgbClr val="7F0055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zh-CN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600" b="1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algorithm_B</a:t>
              </a:r>
              <a:r>
                <a:rPr lang="en-US" altLang="zh-CN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600" b="1" dirty="0">
                  <a:solidFill>
                    <a:srgbClr val="7F0055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n) { </a:t>
              </a: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600" b="1" dirty="0">
                  <a:solidFill>
                    <a:srgbClr val="7F0055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sz="1600" b="1" dirty="0">
                  <a:solidFill>
                    <a:srgbClr val="7F0055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0; </a:t>
              </a:r>
              <a:r>
                <a:rPr lang="en-US" altLang="zh-CN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 n; </a:t>
              </a:r>
              <a:r>
                <a:rPr lang="en-US" altLang="zh-CN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++) {</a:t>
              </a:r>
            </a:p>
            <a:p>
              <a:pPr lvl="1"/>
              <a:r>
                <a:rPr lang="en-US" altLang="zh-CN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 &lt;&lt; 0 &lt;&lt; </a:t>
              </a:r>
              <a:r>
                <a:rPr lang="en-US" altLang="zh-CN" sz="1600" b="1" dirty="0">
                  <a:solidFill>
                    <a:srgbClr val="64288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altLang="zh-CN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n-US" altLang="zh-CN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7BE79140-1C68-5588-B3DB-E5B735B3A127}"/>
                </a:ext>
              </a:extLst>
            </p:cNvPr>
            <p:cNvSpPr/>
            <p:nvPr/>
          </p:nvSpPr>
          <p:spPr>
            <a:xfrm>
              <a:off x="3924299" y="3063050"/>
              <a:ext cx="5619751" cy="1774814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50000"/>
                <a:hueOff val="-3342512"/>
                <a:satOff val="-12663"/>
                <a:lumOff val="4207"/>
                <a:alphaOff val="0"/>
              </a:schemeClr>
            </a:fillRef>
            <a:effectRef idx="0">
              <a:schemeClr val="accent5">
                <a:tint val="50000"/>
                <a:hueOff val="-3342512"/>
                <a:satOff val="-12663"/>
                <a:lumOff val="4207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zh-CN" altLang="en-US" sz="1600" dirty="0">
                  <a:solidFill>
                    <a:schemeClr val="accent6">
                      <a:lumMod val="75000"/>
                    </a:schemeClr>
                  </a:solidFill>
                </a:rPr>
                <a:t>算法 </a:t>
              </a:r>
              <a:r>
                <a:rPr lang="en-US" altLang="zh-CN" sz="1600" dirty="0">
                  <a:solidFill>
                    <a:schemeClr val="accent6">
                      <a:lumMod val="75000"/>
                    </a:schemeClr>
                  </a:solidFill>
                </a:rPr>
                <a:t>B:  </a:t>
              </a:r>
            </a:p>
            <a:p>
              <a:r>
                <a:rPr lang="zh-CN" altLang="en-US" sz="1600" dirty="0">
                  <a:solidFill>
                    <a:schemeClr val="accent6">
                      <a:lumMod val="75000"/>
                    </a:schemeClr>
                  </a:solidFill>
                </a:rPr>
                <a:t>打印操作需要循环 </a:t>
              </a:r>
              <a:r>
                <a:rPr lang="en-US" altLang="zh-CN" sz="1600" dirty="0">
                  <a:solidFill>
                    <a:schemeClr val="accent6">
                      <a:lumMod val="75000"/>
                    </a:schemeClr>
                  </a:solidFill>
                </a:rPr>
                <a:t>    </a:t>
              </a:r>
              <a:r>
                <a:rPr lang="zh-CN" altLang="en-US" sz="1600" dirty="0">
                  <a:solidFill>
                    <a:schemeClr val="accent6">
                      <a:lumMod val="75000"/>
                    </a:schemeClr>
                  </a:solidFill>
                </a:rPr>
                <a:t>次，算法运行时间随着     增大呈线性增长。</a:t>
              </a:r>
              <a:endParaRPr lang="en-US" altLang="zh-CN" sz="16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zh-CN" altLang="en-US" sz="1600" dirty="0">
                  <a:solidFill>
                    <a:schemeClr val="accent6">
                      <a:lumMod val="75000"/>
                    </a:schemeClr>
                  </a:solidFill>
                </a:rPr>
                <a:t>此算法的时间复杂度被称为“</a:t>
              </a:r>
              <a:r>
                <a:rPr lang="zh-CN" altLang="en-US" sz="1600" b="1" dirty="0">
                  <a:solidFill>
                    <a:schemeClr val="accent6">
                      <a:lumMod val="75000"/>
                    </a:schemeClr>
                  </a:solidFill>
                </a:rPr>
                <a:t>线性阶</a:t>
              </a:r>
              <a:r>
                <a:rPr lang="zh-CN" altLang="en-US" sz="1600" dirty="0">
                  <a:solidFill>
                    <a:schemeClr val="accent6">
                      <a:lumMod val="75000"/>
                    </a:schemeClr>
                  </a:solidFill>
                </a:rPr>
                <a:t>”。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4">
                  <a:extLst>
                    <a:ext uri="{FF2B5EF4-FFF2-40B4-BE49-F238E27FC236}">
                      <a16:creationId xmlns:a16="http://schemas.microsoft.com/office/drawing/2014/main" id="{2902077E-EEED-03FD-3399-CB1359D8A85A}"/>
                    </a:ext>
                  </a:extLst>
                </p:cNvPr>
                <p:cNvSpPr txBox="1"/>
                <p:nvPr/>
              </p:nvSpPr>
              <p:spPr>
                <a:xfrm>
                  <a:off x="5675558" y="3306412"/>
                  <a:ext cx="23724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zh-CN" altLang="en-US" sz="2000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4">
                  <a:extLst>
                    <a:ext uri="{FF2B5EF4-FFF2-40B4-BE49-F238E27FC236}">
                      <a16:creationId xmlns:a16="http://schemas.microsoft.com/office/drawing/2014/main" id="{2902077E-EEED-03FD-3399-CB1359D8A8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5558" y="3306412"/>
                  <a:ext cx="237244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2821" r="-128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4">
                  <a:extLst>
                    <a:ext uri="{FF2B5EF4-FFF2-40B4-BE49-F238E27FC236}">
                      <a16:creationId xmlns:a16="http://schemas.microsoft.com/office/drawing/2014/main" id="{A2A8C080-EA67-98FE-451C-9199880E5B51}"/>
                    </a:ext>
                  </a:extLst>
                </p:cNvPr>
                <p:cNvSpPr txBox="1"/>
                <p:nvPr/>
              </p:nvSpPr>
              <p:spPr>
                <a:xfrm>
                  <a:off x="7969812" y="3306411"/>
                  <a:ext cx="23724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zh-CN" altLang="en-US" sz="2000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文本框 24">
                  <a:extLst>
                    <a:ext uri="{FF2B5EF4-FFF2-40B4-BE49-F238E27FC236}">
                      <a16:creationId xmlns:a16="http://schemas.microsoft.com/office/drawing/2014/main" id="{A2A8C080-EA67-98FE-451C-9199880E5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9812" y="3306411"/>
                  <a:ext cx="237244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2821" r="-128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C0CD6A5-8325-329F-2374-2D18A81FEA3D}"/>
              </a:ext>
            </a:extLst>
          </p:cNvPr>
          <p:cNvGrpSpPr/>
          <p:nvPr/>
        </p:nvGrpSpPr>
        <p:grpSpPr>
          <a:xfrm>
            <a:off x="587253" y="4929540"/>
            <a:ext cx="9032919" cy="1569661"/>
            <a:chOff x="587253" y="4929540"/>
            <a:chExt cx="9032919" cy="1569661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2E07200-F3EC-4C37-67A7-717ABF399152}"/>
                </a:ext>
              </a:extLst>
            </p:cNvPr>
            <p:cNvSpPr txBox="1"/>
            <p:nvPr/>
          </p:nvSpPr>
          <p:spPr>
            <a:xfrm>
              <a:off x="587253" y="4929541"/>
              <a:ext cx="4467348" cy="1569660"/>
            </a:xfrm>
            <a:prstGeom prst="rect">
              <a:avLst/>
            </a:prstGeom>
            <a:solidFill>
              <a:srgbClr val="FBE5D6"/>
            </a:solidFill>
          </p:spPr>
          <p:txBody>
            <a:bodyPr wrap="square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>
                  <a:solidFill>
                    <a:srgbClr val="3F7F5F"/>
                  </a:solidFill>
                  <a:effectLst/>
                  <a:latin typeface="Consolas" panose="020B0609020204030204" pitchFamily="49" charset="0"/>
                </a:rPr>
                <a:t>// </a:t>
              </a:r>
              <a:r>
                <a:rPr lang="zh-CN" altLang="en-US" sz="1600" dirty="0">
                  <a:solidFill>
                    <a:srgbClr val="3F7F5F"/>
                  </a:solidFill>
                  <a:effectLst/>
                  <a:latin typeface="Consolas" panose="020B0609020204030204" pitchFamily="49" charset="0"/>
                </a:rPr>
                <a:t>算法 </a:t>
              </a:r>
              <a:r>
                <a:rPr lang="en-US" altLang="zh-CN" sz="1600" dirty="0">
                  <a:solidFill>
                    <a:srgbClr val="3F7F5F"/>
                  </a:solidFill>
                  <a:effectLst/>
                  <a:latin typeface="Consolas" panose="020B0609020204030204" pitchFamily="49" charset="0"/>
                </a:rPr>
                <a:t>C </a:t>
              </a:r>
              <a:r>
                <a:rPr lang="zh-CN" altLang="en-US" sz="1600" dirty="0">
                  <a:solidFill>
                    <a:srgbClr val="3F7F5F"/>
                  </a:solidFill>
                  <a:effectLst/>
                  <a:latin typeface="Consolas" panose="020B0609020204030204" pitchFamily="49" charset="0"/>
                </a:rPr>
                <a:t>的时间复杂度：常数阶</a:t>
              </a:r>
              <a:endParaRPr lang="zh-CN" alt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rgbClr val="7F0055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zh-CN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600" b="1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algorithm_C</a:t>
              </a:r>
              <a:r>
                <a:rPr lang="en-US" altLang="zh-CN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600" b="1" dirty="0">
                  <a:solidFill>
                    <a:srgbClr val="7F0055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n) {</a:t>
              </a: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</a:t>
              </a:r>
              <a:r>
                <a:rPr lang="en-US" altLang="zh-CN" sz="1600" b="1" dirty="0">
                  <a:solidFill>
                    <a:srgbClr val="7F0055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sz="1600" b="1" dirty="0">
                  <a:solidFill>
                    <a:srgbClr val="7F0055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0; </a:t>
              </a:r>
              <a:r>
                <a:rPr lang="en-US" altLang="zh-CN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 1000000; </a:t>
              </a:r>
              <a:r>
                <a:rPr lang="en-US" altLang="zh-CN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++) {</a:t>
              </a:r>
            </a:p>
            <a:p>
              <a:pPr lvl="1"/>
              <a:r>
                <a:rPr lang="en-US" altLang="zh-CN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 &lt;&lt; 0 &lt;&lt; </a:t>
              </a:r>
              <a:r>
                <a:rPr lang="en-US" altLang="zh-CN" sz="1600" b="1" dirty="0">
                  <a:solidFill>
                    <a:srgbClr val="64288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altLang="zh-CN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n-US" altLang="zh-CN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EB36FB51-4216-9ED2-6DEE-8A0A2BE22B4A}"/>
                </a:ext>
              </a:extLst>
            </p:cNvPr>
            <p:cNvGrpSpPr/>
            <p:nvPr/>
          </p:nvGrpSpPr>
          <p:grpSpPr>
            <a:xfrm>
              <a:off x="5054601" y="4929540"/>
              <a:ext cx="4565571" cy="1569659"/>
              <a:chOff x="4362458" y="4533215"/>
              <a:chExt cx="4565571" cy="962956"/>
            </a:xfrm>
          </p:grpSpPr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6B13F11E-135D-A9C8-9084-FAAAB98E36C7}"/>
                  </a:ext>
                </a:extLst>
              </p:cNvPr>
              <p:cNvSpPr/>
              <p:nvPr/>
            </p:nvSpPr>
            <p:spPr>
              <a:xfrm>
                <a:off x="4362458" y="4533215"/>
                <a:ext cx="4565571" cy="962956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50000"/>
                  <a:hueOff val="-6685025"/>
                  <a:satOff val="-25325"/>
                  <a:lumOff val="8413"/>
                  <a:alphaOff val="0"/>
                </a:schemeClr>
              </a:fillRef>
              <a:effectRef idx="0">
                <a:schemeClr val="accent5">
                  <a:tint val="50000"/>
                  <a:hueOff val="-6685025"/>
                  <a:satOff val="-25325"/>
                  <a:lumOff val="8413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r>
                  <a:rPr lang="zh-CN" alt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算法 </a:t>
                </a:r>
                <a:r>
                  <a:rPr lang="en-US" altLang="zh-CN" sz="1600" dirty="0">
                    <a:solidFill>
                      <a:schemeClr val="accent2">
                        <a:lumMod val="75000"/>
                      </a:schemeClr>
                    </a:solidFill>
                  </a:rPr>
                  <a:t>C: </a:t>
                </a:r>
              </a:p>
              <a:p>
                <a:r>
                  <a:rPr lang="en-US" altLang="zh-CN" sz="16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zh-CN" alt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打印操作需要循环 </a:t>
                </a:r>
                <a:r>
                  <a:rPr lang="en-US" altLang="zh-CN" sz="1600" dirty="0">
                    <a:solidFill>
                      <a:schemeClr val="accent2">
                        <a:lumMod val="75000"/>
                      </a:schemeClr>
                    </a:solidFill>
                  </a:rPr>
                  <a:t>1000000</a:t>
                </a:r>
                <a:r>
                  <a:rPr lang="zh-CN" alt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 次，虽然运行时间很长，但它与输入数据大小 </a:t>
                </a:r>
                <a:r>
                  <a:rPr lang="en-US" altLang="zh-CN" sz="1600" dirty="0">
                    <a:solidFill>
                      <a:schemeClr val="accent2">
                        <a:lumMod val="75000"/>
                      </a:schemeClr>
                    </a:solidFill>
                  </a:rPr>
                  <a:t>  </a:t>
                </a:r>
                <a:r>
                  <a:rPr lang="zh-CN" alt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无关。因此 </a:t>
                </a:r>
                <a:r>
                  <a:rPr lang="en-US" altLang="zh-CN" sz="1600" dirty="0">
                    <a:solidFill>
                      <a:schemeClr val="accent2">
                        <a:lumMod val="75000"/>
                      </a:schemeClr>
                    </a:solidFill>
                  </a:rPr>
                  <a:t>C </a:t>
                </a:r>
                <a:r>
                  <a:rPr lang="zh-CN" alt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的时间复杂度和 </a:t>
                </a:r>
                <a:r>
                  <a:rPr lang="en-US" altLang="zh-CN" sz="1600" dirty="0">
                    <a:solidFill>
                      <a:schemeClr val="accent2">
                        <a:lumMod val="75000"/>
                      </a:schemeClr>
                    </a:solidFill>
                  </a:rPr>
                  <a:t>A </a:t>
                </a:r>
                <a:r>
                  <a:rPr lang="zh-CN" alt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相同，仍为“</a:t>
                </a:r>
                <a:r>
                  <a:rPr lang="zh-CN" altLang="en-US" sz="1600" b="1" dirty="0">
                    <a:solidFill>
                      <a:schemeClr val="accent2">
                        <a:lumMod val="75000"/>
                      </a:schemeClr>
                    </a:solidFill>
                  </a:rPr>
                  <a:t>常数阶</a:t>
                </a:r>
                <a:r>
                  <a:rPr lang="zh-CN" alt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”</a:t>
                </a:r>
                <a:r>
                  <a:rPr lang="zh-CN" altLang="en-US" sz="1800" dirty="0"/>
                  <a:t>。</a:t>
                </a:r>
              </a:p>
              <a:p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4">
                    <a:extLst>
                      <a:ext uri="{FF2B5EF4-FFF2-40B4-BE49-F238E27FC236}">
                        <a16:creationId xmlns:a16="http://schemas.microsoft.com/office/drawing/2014/main" id="{D05EFB62-340E-7C53-DD55-2443D09F83E5}"/>
                      </a:ext>
                    </a:extLst>
                  </p:cNvPr>
                  <p:cNvSpPr txBox="1"/>
                  <p:nvPr/>
                </p:nvSpPr>
                <p:spPr>
                  <a:xfrm>
                    <a:off x="6645243" y="4825878"/>
                    <a:ext cx="237244" cy="18881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oMath>
                      </m:oMathPara>
                    </a14:m>
                    <a:endParaRPr lang="zh-CN" altLang="en-US" sz="2000" b="1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文本框 24">
                    <a:extLst>
                      <a:ext uri="{FF2B5EF4-FFF2-40B4-BE49-F238E27FC236}">
                        <a16:creationId xmlns:a16="http://schemas.microsoft.com/office/drawing/2014/main" id="{D05EFB62-340E-7C53-DD55-2443D09F83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5243" y="4825878"/>
                    <a:ext cx="237244" cy="18881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2821" r="-128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3869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2F183-73FF-50BB-6409-8A0AD2E7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空间复杂度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78B92D-FDC1-E4C4-C054-9397167FBD75}"/>
              </a:ext>
            </a:extLst>
          </p:cNvPr>
          <p:cNvSpPr txBox="1"/>
          <p:nvPr/>
        </p:nvSpPr>
        <p:spPr>
          <a:xfrm>
            <a:off x="361829" y="1284858"/>
            <a:ext cx="105950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-apple-system"/>
              </a:rPr>
              <a:t>空间复杂度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是对一个算法在运行过程中临时占用存储空间大小的一个度量，同样反映的是一个趋势。 </a:t>
            </a: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C0FDC5-3494-E234-69F4-CE145CC15B01}"/>
              </a:ext>
            </a:extLst>
          </p:cNvPr>
          <p:cNvSpPr txBox="1"/>
          <p:nvPr/>
        </p:nvSpPr>
        <p:spPr>
          <a:xfrm>
            <a:off x="906448" y="6196904"/>
            <a:ext cx="29072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0" i="0" dirty="0">
                <a:solidFill>
                  <a:srgbClr val="000000"/>
                </a:solidFill>
                <a:effectLst/>
                <a:latin typeface="PingFang SC"/>
              </a:rPr>
              <a:t> 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4D98EC97-41BA-526E-6241-65D9938AB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548" y="1870802"/>
                <a:ext cx="11745954" cy="2554545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PingFang SC"/>
                  </a:rPr>
                  <a:t>1. 空间复杂度 </a:t>
                </a:r>
                <a14:m>
                  <m:oMath xmlns:m="http://schemas.openxmlformats.org/officeDocument/2006/math">
                    <m:r>
                      <a:rPr kumimoji="0" lang="zh-CN" altLang="zh-CN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PingFang SC"/>
                      </a:rPr>
                      <m:t>𝑶</m:t>
                    </m:r>
                    <m:r>
                      <a:rPr kumimoji="0" lang="zh-CN" altLang="zh-CN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PingFang SC"/>
                      </a:rPr>
                      <m:t>(</m:t>
                    </m:r>
                    <m:r>
                      <a:rPr kumimoji="0" lang="zh-CN" altLang="zh-CN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PingFang SC"/>
                      </a:rPr>
                      <m:t>𝟏</m:t>
                    </m:r>
                    <m:r>
                      <a:rPr kumimoji="0" lang="zh-CN" altLang="zh-CN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PingFang SC"/>
                      </a:rPr>
                      <m:t>)</m:t>
                    </m:r>
                  </m:oMath>
                </a14:m>
                <a:endPara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PingFang SC"/>
                  </a:rPr>
                  <a:t>如果算法执行所需要的临时空间不随着某个变量 n 的大小而变化，即此算法空间复杂度为一个常量，可表示为 O(1);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PingFang SC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60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oid </a:t>
                </a:r>
                <a:r>
                  <a:rPr kumimoji="0" lang="en-US" altLang="zh-CN" sz="1600" b="0" i="0" u="none" strike="noStrike" cap="none" normalizeH="0" baseline="0" dirty="0" err="1">
                    <a:ln>
                      <a:noFill/>
                    </a:ln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funA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n)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  <a:endPara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444444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i =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88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444444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  <a:endPara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rgbClr val="444444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444444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j =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88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444444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  <a:endPara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rgbClr val="444444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444444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++i; </a:t>
                </a:r>
                <a:endPara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rgbClr val="444444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444444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j++; </a:t>
                </a:r>
                <a:endPara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rgbClr val="444444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444444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m = i + j; </a:t>
                </a:r>
                <a:endPara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rgbClr val="444444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600" dirty="0">
                    <a:solidFill>
                      <a:srgbClr val="44444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PingFang SC"/>
                  </a:rPr>
                  <a:t>代码中的 i, j, m 所分配的空间都不随着数据量变化，因此它的空间复杂度为 O(1)</a:t>
                </a:r>
                <a:endParaRPr kumimoji="0" lang="zh-CN" altLang="zh-CN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4D98EC97-41BA-526E-6241-65D9938ABB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548" y="1870802"/>
                <a:ext cx="11745954" cy="2554545"/>
              </a:xfrm>
              <a:prstGeom prst="rect">
                <a:avLst/>
              </a:prstGeom>
              <a:blipFill>
                <a:blip r:embed="rId2"/>
                <a:stretch>
                  <a:fillRect l="-1245" t="-2625" b="-5012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717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B7971-9184-C1BB-20BD-C4FEE931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270DDE5-A44D-9EAC-D721-51D6DC51D4E0}"/>
                  </a:ext>
                </a:extLst>
              </p:cNvPr>
              <p:cNvSpPr txBox="1"/>
              <p:nvPr/>
            </p:nvSpPr>
            <p:spPr>
              <a:xfrm>
                <a:off x="116618" y="1151238"/>
                <a:ext cx="11635409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b="1" i="0" dirty="0">
                    <a:solidFill>
                      <a:srgbClr val="000000"/>
                    </a:solidFill>
                    <a:effectLst/>
                    <a:latin typeface="PingFang SC"/>
                  </a:rPr>
                  <a:t>2</a:t>
                </a:r>
                <a:r>
                  <a:rPr lang="zh-CN" altLang="en-US" b="1" i="0" dirty="0">
                    <a:solidFill>
                      <a:srgbClr val="000000"/>
                    </a:solidFill>
                    <a:effectLst/>
                    <a:latin typeface="PingFang SC"/>
                  </a:rPr>
                  <a:t>、空间复杂度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i="0" dirty="0">
                  <a:solidFill>
                    <a:srgbClr val="000000"/>
                  </a:solidFill>
                  <a:effectLst/>
                  <a:latin typeface="PingFang SC"/>
                </a:endParaRPr>
              </a:p>
              <a:p>
                <a:pPr algn="l"/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随着数据量变化，内存消耗呈线性变化的时候，我们称之为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，如：</a:t>
                </a:r>
                <a:endParaRPr lang="en-US" altLang="zh-CN" b="0" i="0" dirty="0">
                  <a:solidFill>
                    <a:srgbClr val="333333"/>
                  </a:solidFill>
                  <a:effectLst/>
                  <a:latin typeface="PingFang SC"/>
                </a:endParaRPr>
              </a:p>
              <a:p>
                <a:pPr algn="l"/>
                <a:endParaRPr lang="zh-CN" altLang="en-US" b="0" i="0" dirty="0">
                  <a:solidFill>
                    <a:srgbClr val="333333"/>
                  </a:solidFill>
                  <a:effectLst/>
                  <a:latin typeface="PingFang SC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270DDE5-A44D-9EAC-D721-51D6DC51D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18" y="1151238"/>
                <a:ext cx="11635409" cy="923330"/>
              </a:xfrm>
              <a:prstGeom prst="rect">
                <a:avLst/>
              </a:prstGeom>
              <a:blipFill>
                <a:blip r:embed="rId2"/>
                <a:stretch>
                  <a:fillRect l="-419" t="-3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2">
            <a:extLst>
              <a:ext uri="{FF2B5EF4-FFF2-40B4-BE49-F238E27FC236}">
                <a16:creationId xmlns:a16="http://schemas.microsoft.com/office/drawing/2014/main" id="{1B1C9883-F6A2-3D62-DCF2-F42E7943C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73" y="2074568"/>
            <a:ext cx="271548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m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[n]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(i=1; i&lt;=n; ++i)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m[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i;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zh-CN" sz="40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6D3112C-F57B-E2EF-B3A7-BE75314E8B5D}"/>
                  </a:ext>
                </a:extLst>
              </p:cNvPr>
              <p:cNvSpPr txBox="1"/>
              <p:nvPr/>
            </p:nvSpPr>
            <p:spPr>
              <a:xfrm>
                <a:off x="270344" y="3620681"/>
                <a:ext cx="610660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b="1" i="0" dirty="0">
                    <a:solidFill>
                      <a:srgbClr val="000000"/>
                    </a:solidFill>
                    <a:effectLst/>
                    <a:latin typeface="PingFang SC"/>
                  </a:rPr>
                  <a:t>3</a:t>
                </a:r>
                <a:r>
                  <a:rPr lang="zh-CN" altLang="en-US" b="1" i="0" dirty="0">
                    <a:solidFill>
                      <a:srgbClr val="000000"/>
                    </a:solidFill>
                    <a:effectLst/>
                    <a:latin typeface="PingFang SC"/>
                  </a:rPr>
                  <a:t>、空间复杂度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baseline="300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i="0" dirty="0">
                  <a:solidFill>
                    <a:srgbClr val="000000"/>
                  </a:solidFill>
                  <a:effectLst/>
                  <a:latin typeface="PingFang SC"/>
                </a:endParaRPr>
              </a:p>
              <a:p>
                <a:pPr algn="l"/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随着数据量的变化，内存消耗为平方变化，如：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6D3112C-F57B-E2EF-B3A7-BE75314E8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44" y="3620681"/>
                <a:ext cx="6106602" cy="646331"/>
              </a:xfrm>
              <a:prstGeom prst="rect">
                <a:avLst/>
              </a:prstGeom>
              <a:blipFill>
                <a:blip r:embed="rId3"/>
                <a:stretch>
                  <a:fillRect l="-798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AB340E1-5177-9373-9D41-D87FFC809216}"/>
              </a:ext>
            </a:extLst>
          </p:cNvPr>
          <p:cNvSpPr txBox="1"/>
          <p:nvPr/>
        </p:nvSpPr>
        <p:spPr>
          <a:xfrm>
            <a:off x="439973" y="4402503"/>
            <a:ext cx="61066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[][]</a:t>
            </a:r>
            <a:r>
              <a:rPr lang="zh-CN" altLang="en-US" dirty="0"/>
              <a:t> arr = new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dirty="0"/>
              <a:t>[n][n];</a:t>
            </a:r>
            <a:endParaRPr lang="en-US" altLang="zh-CN" dirty="0"/>
          </a:p>
          <a:p>
            <a:endParaRPr lang="zh-CN" altLang="en-US" dirty="0"/>
          </a:p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i&lt;n; ++i)</a:t>
            </a:r>
            <a:r>
              <a:rPr lang="zh-CN" altLang="en-US" dirty="0"/>
              <a:t>{</a:t>
            </a:r>
          </a:p>
          <a:p>
            <a:r>
              <a:rPr lang="zh-CN" altLang="en-US" dirty="0"/>
              <a:t>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&lt;n; ++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dirty="0"/>
              <a:t>{</a:t>
            </a:r>
          </a:p>
          <a:p>
            <a:r>
              <a:rPr lang="zh-CN" altLang="en-US" dirty="0"/>
              <a:t>        arr[i][j] = new Random().nextInt();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69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77D6D-2B7D-C06C-556A-EEFE9EA4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算法 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 </a:t>
            </a:r>
            <a:r>
              <a:rPr lang="zh-CN" altLang="en-US" dirty="0"/>
              <a:t>和 </a:t>
            </a:r>
            <a:r>
              <a:rPr lang="en-US" altLang="zh-CN" dirty="0"/>
              <a:t>C </a:t>
            </a:r>
            <a:r>
              <a:rPr lang="zh-CN" altLang="en-US" dirty="0"/>
              <a:t>的时间增长趋势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FCFAA3-0924-C84B-38CC-B96B3C2B7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87" y="1614654"/>
            <a:ext cx="7979089" cy="423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9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4B5C9-B329-624A-84CF-98761DA7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</a:t>
            </a:r>
            <a:r>
              <a:rPr lang="zh-CN" altLang="en-US" dirty="0"/>
              <a:t>时间复杂度分析有哪些特点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58447C6-ADC2-8F54-A2FD-F1357A74E445}"/>
                  </a:ext>
                </a:extLst>
              </p:cNvPr>
              <p:cNvSpPr txBox="1"/>
              <p:nvPr/>
            </p:nvSpPr>
            <p:spPr>
              <a:xfrm>
                <a:off x="266413" y="1394709"/>
                <a:ext cx="11573079" cy="51746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/>
                  <a:t>相较于直接统计算法的运行时间，时间复杂度分析有哪些特点呢？</a:t>
                </a:r>
              </a:p>
              <a:p>
                <a:endParaRPr lang="zh-CN" alt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1" dirty="0"/>
                  <a:t>时间复杂度能够有效评估算法效率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例如，算法 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B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的运行时间呈线性增长，在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时比算法 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更慢，在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&gt;1000000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时比算法 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更慢。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事实上，只要输入数据大小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足够大，复杂度为“</a:t>
                </a:r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常数阶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”的算法一定优于“</a:t>
                </a:r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线性阶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”的算法，这正是</a:t>
                </a:r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时间增长趋势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的含义。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1" dirty="0"/>
                  <a:t>时间复杂度的推算方法更简便。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显然，</a:t>
                </a:r>
                <a:r>
                  <a:rPr lang="zh-CN" altLang="en-US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运行平台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:r>
                  <a:rPr lang="zh-CN" altLang="en-US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计算操作类型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都与算法运行时间的</a:t>
                </a:r>
                <a:r>
                  <a:rPr lang="zh-CN" altLang="en-US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增长趋势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无关。因此在时间复杂度分析中，我们可以简单地</a:t>
                </a:r>
                <a:r>
                  <a:rPr lang="zh-CN" altLang="en-US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将所有计算操作的执行时间视为相同的“单位时间”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，从而将“计算操作运行时间统计”简化为“计算操作数量统计”，这样一来估算难度就大大降低了</a:t>
                </a:r>
                <a:r>
                  <a:rPr lang="zh-CN" altLang="en-US" dirty="0"/>
                  <a:t>。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1" dirty="0"/>
                  <a:t>时间复杂度也存在一定的局限性</a:t>
                </a:r>
                <a:r>
                  <a:rPr lang="zh-CN" altLang="en-US" dirty="0"/>
                  <a:t>。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例如，尽管算法 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和 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的时间复杂度相同，但实际运行时间差别很大。同样，尽管算法 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B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的时间复杂度比 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高，但在输入数据大小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较小时，算法 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B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明显优于算法 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。对于此类情况，</a:t>
                </a:r>
                <a:r>
                  <a:rPr lang="zh-CN" altLang="en-US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我们时常难以仅凭时间复杂度判断算法效率的高低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。当然，尽管存在上述问题，</a:t>
                </a:r>
                <a:r>
                  <a:rPr lang="zh-CN" altLang="en-US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复杂度分析仍然是评判算法效率最有效且常用的方法。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58447C6-ADC2-8F54-A2FD-F1357A74E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13" y="1394709"/>
                <a:ext cx="11573079" cy="5174622"/>
              </a:xfrm>
              <a:prstGeom prst="rect">
                <a:avLst/>
              </a:prstGeom>
              <a:blipFill>
                <a:blip r:embed="rId2"/>
                <a:stretch>
                  <a:fillRect l="-474" t="-707" b="-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042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C190F-8376-4B57-D0E6-4CC47E95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 函数渐近上界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7E674E-FDCF-F9DE-EE38-CCAE08D9B7F8}"/>
              </a:ext>
            </a:extLst>
          </p:cNvPr>
          <p:cNvSpPr txBox="1"/>
          <p:nvPr/>
        </p:nvSpPr>
        <p:spPr>
          <a:xfrm>
            <a:off x="195923" y="1619221"/>
            <a:ext cx="5656237" cy="2585323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algorithm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n) 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1;  </a:t>
            </a:r>
            <a:r>
              <a:rPr lang="en-US" altLang="zh-CN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+1 </a:t>
            </a:r>
            <a:endParaRPr lang="en-US" altLang="zh-CN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a + 1;  </a:t>
            </a:r>
            <a:r>
              <a:rPr lang="en-US" altLang="zh-CN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+1</a:t>
            </a:r>
            <a:endParaRPr lang="en-US" altLang="zh-CN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a + 2;  </a:t>
            </a:r>
            <a:r>
              <a:rPr lang="en-US" altLang="zh-CN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+1</a:t>
            </a:r>
            <a:endParaRPr lang="en-US" altLang="zh-CN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循环 </a:t>
            </a:r>
            <a:r>
              <a:rPr lang="en-US" altLang="zh-CN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zh-CN" altLang="en-US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次</a:t>
            </a:r>
            <a:endParaRPr lang="zh-CN" alt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 	</a:t>
            </a:r>
            <a:r>
              <a:rPr lang="en-US" altLang="zh-CN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+1</a:t>
            </a:r>
            <a:endParaRPr lang="en-US" altLang="zh-CN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 &lt;&lt; 0 &lt;&lt; </a:t>
            </a:r>
            <a:r>
              <a:rPr lang="en-US" altLang="zh-CN" b="1" dirty="0">
                <a:solidFill>
                  <a:srgbClr val="64288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		</a:t>
            </a:r>
            <a:r>
              <a:rPr lang="en-US" altLang="zh-CN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+1</a:t>
            </a:r>
            <a:endParaRPr lang="en-US" altLang="zh-CN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E579A0-73E1-835D-97DA-1BDD8F7FF694}"/>
              </a:ext>
            </a:extLst>
          </p:cNvPr>
          <p:cNvSpPr txBox="1"/>
          <p:nvPr/>
        </p:nvSpPr>
        <p:spPr>
          <a:xfrm>
            <a:off x="195923" y="1178327"/>
            <a:ext cx="6106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D1D2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给定一个输入大小为 </a:t>
            </a:r>
            <a:r>
              <a:rPr lang="en-US" altLang="zh-CN" b="0" i="0" dirty="0">
                <a:solidFill>
                  <a:srgbClr val="1D1D2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 </a:t>
            </a:r>
            <a:r>
              <a:rPr lang="zh-CN" altLang="en-US" b="0" i="0" dirty="0">
                <a:solidFill>
                  <a:srgbClr val="1D1D2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的函数：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61D0CC7-763C-2D3C-30FF-B68A5DD0F9B6}"/>
                  </a:ext>
                </a:extLst>
              </p:cNvPr>
              <p:cNvSpPr txBox="1"/>
              <p:nvPr/>
            </p:nvSpPr>
            <p:spPr>
              <a:xfrm>
                <a:off x="5852160" y="1710771"/>
                <a:ext cx="6106602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设算法的</a:t>
                </a:r>
                <a:r>
                  <a:rPr lang="zh-CN" altLang="en-US" b="1" i="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操作数量</a:t>
                </a: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是一个关于输入数据大小</a:t>
                </a:r>
                <a:r>
                  <a:rPr lang="zh-CN" altLang="en-US" b="1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 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b="1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 </a:t>
                </a: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的函数，记为：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rgbClr val="1D1D2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>
                        <a:solidFill>
                          <a:srgbClr val="1D1D20"/>
                        </a:solidFill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US" altLang="zh-CN" b="1" i="1" dirty="0" smtClean="0">
                        <a:solidFill>
                          <a:srgbClr val="1D1D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，则以上函数的</a:t>
                </a:r>
                <a:r>
                  <a:rPr lang="zh-CN" altLang="en-US" b="1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操作数量</a:t>
                </a: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为：</a:t>
                </a:r>
                <a:endParaRPr lang="en-US" altLang="zh-CN" b="0" i="0" dirty="0">
                  <a:solidFill>
                    <a:srgbClr val="1D1D2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1D1D20"/>
                          </a:solidFill>
                          <a:latin typeface="Cambria Math" panose="02040503050406030204" pitchFamily="18" charset="0"/>
                        </a:rPr>
                        <m:t>𝐓</m:t>
                      </m:r>
                      <m:d>
                        <m:dPr>
                          <m:ctrlPr>
                            <a:rPr lang="en-US" altLang="zh-CN" b="1" i="1" dirty="0" smtClean="0">
                              <a:solidFill>
                                <a:srgbClr val="1D1D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solidFill>
                                <a:srgbClr val="1D1D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b="1" i="1" dirty="0" smtClean="0">
                          <a:solidFill>
                            <a:srgbClr val="1D1D2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dirty="0" smtClean="0">
                          <a:solidFill>
                            <a:srgbClr val="1D1D20"/>
                          </a:solidFill>
                          <a:effectLst/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b="1" i="1" dirty="0" smtClean="0">
                          <a:solidFill>
                            <a:srgbClr val="1D1D2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dirty="0" smtClean="0">
                          <a:solidFill>
                            <a:srgbClr val="1D1D20"/>
                          </a:solidFill>
                          <a:effectLst/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dirty="0" smtClean="0">
                          <a:solidFill>
                            <a:srgbClr val="1D1D20"/>
                          </a:solidFill>
                          <a:effectLst/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br>
                  <a:rPr lang="zh-CN" altLang="en-US" b="0" i="0" dirty="0">
                    <a:solidFill>
                      <a:srgbClr val="1D1D20"/>
                    </a:solidFill>
                    <a:effectLst/>
                    <a:latin typeface="-apple-system"/>
                  </a:rPr>
                </a:b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1D1D20"/>
                        </a:solidFill>
                        <a:latin typeface="Cambria Math" panose="02040503050406030204" pitchFamily="18" charset="0"/>
                      </a:rPr>
                      <m:t>𝐓</m:t>
                    </m:r>
                    <m:d>
                      <m:dPr>
                        <m:ctrlPr>
                          <a:rPr lang="en-US" altLang="zh-CN" b="1" i="1" dirty="0" smtClean="0">
                            <a:solidFill>
                              <a:srgbClr val="1D1D2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solidFill>
                              <a:srgbClr val="1D1D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-apple-system"/>
                  </a:rPr>
                  <a:t> </a:t>
                </a: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是一次函数，说明其运行时间的</a:t>
                </a:r>
                <a:r>
                  <a:rPr lang="zh-CN" altLang="en-US" b="1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增长趋势是线性的</a:t>
                </a: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，因此</a:t>
                </a:r>
                <a:r>
                  <a:rPr lang="en-US" altLang="zh-CN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, </a:t>
                </a: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它的</a:t>
                </a:r>
                <a:r>
                  <a:rPr lang="zh-CN" altLang="en-US" b="1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时间复杂度</a:t>
                </a: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:r>
                  <a:rPr lang="zh-CN" altLang="en-US" b="1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线性阶</a:t>
                </a: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b="0" i="0" dirty="0">
                  <a:solidFill>
                    <a:srgbClr val="1D1D2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我们将线性阶的时间复杂度记为 </a:t>
                </a:r>
                <a:r>
                  <a:rPr lang="en-US" altLang="zh-CN" b="1" dirty="0">
                    <a:solidFill>
                      <a:srgbClr val="1D1D20"/>
                    </a:solidFill>
                  </a:rPr>
                  <a:t> 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dirty="0" smtClean="0">
                            <a:solidFill>
                              <a:srgbClr val="1D1D2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solidFill>
                              <a:srgbClr val="1D1D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-apple-system"/>
                  </a:rPr>
                  <a:t> </a:t>
                </a: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，表示函数 </a:t>
                </a:r>
                <a:r>
                  <a:rPr lang="en-US" altLang="zh-CN" b="1" dirty="0">
                    <a:solidFill>
                      <a:srgbClr val="1D1D2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1D1D20"/>
                        </a:solidFill>
                        <a:latin typeface="Cambria Math" panose="02040503050406030204" pitchFamily="18" charset="0"/>
                      </a:rPr>
                      <m:t>𝐓</m:t>
                    </m:r>
                    <m:d>
                      <m:dPr>
                        <m:ctrlPr>
                          <a:rPr lang="en-US" altLang="zh-CN" b="1" i="1" dirty="0" smtClean="0">
                            <a:solidFill>
                              <a:srgbClr val="1D1D2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solidFill>
                              <a:srgbClr val="1D1D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-apple-system"/>
                  </a:rPr>
                  <a:t> </a:t>
                </a:r>
                <a:r>
                  <a:rPr lang="en-US" altLang="zh-CN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 </a:t>
                </a: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的渐近上界（</a:t>
                </a:r>
                <a:r>
                  <a:rPr lang="en-US" altLang="zh-CN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asymptotic upper bound</a:t>
                </a: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）</a:t>
                </a: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-apple-system"/>
                  </a:rPr>
                  <a:t>。</a:t>
                </a:r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61D0CC7-763C-2D3C-30FF-B68A5DD0F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60" y="1710771"/>
                <a:ext cx="6106602" cy="2585323"/>
              </a:xfrm>
              <a:prstGeom prst="rect">
                <a:avLst/>
              </a:prstGeom>
              <a:blipFill>
                <a:blip r:embed="rId3"/>
                <a:stretch>
                  <a:fillRect l="-798" t="-2123" b="-3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79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EF804-8CED-2726-1674-322DF934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 函数渐近上界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8F586A-DE46-0018-AF8D-CAD89306C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43" y="1164038"/>
            <a:ext cx="8711813" cy="274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67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64BB6-9DAB-5F58-0178-8A8DADA9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 函数渐近上界</a:t>
            </a:r>
            <a:r>
              <a:rPr lang="en-US" altLang="zh-CN" dirty="0"/>
              <a:t>-3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B2ABAC-8A50-E7F5-C83C-4D70F35B8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29" y="1280160"/>
            <a:ext cx="7515225" cy="538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8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64BB6-9DAB-5F58-0178-8A8DADA9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 时间复杂度的推算方法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47E2CF-9442-C1E5-4234-5A10CDC5DEE9}"/>
                  </a:ext>
                </a:extLst>
              </p:cNvPr>
              <p:cNvSpPr txBox="1"/>
              <p:nvPr/>
            </p:nvSpPr>
            <p:spPr>
              <a:xfrm>
                <a:off x="174928" y="1287621"/>
                <a:ext cx="11092070" cy="6801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根据定义，确定 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en-US" altLang="zh-CN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 </a:t>
                </a: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之后，我们便可得到时间复杂度 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𝑶</m:t>
                    </m:r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)) </m:t>
                    </m:r>
                  </m:oMath>
                </a14:m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r>
                  <a:rPr lang="en-US" altLang="zh-CN" dirty="0">
                    <a:solidFill>
                      <a:srgbClr val="1D1D2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那么如何确定渐近上界 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 </m:t>
                    </m:r>
                  </m:oMath>
                </a14:m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呢？</a:t>
                </a:r>
                <a:endParaRPr lang="en-US" altLang="zh-CN" b="0" i="0" dirty="0">
                  <a:solidFill>
                    <a:srgbClr val="1D1D2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总体分为两步：首先，</a:t>
                </a:r>
                <a:r>
                  <a:rPr lang="zh-CN" altLang="en-US" b="1" i="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统计操作数量</a:t>
                </a: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；然后， </a:t>
                </a:r>
                <a:r>
                  <a:rPr lang="zh-CN" altLang="en-US" b="1" i="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判断渐近上界</a:t>
                </a: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47E2CF-9442-C1E5-4234-5A10CDC5D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28" y="1287621"/>
                <a:ext cx="11092070" cy="680123"/>
              </a:xfrm>
              <a:prstGeom prst="rect">
                <a:avLst/>
              </a:prstGeom>
              <a:blipFill>
                <a:blip r:embed="rId2"/>
                <a:stretch>
                  <a:fillRect l="-495" t="-2679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E85712DB-4B5B-30D6-EFE9-7C15C842C3BA}"/>
              </a:ext>
            </a:extLst>
          </p:cNvPr>
          <p:cNvSpPr txBox="1"/>
          <p:nvPr/>
        </p:nvSpPr>
        <p:spPr>
          <a:xfrm>
            <a:off x="-15903" y="2240150"/>
            <a:ext cx="6106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1D1D20"/>
                </a:solidFill>
                <a:effectLst/>
                <a:latin typeface="-apple-system"/>
              </a:rPr>
              <a:t>第一步：</a:t>
            </a:r>
            <a:r>
              <a:rPr lang="zh-CN" altLang="en-US" b="1" i="0" dirty="0">
                <a:solidFill>
                  <a:srgbClr val="1D1D20"/>
                </a:solidFill>
                <a:effectLst/>
                <a:latin typeface="-apple-system"/>
              </a:rPr>
              <a:t>统计操作数量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F0F067E-094A-57CA-5408-4FC7D9AF1BAD}"/>
                  </a:ext>
                </a:extLst>
              </p:cNvPr>
              <p:cNvSpPr txBox="1"/>
              <p:nvPr/>
            </p:nvSpPr>
            <p:spPr>
              <a:xfrm>
                <a:off x="699715" y="2609482"/>
                <a:ext cx="10842928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针对代码，逐行从上到下计算即可。然而，由于上述</a:t>
                </a:r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𝐜</m:t>
                    </m:r>
                    <m:r>
                      <a:rPr lang="en-US" altLang="zh-CN" b="1" i="1" dirty="0">
                        <a:solidFill>
                          <a:srgbClr val="1D1D2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)) 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中的常数项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𝐜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可以取任意大小，因此操作数量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𝑻</m:t>
                    </m:r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中的各种</a:t>
                </a:r>
                <a:r>
                  <a:rPr lang="zh-CN" altLang="en-US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系数、常数项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都可以忽略。根据此原则，可以总结出以下计数简化技巧。</a:t>
                </a:r>
              </a:p>
              <a:p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忽略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𝑻</m:t>
                    </m:r>
                    <m:d>
                      <m:dPr>
                        <m:ctrlPr>
                          <a:rPr lang="en-US" altLang="zh-CN" b="1" i="1" dirty="0" smtClean="0">
                            <a:solidFill>
                              <a:srgbClr val="1D1D20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solidFill>
                              <a:srgbClr val="1D1D20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</m:e>
                    </m:d>
                  </m:oMath>
                </a14:m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中的常数项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因为它们都与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无关，因为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对时间复杂度不产生影响。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省略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𝑻</m:t>
                    </m:r>
                    <m:d>
                      <m:dPr>
                        <m:ctrlPr>
                          <a:rPr lang="en-US" altLang="zh-CN" b="1" i="1" dirty="0" smtClean="0">
                            <a:solidFill>
                              <a:srgbClr val="1D1D20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solidFill>
                              <a:srgbClr val="1D1D20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</m:e>
                    </m:d>
                  </m:oMath>
                </a14:m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中所有系数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  例如，循环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2</m:t>
                    </m:r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次、</a:t>
                </a:r>
                <a:r>
                  <a:rPr lang="en-US" altLang="zh-CN" b="1" dirty="0">
                    <a:solidFill>
                      <a:srgbClr val="1D1D20"/>
                    </a:solidFill>
                    <a:effectLst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𝟓</m:t>
                    </m:r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次等，都可以简化记为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次，因为前面的系数对时间复杂度没有影响。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循环嵌套时使用乘法。 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总操作数量等于外层循环和内层循环操作数量之积。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F0F067E-094A-57CA-5408-4FC7D9AF1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15" y="2609482"/>
                <a:ext cx="10842928" cy="2031325"/>
              </a:xfrm>
              <a:prstGeom prst="rect">
                <a:avLst/>
              </a:prstGeom>
              <a:blipFill>
                <a:blip r:embed="rId3"/>
                <a:stretch>
                  <a:fillRect l="-506" t="-2102" r="-450" b="-3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1568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公开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BFBFBF"/>
      </a:lt2>
      <a:accent1>
        <a:srgbClr val="F7364D"/>
      </a:accent1>
      <a:accent2>
        <a:srgbClr val="2F62EA"/>
      </a:accent2>
      <a:accent3>
        <a:srgbClr val="A5A5A5"/>
      </a:accent3>
      <a:accent4>
        <a:srgbClr val="FA8694"/>
      </a:accent4>
      <a:accent5>
        <a:srgbClr val="82A0F2"/>
      </a:accent5>
      <a:accent6>
        <a:srgbClr val="575757"/>
      </a:accent6>
      <a:hlink>
        <a:srgbClr val="0C2C84"/>
      </a:hlink>
      <a:folHlink>
        <a:srgbClr val="999999"/>
      </a:folHlink>
    </a:clrScheme>
    <a:fontScheme name="Custom 1">
      <a:majorFont>
        <a:latin typeface="Poppins ExtraBold"/>
        <a:ea typeface="Microsoft YaHei"/>
        <a:cs typeface=""/>
      </a:majorFont>
      <a:minorFont>
        <a:latin typeface="Poppins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</TotalTime>
  <Words>3651</Words>
  <Application>Microsoft Office PowerPoint</Application>
  <PresentationFormat>宽屏</PresentationFormat>
  <Paragraphs>324</Paragraphs>
  <Slides>31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53" baseType="lpstr">
      <vt:lpstr>Coca-Cola Care Font KaiTi</vt:lpstr>
      <vt:lpstr>Microsoft JhengHei</vt:lpstr>
      <vt:lpstr>PingFang SC</vt:lpstr>
      <vt:lpstr>等线</vt:lpstr>
      <vt:lpstr>等线 Light</vt:lpstr>
      <vt:lpstr>楷体</vt:lpstr>
      <vt:lpstr>可口可乐在乎体 楷体</vt:lpstr>
      <vt:lpstr>宋体</vt:lpstr>
      <vt:lpstr>微软雅黑</vt:lpstr>
      <vt:lpstr>微软雅黑</vt:lpstr>
      <vt:lpstr>-apple-system</vt:lpstr>
      <vt:lpstr>Arial</vt:lpstr>
      <vt:lpstr>Calibri Light</vt:lpstr>
      <vt:lpstr>Cambria Math</vt:lpstr>
      <vt:lpstr>Consolas</vt:lpstr>
      <vt:lpstr>Courier New</vt:lpstr>
      <vt:lpstr>Fira Code</vt:lpstr>
      <vt:lpstr>Poppins</vt:lpstr>
      <vt:lpstr>Trebuchet MS</vt:lpstr>
      <vt:lpstr>Office Theme</vt:lpstr>
      <vt:lpstr>1_Office 主题​​</vt:lpstr>
      <vt:lpstr>think-cell Slide</vt:lpstr>
      <vt:lpstr>Time Complexity</vt:lpstr>
      <vt:lpstr>1.时间复杂度</vt:lpstr>
      <vt:lpstr>1.1 统计时间增长趋势</vt:lpstr>
      <vt:lpstr>1.2 算法 A、B 和 C 的时间增长趋势</vt:lpstr>
      <vt:lpstr>1.3时间复杂度分析有哪些特点</vt:lpstr>
      <vt:lpstr>1.4  函数渐近上界</vt:lpstr>
      <vt:lpstr>1.4  函数渐近上界-2</vt:lpstr>
      <vt:lpstr>1.4  函数渐近上界-3</vt:lpstr>
      <vt:lpstr>1.5  时间复杂度的推算方法</vt:lpstr>
      <vt:lpstr>1.5  时间复杂度的推算方法- 统计操作数量</vt:lpstr>
      <vt:lpstr>1.5  时间复杂度的推算方法-判断渐近上界</vt:lpstr>
      <vt:lpstr>1.6  常见时间复杂度类型</vt:lpstr>
      <vt:lpstr>1.6.2 常见类型 -常数阶、常数阶 </vt:lpstr>
      <vt:lpstr>1.6.3 常见类型 -平方阶 </vt:lpstr>
      <vt:lpstr>1.6.3 常见类型-平方阶 </vt:lpstr>
      <vt:lpstr>1.6.3 常见类型</vt:lpstr>
      <vt:lpstr>1.6.3 常见类型 –指数阶 </vt:lpstr>
      <vt:lpstr>1.6.3 常见类型 –指数阶 </vt:lpstr>
      <vt:lpstr>PowerPoint 演示文稿</vt:lpstr>
      <vt:lpstr>1.6.4 常见类型 –对数阶 </vt:lpstr>
      <vt:lpstr>1.6.4 常见类型 –对数阶 </vt:lpstr>
      <vt:lpstr>1.6.4 常见类型 –对数阶 </vt:lpstr>
      <vt:lpstr>1.6.5 常见类型 –线性对数阶？ </vt:lpstr>
      <vt:lpstr>1.6.5 常见类型 –线性对数阶 </vt:lpstr>
      <vt:lpstr>1.6.6 常见类型 –阶乘阶 </vt:lpstr>
      <vt:lpstr>1.6.6 常见类型 –阶乘阶 </vt:lpstr>
      <vt:lpstr>2.最差、最佳、平均时间复杂度</vt:lpstr>
      <vt:lpstr>2.最差、最佳、平均时间复杂度</vt:lpstr>
      <vt:lpstr>PowerPoint 演示文稿</vt:lpstr>
      <vt:lpstr>空间复杂度</vt:lpstr>
      <vt:lpstr>PowerPoint 演示文稿</vt:lpstr>
    </vt:vector>
  </TitlesOfParts>
  <Company>SwireCocacola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Complexity</dc:title>
  <dc:creator>Chen Nianlai(陈年来)</dc:creator>
  <cp:lastModifiedBy>Chen Nianlai(陈年来)</cp:lastModifiedBy>
  <cp:revision>31</cp:revision>
  <dcterms:created xsi:type="dcterms:W3CDTF">2024-09-21T03:38:18Z</dcterms:created>
  <dcterms:modified xsi:type="dcterms:W3CDTF">2024-09-22T04:16:06Z</dcterms:modified>
</cp:coreProperties>
</file>