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  <p:sldMasterId id="2147483706" r:id="rId7"/>
    <p:sldMasterId id="2147483715" r:id="rId8"/>
  </p:sldMasterIdLst>
  <p:notesMasterIdLst>
    <p:notesMasterId r:id="rId16"/>
  </p:notesMasterIdLst>
  <p:handoutMasterIdLst>
    <p:handoutMasterId r:id="rId17"/>
  </p:handoutMasterIdLst>
  <p:sldIdLst>
    <p:sldId id="2147474688" r:id="rId9"/>
    <p:sldId id="2147474690" r:id="rId10"/>
    <p:sldId id="2147474692" r:id="rId11"/>
    <p:sldId id="2147474693" r:id="rId12"/>
    <p:sldId id="2147474691" r:id="rId13"/>
    <p:sldId id="2147474695" r:id="rId14"/>
    <p:sldId id="21474746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670C8"/>
    <a:srgbClr val="58AEFB"/>
    <a:srgbClr val="F4B084"/>
    <a:srgbClr val="FFC24D"/>
    <a:srgbClr val="FF7370"/>
    <a:srgbClr val="C4FF4F"/>
    <a:srgbClr val="F9D3D3"/>
    <a:srgbClr val="FA8694"/>
    <a:srgbClr val="CDD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96" autoAdjust="0"/>
  </p:normalViewPr>
  <p:slideViewPr>
    <p:cSldViewPr snapToGrid="0">
      <p:cViewPr varScale="1">
        <p:scale>
          <a:sx n="80" d="100"/>
          <a:sy n="80" d="100"/>
        </p:scale>
        <p:origin x="11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8E24DE-C326-4A33-A703-053B6CF62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8A69D-C15C-45CA-8A4B-E5923C58E5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F9433-4AFC-479A-91ED-E9CBA9BCD0A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1FFD6-B791-4BFF-B435-F48F3D12BB1D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6233-E86B-4BB7-BDF3-DAB440BE31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74C3-CE0E-44C2-AF61-FF2A1F8C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13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E80A9-8E84-453D-9D5B-BF351BB1607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091D7-7E21-48B8-9B0F-6AD5F1C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06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505"/>
            <a:ext cx="5403574" cy="1655762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5026"/>
            <a:ext cx="5403574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6593-C21F-4122-A38D-B279817B5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372" y="3928461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D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39348"/>
            <a:ext cx="12192000" cy="511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26" y="2233757"/>
            <a:ext cx="5403574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8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3A8A-0C78-BA49-9560-E7F4B914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14" y="6408588"/>
            <a:ext cx="356062" cy="32708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424A7-CF0C-4646-9009-B134FEDF3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新細明體"/>
              <a:cs typeface="+mn-cs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A307DA17-6F06-6744-81EF-5446313F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5" y="185195"/>
            <a:ext cx="11035496" cy="67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ca-Cola Care Font KaiTi" panose="020B0A05030303020204" pitchFamily="34" charset="-122"/>
                <a:ea typeface="Coca-Cola Care Font KaiTi" panose="020B0A05030303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760A2506-AEF7-9F4E-8168-43D43AE88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" y="6053950"/>
            <a:ext cx="206449" cy="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F3E6E6-F868-48BE-AAE4-FF87355C71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45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4F3E6E6-F868-48BE-AAE4-FF87355C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00"/>
            <a:ext cx="11362133" cy="66571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b="0" i="0" dirty="0">
                <a:solidFill>
                  <a:srgbClr val="CD06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oppins" panose="00000500000000000000" pitchFamily="2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5F5DB92-B441-484F-B7B8-4DEEA120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999" y="6604000"/>
            <a:ext cx="95624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EB24D71-D3CD-4238-8384-7F99D478D4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73C34-04B4-0A0F-7A93-A72C261072C6}"/>
              </a:ext>
            </a:extLst>
          </p:cNvPr>
          <p:cNvSpPr/>
          <p:nvPr userDrawn="1"/>
        </p:nvSpPr>
        <p:spPr>
          <a:xfrm>
            <a:off x="0" y="68372"/>
            <a:ext cx="190831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4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C83A98-69D8-4B8A-9C15-2B4EFECC47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481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194109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10CC6-76DC-41AB-B1F3-00DC66F918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1B4C3F-7989-4A5B-8E39-8C717CC909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476C0-EDBD-4FCC-835E-2ED16BA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89DC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CDC82CE-C64E-46A7-83AE-DC100BAB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77858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465B0C-332F-43C9-A1C1-D4841E0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89DC65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BF00C4-87EE-492B-BE20-F125DC2F7E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70A22-7DE4-4E8D-843A-E83AB58A34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1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3282952" cy="33310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C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258D51-9BDF-44DE-95DE-3BCA6112B4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54524" y="1419882"/>
            <a:ext cx="3282952" cy="33310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4363BE-E6CC-42D6-9154-FEC255D7FA1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454887" y="1419882"/>
            <a:ext cx="3282952" cy="33310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946BD8-D4D0-4AE3-B8BE-B6BBFBAEC2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097D8-B571-4158-8CA6-8E2A3AE6F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092797" cy="417284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00B05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3FD239-7647-4281-927A-BFAD5103DC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0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1D28-4D27-4698-980C-2F43A6EE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2AF92-B671-4EBA-BC9C-3DBE8DED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AB42B-B333-4246-BB7A-49AA68202E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8548-9C74-420D-963E-1AFD6CB1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0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11893BE-1981-44EF-9497-46C59A7EC2B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r="44375"/>
          <a:stretch/>
        </p:blipFill>
        <p:spPr bwMode="auto">
          <a:xfrm>
            <a:off x="11389899" y="6489812"/>
            <a:ext cx="124607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18C7F433-4F19-4D5D-AEC9-B254A6A3F1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3" y="6409907"/>
            <a:ext cx="715167" cy="4388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F588E5-AD2E-4815-B677-679FC0F38F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95" y="6480288"/>
            <a:ext cx="632059" cy="296923"/>
          </a:xfrm>
          <a:prstGeom prst="rect">
            <a:avLst/>
          </a:prstGeom>
        </p:spPr>
      </p:pic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6884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213" y="2358039"/>
            <a:ext cx="5403574" cy="1655762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213" y="4266352"/>
            <a:ext cx="540357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F1FEA-215A-4DEA-B3DC-665B7ED357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761" y="835802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3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F6082CD-81BF-4AC8-94B1-4128E48D30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8445" y="6300360"/>
            <a:ext cx="953555" cy="5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58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FF6082CD-81BF-4AC8-94B1-4128E48D30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8445" y="6300360"/>
            <a:ext cx="953555" cy="5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2537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72761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0CC6851-F93F-48F8-9106-2832EEEA0E6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r="44375"/>
          <a:stretch/>
        </p:blipFill>
        <p:spPr bwMode="auto">
          <a:xfrm>
            <a:off x="11389899" y="6489812"/>
            <a:ext cx="124607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AEE2FE2-47C2-4C26-91D4-B4AC25B4F8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3" y="6409907"/>
            <a:ext cx="715167" cy="4388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E86C3E-DE48-4274-82AC-A7E050220F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95" y="6480288"/>
            <a:ext cx="632059" cy="296923"/>
          </a:xfrm>
          <a:prstGeom prst="rect">
            <a:avLst/>
          </a:prstGeom>
        </p:spPr>
      </p:pic>
      <p:sp>
        <p:nvSpPr>
          <p:cNvPr id="10" name="Holder 2">
            <a:extLst>
              <a:ext uri="{FF2B5EF4-FFF2-40B4-BE49-F238E27FC236}">
                <a16:creationId xmlns:a16="http://schemas.microsoft.com/office/drawing/2014/main" id="{D6570DF7-46D6-4568-A3F4-D132BB71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02759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1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60435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85362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C26E-D0CE-475B-B002-DA50D2A960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zh-CN" altLang="en-US" dirty="0"/>
            </a:lvl1pPr>
          </a:lstStyle>
          <a:p>
            <a:r>
              <a:rPr lang="zh-CN" altLang="en-US">
                <a:solidFill>
                  <a:prstClr val="black"/>
                </a:solidFill>
              </a:rPr>
              <a:t>仅供内部使用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29F-8841-4638-8F4E-AD1ACE7EDE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94669" y="4949373"/>
            <a:ext cx="11893947" cy="1095827"/>
            <a:chOff x="0" y="5762174"/>
            <a:chExt cx="12197606" cy="1095826"/>
          </a:xfrm>
          <a:solidFill>
            <a:srgbClr val="B50102"/>
          </a:solidFill>
        </p:grpSpPr>
        <p:cxnSp>
          <p:nvCxnSpPr>
            <p:cNvPr id="9" name="直接连接符 8"/>
            <p:cNvCxnSpPr/>
            <p:nvPr/>
          </p:nvCxnSpPr>
          <p:spPr>
            <a:xfrm>
              <a:off x="0" y="5762174"/>
              <a:ext cx="12192000" cy="0"/>
            </a:xfrm>
            <a:prstGeom prst="line">
              <a:avLst/>
            </a:prstGeom>
            <a:grp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06" y="5914574"/>
              <a:ext cx="12192000" cy="0"/>
            </a:xfrm>
            <a:prstGeom prst="line">
              <a:avLst/>
            </a:prstGeom>
            <a:grp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0" y="6045200"/>
              <a:ext cx="121920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67">
                <a:solidFill>
                  <a:prstClr val="white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13945" y="2446177"/>
            <a:ext cx="9538139" cy="1325563"/>
          </a:xfrm>
          <a:prstGeom prst="rect">
            <a:avLst/>
          </a:prstGeom>
        </p:spPr>
        <p:txBody>
          <a:bodyPr lIns="68577" tIns="34289" rIns="68577" bIns="34289"/>
          <a:lstStyle>
            <a:lvl1pPr algn="ctr">
              <a:defRPr sz="5867" b="1">
                <a:latin typeface="Impact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693" y="-219404"/>
            <a:ext cx="3456384" cy="1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5415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725" y="3380445"/>
            <a:ext cx="10972800" cy="1143000"/>
          </a:xfrm>
          <a:prstGeom prst="rect">
            <a:avLst/>
          </a:prstGeom>
        </p:spPr>
        <p:txBody>
          <a:bodyPr lIns="68577" tIns="34289" rIns="68577" bIns="34289"/>
          <a:lstStyle>
            <a:lvl1pPr algn="ctr">
              <a:defRPr sz="5867" b="1">
                <a:latin typeface="Impact" pitchFamily="34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C26E-D0CE-475B-B002-DA50D2A960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r>
              <a:rPr lang="zh-CN" altLang="en-US">
                <a:solidFill>
                  <a:prstClr val="black"/>
                </a:solidFill>
              </a:rPr>
              <a:t>仅供内部使用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29F-8841-4638-8F4E-AD1ACE7EDE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6" y="4796977"/>
            <a:ext cx="12075887" cy="20900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693" y="-219404"/>
            <a:ext cx="3456384" cy="1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598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05"/>
            <a:ext cx="5403574" cy="1655762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15026"/>
            <a:ext cx="5403574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72" y="3928461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7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213" y="2358039"/>
            <a:ext cx="5403574" cy="1655762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4213" y="4266352"/>
            <a:ext cx="540357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1" y="835802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2" y="2522710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CE538E-82D7-4C34-9D1A-0E69C3663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D40B2-6218-4165-9E6D-BDEEA0D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2522710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664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2747893" cy="6856461"/>
          </a:xfrm>
          <a:prstGeom prst="rect">
            <a:avLst/>
          </a:prstGeom>
        </p:spPr>
      </p:pic>
      <p:sp>
        <p:nvSpPr>
          <p:cNvPr id="7" name="object 16"/>
          <p:cNvSpPr/>
          <p:nvPr/>
        </p:nvSpPr>
        <p:spPr>
          <a:xfrm>
            <a:off x="11478508" y="0"/>
            <a:ext cx="708295" cy="392381"/>
          </a:xfrm>
          <a:custGeom>
            <a:avLst/>
            <a:gdLst/>
            <a:ahLst/>
            <a:cxnLst/>
            <a:rect l="l" t="t" r="r" b="b"/>
            <a:pathLst>
              <a:path w="1252855" h="694055">
                <a:moveTo>
                  <a:pt x="1252316" y="0"/>
                </a:moveTo>
                <a:lnTo>
                  <a:pt x="181694" y="0"/>
                </a:lnTo>
                <a:lnTo>
                  <a:pt x="170778" y="19344"/>
                </a:lnTo>
                <a:lnTo>
                  <a:pt x="149627" y="59828"/>
                </a:lnTo>
                <a:lnTo>
                  <a:pt x="129757" y="101066"/>
                </a:lnTo>
                <a:lnTo>
                  <a:pt x="111194" y="143032"/>
                </a:lnTo>
                <a:lnTo>
                  <a:pt x="93965" y="185700"/>
                </a:lnTo>
                <a:lnTo>
                  <a:pt x="78096" y="229042"/>
                </a:lnTo>
                <a:lnTo>
                  <a:pt x="63613" y="273033"/>
                </a:lnTo>
                <a:lnTo>
                  <a:pt x="50543" y="317647"/>
                </a:lnTo>
                <a:lnTo>
                  <a:pt x="38912" y="362856"/>
                </a:lnTo>
                <a:lnTo>
                  <a:pt x="28746" y="408635"/>
                </a:lnTo>
                <a:lnTo>
                  <a:pt x="20072" y="454958"/>
                </a:lnTo>
                <a:lnTo>
                  <a:pt x="12916" y="501798"/>
                </a:lnTo>
                <a:lnTo>
                  <a:pt x="7305" y="549128"/>
                </a:lnTo>
                <a:lnTo>
                  <a:pt x="3264" y="596923"/>
                </a:lnTo>
                <a:lnTo>
                  <a:pt x="818" y="645296"/>
                </a:lnTo>
                <a:lnTo>
                  <a:pt x="0" y="693800"/>
                </a:lnTo>
                <a:lnTo>
                  <a:pt x="706533" y="693800"/>
                </a:lnTo>
                <a:lnTo>
                  <a:pt x="708182" y="645156"/>
                </a:lnTo>
                <a:lnTo>
                  <a:pt x="713000" y="597670"/>
                </a:lnTo>
                <a:lnTo>
                  <a:pt x="720926" y="551027"/>
                </a:lnTo>
                <a:lnTo>
                  <a:pt x="731839" y="505471"/>
                </a:lnTo>
                <a:lnTo>
                  <a:pt x="745634" y="461109"/>
                </a:lnTo>
                <a:lnTo>
                  <a:pt x="762205" y="418047"/>
                </a:lnTo>
                <a:lnTo>
                  <a:pt x="781447" y="376389"/>
                </a:lnTo>
                <a:lnTo>
                  <a:pt x="803254" y="336242"/>
                </a:lnTo>
                <a:lnTo>
                  <a:pt x="827521" y="297710"/>
                </a:lnTo>
                <a:lnTo>
                  <a:pt x="854143" y="260899"/>
                </a:lnTo>
                <a:lnTo>
                  <a:pt x="883013" y="225915"/>
                </a:lnTo>
                <a:lnTo>
                  <a:pt x="914027" y="192864"/>
                </a:lnTo>
                <a:lnTo>
                  <a:pt x="947078" y="161850"/>
                </a:lnTo>
                <a:lnTo>
                  <a:pt x="982062" y="132979"/>
                </a:lnTo>
                <a:lnTo>
                  <a:pt x="1018872" y="106357"/>
                </a:lnTo>
                <a:lnTo>
                  <a:pt x="1057404" y="82089"/>
                </a:lnTo>
                <a:lnTo>
                  <a:pt x="1097551" y="60281"/>
                </a:lnTo>
                <a:lnTo>
                  <a:pt x="1139209" y="41039"/>
                </a:lnTo>
                <a:lnTo>
                  <a:pt x="1182271" y="24467"/>
                </a:lnTo>
                <a:lnTo>
                  <a:pt x="1226633" y="10671"/>
                </a:lnTo>
                <a:lnTo>
                  <a:pt x="1252316" y="4518"/>
                </a:lnTo>
                <a:lnTo>
                  <a:pt x="1252316" y="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18"/>
          <p:cNvSpPr/>
          <p:nvPr/>
        </p:nvSpPr>
        <p:spPr>
          <a:xfrm>
            <a:off x="11478508" y="392235"/>
            <a:ext cx="708295" cy="794813"/>
          </a:xfrm>
          <a:custGeom>
            <a:avLst/>
            <a:gdLst/>
            <a:ahLst/>
            <a:cxnLst/>
            <a:rect l="l" t="t" r="r" b="b"/>
            <a:pathLst>
              <a:path w="1252855" h="1405889">
                <a:moveTo>
                  <a:pt x="706522" y="0"/>
                </a:moveTo>
                <a:lnTo>
                  <a:pt x="0" y="0"/>
                </a:lnTo>
                <a:lnTo>
                  <a:pt x="820" y="48644"/>
                </a:lnTo>
                <a:lnTo>
                  <a:pt x="3264" y="96877"/>
                </a:lnTo>
                <a:lnTo>
                  <a:pt x="7305" y="144671"/>
                </a:lnTo>
                <a:lnTo>
                  <a:pt x="12916" y="192002"/>
                </a:lnTo>
                <a:lnTo>
                  <a:pt x="20072" y="238841"/>
                </a:lnTo>
                <a:lnTo>
                  <a:pt x="28746" y="285164"/>
                </a:lnTo>
                <a:lnTo>
                  <a:pt x="38912" y="330943"/>
                </a:lnTo>
                <a:lnTo>
                  <a:pt x="50543" y="376153"/>
                </a:lnTo>
                <a:lnTo>
                  <a:pt x="63613" y="420766"/>
                </a:lnTo>
                <a:lnTo>
                  <a:pt x="78096" y="464757"/>
                </a:lnTo>
                <a:lnTo>
                  <a:pt x="93965" y="508100"/>
                </a:lnTo>
                <a:lnTo>
                  <a:pt x="111194" y="550767"/>
                </a:lnTo>
                <a:lnTo>
                  <a:pt x="129757" y="592733"/>
                </a:lnTo>
                <a:lnTo>
                  <a:pt x="149627" y="633971"/>
                </a:lnTo>
                <a:lnTo>
                  <a:pt x="170778" y="674455"/>
                </a:lnTo>
                <a:lnTo>
                  <a:pt x="193183" y="714158"/>
                </a:lnTo>
                <a:lnTo>
                  <a:pt x="216817" y="753055"/>
                </a:lnTo>
                <a:lnTo>
                  <a:pt x="241653" y="791119"/>
                </a:lnTo>
                <a:lnTo>
                  <a:pt x="267664" y="828323"/>
                </a:lnTo>
                <a:lnTo>
                  <a:pt x="294824" y="864641"/>
                </a:lnTo>
                <a:lnTo>
                  <a:pt x="323108" y="900047"/>
                </a:lnTo>
                <a:lnTo>
                  <a:pt x="352488" y="934515"/>
                </a:lnTo>
                <a:lnTo>
                  <a:pt x="382938" y="968018"/>
                </a:lnTo>
                <a:lnTo>
                  <a:pt x="414432" y="1000529"/>
                </a:lnTo>
                <a:lnTo>
                  <a:pt x="446943" y="1032023"/>
                </a:lnTo>
                <a:lnTo>
                  <a:pt x="480446" y="1062473"/>
                </a:lnTo>
                <a:lnTo>
                  <a:pt x="514914" y="1091853"/>
                </a:lnTo>
                <a:lnTo>
                  <a:pt x="550320" y="1120137"/>
                </a:lnTo>
                <a:lnTo>
                  <a:pt x="586638" y="1147297"/>
                </a:lnTo>
                <a:lnTo>
                  <a:pt x="623842" y="1173309"/>
                </a:lnTo>
                <a:lnTo>
                  <a:pt x="661906" y="1198144"/>
                </a:lnTo>
                <a:lnTo>
                  <a:pt x="700803" y="1221778"/>
                </a:lnTo>
                <a:lnTo>
                  <a:pt x="740506" y="1244184"/>
                </a:lnTo>
                <a:lnTo>
                  <a:pt x="780990" y="1265334"/>
                </a:lnTo>
                <a:lnTo>
                  <a:pt x="822228" y="1285204"/>
                </a:lnTo>
                <a:lnTo>
                  <a:pt x="864194" y="1303767"/>
                </a:lnTo>
                <a:lnTo>
                  <a:pt x="906861" y="1320996"/>
                </a:lnTo>
                <a:lnTo>
                  <a:pt x="950204" y="1336865"/>
                </a:lnTo>
                <a:lnTo>
                  <a:pt x="994195" y="1351348"/>
                </a:lnTo>
                <a:lnTo>
                  <a:pt x="1038808" y="1364418"/>
                </a:lnTo>
                <a:lnTo>
                  <a:pt x="1084018" y="1376049"/>
                </a:lnTo>
                <a:lnTo>
                  <a:pt x="1129797" y="1386215"/>
                </a:lnTo>
                <a:lnTo>
                  <a:pt x="1176120" y="1394889"/>
                </a:lnTo>
                <a:lnTo>
                  <a:pt x="1222959" y="1402045"/>
                </a:lnTo>
                <a:lnTo>
                  <a:pt x="1252316" y="1405525"/>
                </a:lnTo>
                <a:lnTo>
                  <a:pt x="1252316" y="689286"/>
                </a:lnTo>
                <a:lnTo>
                  <a:pt x="1226633" y="683133"/>
                </a:lnTo>
                <a:lnTo>
                  <a:pt x="1182271" y="669338"/>
                </a:lnTo>
                <a:lnTo>
                  <a:pt x="1139209" y="652767"/>
                </a:lnTo>
                <a:lnTo>
                  <a:pt x="1097551" y="633525"/>
                </a:lnTo>
                <a:lnTo>
                  <a:pt x="1057403" y="611717"/>
                </a:lnTo>
                <a:lnTo>
                  <a:pt x="1018872" y="587450"/>
                </a:lnTo>
                <a:lnTo>
                  <a:pt x="982061" y="560828"/>
                </a:lnTo>
                <a:lnTo>
                  <a:pt x="947077" y="531958"/>
                </a:lnTo>
                <a:lnTo>
                  <a:pt x="914025" y="500944"/>
                </a:lnTo>
                <a:lnTo>
                  <a:pt x="883011" y="467892"/>
                </a:lnTo>
                <a:lnTo>
                  <a:pt x="854141" y="432908"/>
                </a:lnTo>
                <a:lnTo>
                  <a:pt x="827519" y="396097"/>
                </a:lnTo>
                <a:lnTo>
                  <a:pt x="803251" y="357565"/>
                </a:lnTo>
                <a:lnTo>
                  <a:pt x="781443" y="317417"/>
                </a:lnTo>
                <a:lnTo>
                  <a:pt x="762200" y="275758"/>
                </a:lnTo>
                <a:lnTo>
                  <a:pt x="745628" y="232695"/>
                </a:lnTo>
                <a:lnTo>
                  <a:pt x="731833" y="188333"/>
                </a:lnTo>
                <a:lnTo>
                  <a:pt x="720919" y="142776"/>
                </a:lnTo>
                <a:lnTo>
                  <a:pt x="712992" y="96132"/>
                </a:lnTo>
                <a:lnTo>
                  <a:pt x="708158" y="48504"/>
                </a:lnTo>
                <a:lnTo>
                  <a:pt x="706522" y="0"/>
                </a:lnTo>
                <a:close/>
              </a:path>
            </a:pathLst>
          </a:custGeom>
          <a:solidFill>
            <a:srgbClr val="DA455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24807" y="2189749"/>
            <a:ext cx="8210751" cy="132556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024808" y="3701430"/>
            <a:ext cx="5891656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180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45992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52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1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13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12192000" cy="8945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48636" y="1769369"/>
            <a:ext cx="5466693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65304" y="2672209"/>
            <a:ext cx="5665992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27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47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CD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1739348"/>
            <a:ext cx="12192000" cy="5118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26" y="2233757"/>
            <a:ext cx="5403574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0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620B-F544-4B9C-A554-A7363556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B5474-42E4-45C3-BE5B-341B9D9D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8CF9-0506-4F65-8880-B211CE37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E500CE-4FB9-483D-8EF9-19E68B70AC9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oppins"/>
                <a:ea typeface="Microsoft YaHe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46487-24A9-4A14-8911-57C6333A5ED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oppins"/>
                <a:ea typeface="Microsoft YaHei"/>
                <a:cs typeface="+mn-cs"/>
              </a:rPr>
              <a:t>仅供内部使用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42929-3A16-4491-BE62-C85BCB90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86526-4978-44E2-88E5-81B9DB6C17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oppins"/>
                <a:ea typeface="Microsoft Ya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80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4">
            <a:extLst>
              <a:ext uri="{FF2B5EF4-FFF2-40B4-BE49-F238E27FC236}">
                <a16:creationId xmlns:a16="http://schemas.microsoft.com/office/drawing/2014/main" id="{415F8D4A-2C38-44E1-AD7A-852EB64EE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7893" cy="6856461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AEFF2E74-4A52-4908-A1F2-C760445F6A44}"/>
              </a:ext>
            </a:extLst>
          </p:cNvPr>
          <p:cNvSpPr/>
          <p:nvPr userDrawn="1"/>
        </p:nvSpPr>
        <p:spPr>
          <a:xfrm>
            <a:off x="11478508" y="0"/>
            <a:ext cx="708295" cy="392381"/>
          </a:xfrm>
          <a:custGeom>
            <a:avLst/>
            <a:gdLst/>
            <a:ahLst/>
            <a:cxnLst/>
            <a:rect l="l" t="t" r="r" b="b"/>
            <a:pathLst>
              <a:path w="1252855" h="694055">
                <a:moveTo>
                  <a:pt x="1252316" y="0"/>
                </a:moveTo>
                <a:lnTo>
                  <a:pt x="181694" y="0"/>
                </a:lnTo>
                <a:lnTo>
                  <a:pt x="170778" y="19344"/>
                </a:lnTo>
                <a:lnTo>
                  <a:pt x="149627" y="59828"/>
                </a:lnTo>
                <a:lnTo>
                  <a:pt x="129757" y="101066"/>
                </a:lnTo>
                <a:lnTo>
                  <a:pt x="111194" y="143032"/>
                </a:lnTo>
                <a:lnTo>
                  <a:pt x="93965" y="185700"/>
                </a:lnTo>
                <a:lnTo>
                  <a:pt x="78096" y="229042"/>
                </a:lnTo>
                <a:lnTo>
                  <a:pt x="63613" y="273033"/>
                </a:lnTo>
                <a:lnTo>
                  <a:pt x="50543" y="317647"/>
                </a:lnTo>
                <a:lnTo>
                  <a:pt x="38912" y="362856"/>
                </a:lnTo>
                <a:lnTo>
                  <a:pt x="28746" y="408635"/>
                </a:lnTo>
                <a:lnTo>
                  <a:pt x="20072" y="454958"/>
                </a:lnTo>
                <a:lnTo>
                  <a:pt x="12916" y="501798"/>
                </a:lnTo>
                <a:lnTo>
                  <a:pt x="7305" y="549128"/>
                </a:lnTo>
                <a:lnTo>
                  <a:pt x="3264" y="596923"/>
                </a:lnTo>
                <a:lnTo>
                  <a:pt x="818" y="645296"/>
                </a:lnTo>
                <a:lnTo>
                  <a:pt x="0" y="693800"/>
                </a:lnTo>
                <a:lnTo>
                  <a:pt x="706533" y="693800"/>
                </a:lnTo>
                <a:lnTo>
                  <a:pt x="708182" y="645156"/>
                </a:lnTo>
                <a:lnTo>
                  <a:pt x="713000" y="597670"/>
                </a:lnTo>
                <a:lnTo>
                  <a:pt x="720926" y="551027"/>
                </a:lnTo>
                <a:lnTo>
                  <a:pt x="731839" y="505471"/>
                </a:lnTo>
                <a:lnTo>
                  <a:pt x="745634" y="461109"/>
                </a:lnTo>
                <a:lnTo>
                  <a:pt x="762205" y="418047"/>
                </a:lnTo>
                <a:lnTo>
                  <a:pt x="781447" y="376389"/>
                </a:lnTo>
                <a:lnTo>
                  <a:pt x="803254" y="336242"/>
                </a:lnTo>
                <a:lnTo>
                  <a:pt x="827521" y="297710"/>
                </a:lnTo>
                <a:lnTo>
                  <a:pt x="854143" y="260899"/>
                </a:lnTo>
                <a:lnTo>
                  <a:pt x="883013" y="225915"/>
                </a:lnTo>
                <a:lnTo>
                  <a:pt x="914027" y="192864"/>
                </a:lnTo>
                <a:lnTo>
                  <a:pt x="947078" y="161850"/>
                </a:lnTo>
                <a:lnTo>
                  <a:pt x="982062" y="132979"/>
                </a:lnTo>
                <a:lnTo>
                  <a:pt x="1018872" y="106357"/>
                </a:lnTo>
                <a:lnTo>
                  <a:pt x="1057404" y="82089"/>
                </a:lnTo>
                <a:lnTo>
                  <a:pt x="1097551" y="60281"/>
                </a:lnTo>
                <a:lnTo>
                  <a:pt x="1139209" y="41039"/>
                </a:lnTo>
                <a:lnTo>
                  <a:pt x="1182271" y="24467"/>
                </a:lnTo>
                <a:lnTo>
                  <a:pt x="1226633" y="10671"/>
                </a:lnTo>
                <a:lnTo>
                  <a:pt x="1252316" y="4518"/>
                </a:lnTo>
                <a:lnTo>
                  <a:pt x="1252316" y="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08B9BAFF-618E-49F1-BB87-4F87BD5461AF}"/>
              </a:ext>
            </a:extLst>
          </p:cNvPr>
          <p:cNvSpPr/>
          <p:nvPr userDrawn="1"/>
        </p:nvSpPr>
        <p:spPr>
          <a:xfrm>
            <a:off x="11478508" y="392235"/>
            <a:ext cx="708295" cy="794813"/>
          </a:xfrm>
          <a:custGeom>
            <a:avLst/>
            <a:gdLst/>
            <a:ahLst/>
            <a:cxnLst/>
            <a:rect l="l" t="t" r="r" b="b"/>
            <a:pathLst>
              <a:path w="1252855" h="1405889">
                <a:moveTo>
                  <a:pt x="706522" y="0"/>
                </a:moveTo>
                <a:lnTo>
                  <a:pt x="0" y="0"/>
                </a:lnTo>
                <a:lnTo>
                  <a:pt x="820" y="48644"/>
                </a:lnTo>
                <a:lnTo>
                  <a:pt x="3264" y="96877"/>
                </a:lnTo>
                <a:lnTo>
                  <a:pt x="7305" y="144671"/>
                </a:lnTo>
                <a:lnTo>
                  <a:pt x="12916" y="192002"/>
                </a:lnTo>
                <a:lnTo>
                  <a:pt x="20072" y="238841"/>
                </a:lnTo>
                <a:lnTo>
                  <a:pt x="28746" y="285164"/>
                </a:lnTo>
                <a:lnTo>
                  <a:pt x="38912" y="330943"/>
                </a:lnTo>
                <a:lnTo>
                  <a:pt x="50543" y="376153"/>
                </a:lnTo>
                <a:lnTo>
                  <a:pt x="63613" y="420766"/>
                </a:lnTo>
                <a:lnTo>
                  <a:pt x="78096" y="464757"/>
                </a:lnTo>
                <a:lnTo>
                  <a:pt x="93965" y="508100"/>
                </a:lnTo>
                <a:lnTo>
                  <a:pt x="111194" y="550767"/>
                </a:lnTo>
                <a:lnTo>
                  <a:pt x="129757" y="592733"/>
                </a:lnTo>
                <a:lnTo>
                  <a:pt x="149627" y="633971"/>
                </a:lnTo>
                <a:lnTo>
                  <a:pt x="170778" y="674455"/>
                </a:lnTo>
                <a:lnTo>
                  <a:pt x="193183" y="714158"/>
                </a:lnTo>
                <a:lnTo>
                  <a:pt x="216817" y="753055"/>
                </a:lnTo>
                <a:lnTo>
                  <a:pt x="241653" y="791119"/>
                </a:lnTo>
                <a:lnTo>
                  <a:pt x="267664" y="828323"/>
                </a:lnTo>
                <a:lnTo>
                  <a:pt x="294824" y="864641"/>
                </a:lnTo>
                <a:lnTo>
                  <a:pt x="323108" y="900047"/>
                </a:lnTo>
                <a:lnTo>
                  <a:pt x="352488" y="934515"/>
                </a:lnTo>
                <a:lnTo>
                  <a:pt x="382938" y="968018"/>
                </a:lnTo>
                <a:lnTo>
                  <a:pt x="414432" y="1000529"/>
                </a:lnTo>
                <a:lnTo>
                  <a:pt x="446943" y="1032023"/>
                </a:lnTo>
                <a:lnTo>
                  <a:pt x="480446" y="1062473"/>
                </a:lnTo>
                <a:lnTo>
                  <a:pt x="514914" y="1091853"/>
                </a:lnTo>
                <a:lnTo>
                  <a:pt x="550320" y="1120137"/>
                </a:lnTo>
                <a:lnTo>
                  <a:pt x="586638" y="1147297"/>
                </a:lnTo>
                <a:lnTo>
                  <a:pt x="623842" y="1173309"/>
                </a:lnTo>
                <a:lnTo>
                  <a:pt x="661906" y="1198144"/>
                </a:lnTo>
                <a:lnTo>
                  <a:pt x="700803" y="1221778"/>
                </a:lnTo>
                <a:lnTo>
                  <a:pt x="740506" y="1244184"/>
                </a:lnTo>
                <a:lnTo>
                  <a:pt x="780990" y="1265334"/>
                </a:lnTo>
                <a:lnTo>
                  <a:pt x="822228" y="1285204"/>
                </a:lnTo>
                <a:lnTo>
                  <a:pt x="864194" y="1303767"/>
                </a:lnTo>
                <a:lnTo>
                  <a:pt x="906861" y="1320996"/>
                </a:lnTo>
                <a:lnTo>
                  <a:pt x="950204" y="1336865"/>
                </a:lnTo>
                <a:lnTo>
                  <a:pt x="994195" y="1351348"/>
                </a:lnTo>
                <a:lnTo>
                  <a:pt x="1038808" y="1364418"/>
                </a:lnTo>
                <a:lnTo>
                  <a:pt x="1084018" y="1376049"/>
                </a:lnTo>
                <a:lnTo>
                  <a:pt x="1129797" y="1386215"/>
                </a:lnTo>
                <a:lnTo>
                  <a:pt x="1176120" y="1394889"/>
                </a:lnTo>
                <a:lnTo>
                  <a:pt x="1222959" y="1402045"/>
                </a:lnTo>
                <a:lnTo>
                  <a:pt x="1252316" y="1405525"/>
                </a:lnTo>
                <a:lnTo>
                  <a:pt x="1252316" y="689286"/>
                </a:lnTo>
                <a:lnTo>
                  <a:pt x="1226633" y="683133"/>
                </a:lnTo>
                <a:lnTo>
                  <a:pt x="1182271" y="669338"/>
                </a:lnTo>
                <a:lnTo>
                  <a:pt x="1139209" y="652767"/>
                </a:lnTo>
                <a:lnTo>
                  <a:pt x="1097551" y="633525"/>
                </a:lnTo>
                <a:lnTo>
                  <a:pt x="1057403" y="611717"/>
                </a:lnTo>
                <a:lnTo>
                  <a:pt x="1018872" y="587450"/>
                </a:lnTo>
                <a:lnTo>
                  <a:pt x="982061" y="560828"/>
                </a:lnTo>
                <a:lnTo>
                  <a:pt x="947077" y="531958"/>
                </a:lnTo>
                <a:lnTo>
                  <a:pt x="914025" y="500944"/>
                </a:lnTo>
                <a:lnTo>
                  <a:pt x="883011" y="467892"/>
                </a:lnTo>
                <a:lnTo>
                  <a:pt x="854141" y="432908"/>
                </a:lnTo>
                <a:lnTo>
                  <a:pt x="827519" y="396097"/>
                </a:lnTo>
                <a:lnTo>
                  <a:pt x="803251" y="357565"/>
                </a:lnTo>
                <a:lnTo>
                  <a:pt x="781443" y="317417"/>
                </a:lnTo>
                <a:lnTo>
                  <a:pt x="762200" y="275758"/>
                </a:lnTo>
                <a:lnTo>
                  <a:pt x="745628" y="232695"/>
                </a:lnTo>
                <a:lnTo>
                  <a:pt x="731833" y="188333"/>
                </a:lnTo>
                <a:lnTo>
                  <a:pt x="720919" y="142776"/>
                </a:lnTo>
                <a:lnTo>
                  <a:pt x="712992" y="96132"/>
                </a:lnTo>
                <a:lnTo>
                  <a:pt x="708158" y="48504"/>
                </a:lnTo>
                <a:lnTo>
                  <a:pt x="706522" y="0"/>
                </a:lnTo>
                <a:close/>
              </a:path>
            </a:pathLst>
          </a:custGeom>
          <a:solidFill>
            <a:srgbClr val="DA4558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EB58C1-D480-4A97-A225-E6593DF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07" y="2189749"/>
            <a:ext cx="8210751" cy="132556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924C5A-17A2-4DA4-800E-C1DC54D9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808" y="3701430"/>
            <a:ext cx="5891656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6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AC7F-1191-4857-AE91-2ED749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C669-7E7D-4023-A631-4CA16CEA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45992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58CE-7EB9-4491-8A76-219C65EE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B244F-6394-44F9-9510-7505905D9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A4599-A1E8-4318-8106-11D16650F2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5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8401E-A2BB-47D7-B48F-8F0D359D5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73E666A4-54BF-40CB-BF95-3C16C36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AE07674-001E-4251-BF5B-3A57FB30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DDD69D1A-D907-4FA5-AC94-CA9D447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9E35B-AF1A-4C45-B6DC-D433AE6B6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A3F1A8-37FB-4749-93F5-0A1CDE6F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8945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89D5A8-857A-4D97-B97D-466E126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6" y="1769369"/>
            <a:ext cx="5466693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C58F3-5F9E-4FE0-8A0C-717995C3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5304" y="2672209"/>
            <a:ext cx="5665992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0116-F3D1-4803-93E9-D7996F6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A23-FEC5-44BC-9B35-8BEA0611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6D-FD79-4896-98CE-B2C9E63E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4A9-FDAD-4B8E-9ECA-40BF2635973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FFA-5FB6-4AD0-B9D5-4E2BB291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2" r:id="rId4"/>
    <p:sldLayoutId id="2147483651" r:id="rId5"/>
    <p:sldLayoutId id="2147483652" r:id="rId6"/>
    <p:sldLayoutId id="2147483673" r:id="rId7"/>
    <p:sldLayoutId id="2147483675" r:id="rId8"/>
    <p:sldLayoutId id="2147483676" r:id="rId9"/>
    <p:sldLayoutId id="2147483677" r:id="rId10"/>
    <p:sldLayoutId id="2147483680" r:id="rId11"/>
    <p:sldLayoutId id="2147483682" r:id="rId12"/>
    <p:sldLayoutId id="214748372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0116-F3D1-4803-93E9-D7996F6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A23-FEC5-44BC-9B35-8BEA0611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6D-FD79-4896-98CE-B2C9E63E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4A9-FDAD-4B8E-9ECA-40BF2635973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FFA-5FB6-4AD0-B9D5-4E2BB291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8" r:id="rId2"/>
    <p:sldLayoutId id="2147483661" r:id="rId3"/>
    <p:sldLayoutId id="2147483662" r:id="rId4"/>
    <p:sldLayoutId id="2147483679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59A94E-1C8A-4C76-9411-3BC6C5ED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1F20-ADE1-467E-99F3-A9D38402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21883-E3F3-4674-B64F-04A390BC6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6380-480D-483C-B273-B36E7CC7E1C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40333-6AC9-4F6E-A5F4-EA55849F650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21F5A-D1D3-4652-8B77-0ED0814B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CE78-A4EE-4C07-8393-0BF1DA49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AE01-8819-4A7A-8B96-41E4329CB7E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E06C6E-C44D-B6F3-9A53-4DDF4CA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960716"/>
            <a:ext cx="4571999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OOP</a:t>
            </a:r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7AE1E-4C49-FC03-716E-B770A246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zh-CN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书籍">
            <a:extLst>
              <a:ext uri="{FF2B5EF4-FFF2-40B4-BE49-F238E27FC236}">
                <a16:creationId xmlns:a16="http://schemas.microsoft.com/office/drawing/2014/main" id="{2AD817C0-6636-2D87-7192-718D6C1D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AFBA-2A51-E914-58AA-AD5500BE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概念理解   </a:t>
            </a:r>
            <a:r>
              <a:rPr lang="en-US" altLang="zh-CN" dirty="0"/>
              <a:t>- </a:t>
            </a:r>
            <a:r>
              <a:rPr lang="zh-CN" altLang="en-US" dirty="0"/>
              <a:t>抽象（</a:t>
            </a:r>
            <a:r>
              <a:rPr lang="en-US" altLang="zh-CN" dirty="0"/>
              <a:t>Abstraction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88037C-5ED7-473B-8B21-761FEDB83FC2}"/>
              </a:ext>
            </a:extLst>
          </p:cNvPr>
          <p:cNvSpPr txBox="1"/>
          <p:nvPr/>
        </p:nvSpPr>
        <p:spPr>
          <a:xfrm>
            <a:off x="2589474" y="2123603"/>
            <a:ext cx="747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抽象</a:t>
            </a:r>
            <a:r>
              <a:rPr lang="zh-CN" altLang="en-US" dirty="0"/>
              <a:t>就是 提取能表达该事物的重要</a:t>
            </a:r>
            <a:r>
              <a:rPr lang="zh-CN" altLang="en-US" sz="2400" b="1" dirty="0">
                <a:solidFill>
                  <a:srgbClr val="FF0000"/>
                </a:solidFill>
              </a:rPr>
              <a:t>特征（属性和行为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05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15F2-6BDD-6D8A-3483-EB9E20B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     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1ABBEF-0C30-C32E-75A9-0C6782533B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3F01CF-BEBB-D0B1-3074-ECCFE102BD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264" y="1171139"/>
            <a:ext cx="1375807" cy="48654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8D5369-B8D7-4D15-2953-25CADEDB9EFB}"/>
              </a:ext>
            </a:extLst>
          </p:cNvPr>
          <p:cNvSpPr txBox="1"/>
          <p:nvPr/>
        </p:nvSpPr>
        <p:spPr>
          <a:xfrm>
            <a:off x="6965344" y="2090720"/>
            <a:ext cx="1800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年龄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体重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体温</a:t>
            </a:r>
            <a:endParaRPr lang="en-US" altLang="zh-CN" dirty="0"/>
          </a:p>
          <a:p>
            <a:r>
              <a:rPr lang="en-US" altLang="zh-CN" dirty="0"/>
              <a:t>….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F26A21-9576-798A-968B-F27B0F5C989F}"/>
              </a:ext>
            </a:extLst>
          </p:cNvPr>
          <p:cNvSpPr txBox="1"/>
          <p:nvPr/>
        </p:nvSpPr>
        <p:spPr>
          <a:xfrm>
            <a:off x="6965343" y="3568258"/>
            <a:ext cx="1800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行为能力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吃东西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走路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睡觉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F464E03-2EB7-1F7B-2189-9C1485B4EE1B}"/>
              </a:ext>
            </a:extLst>
          </p:cNvPr>
          <p:cNvSpPr txBox="1"/>
          <p:nvPr/>
        </p:nvSpPr>
        <p:spPr>
          <a:xfrm>
            <a:off x="8847661" y="2268942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“属性” </a:t>
            </a:r>
            <a:r>
              <a:rPr lang="zh-CN" altLang="en-US" dirty="0"/>
              <a:t>英文单词： </a:t>
            </a:r>
            <a:r>
              <a:rPr lang="en-US" altLang="zh-CN" dirty="0">
                <a:solidFill>
                  <a:srgbClr val="FF0000"/>
                </a:solidFill>
              </a:rPr>
              <a:t>attribute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D0E42E-BCFA-4F6D-F75C-6011722949B8}"/>
              </a:ext>
            </a:extLst>
          </p:cNvPr>
          <p:cNvSpPr txBox="1"/>
          <p:nvPr/>
        </p:nvSpPr>
        <p:spPr>
          <a:xfrm>
            <a:off x="8926088" y="423048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“行为” </a:t>
            </a:r>
            <a:r>
              <a:rPr lang="zh-CN" altLang="en-US" dirty="0"/>
              <a:t>英文单词： </a:t>
            </a:r>
            <a:r>
              <a:rPr lang="en-US" altLang="zh-CN" dirty="0">
                <a:solidFill>
                  <a:srgbClr val="FF0000"/>
                </a:solidFill>
              </a:rPr>
              <a:t>behavior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54679E18-EE60-C67A-EF64-90609D32E2C9}"/>
              </a:ext>
            </a:extLst>
          </p:cNvPr>
          <p:cNvSpPr/>
          <p:nvPr/>
        </p:nvSpPr>
        <p:spPr>
          <a:xfrm>
            <a:off x="2641512" y="1477760"/>
            <a:ext cx="537037" cy="4341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CDFC60F-6BD9-3D87-1FA6-DD10A9A5442C}"/>
              </a:ext>
            </a:extLst>
          </p:cNvPr>
          <p:cNvSpPr/>
          <p:nvPr/>
        </p:nvSpPr>
        <p:spPr>
          <a:xfrm>
            <a:off x="3393524" y="2637295"/>
            <a:ext cx="3393735" cy="1877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</a:t>
            </a:r>
            <a:endParaRPr lang="en-US" altLang="zh-CN" dirty="0"/>
          </a:p>
          <a:p>
            <a:pPr algn="ctr"/>
            <a:r>
              <a:rPr lang="zh-CN" altLang="en-US" dirty="0"/>
              <a:t>就是提取能表达这些动物的共同属性和行为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8B6F8-0CE8-2E7C-0152-37F135E71FD7}"/>
              </a:ext>
            </a:extLst>
          </p:cNvPr>
          <p:cNvSpPr txBox="1"/>
          <p:nvPr/>
        </p:nvSpPr>
        <p:spPr>
          <a:xfrm>
            <a:off x="3320940" y="1183635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1</a:t>
            </a:r>
            <a:r>
              <a:rPr lang="zh-CN" altLang="en-US" b="1" dirty="0"/>
              <a:t>： 给左边这些动物做抽象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45D99-23A4-DCB3-3525-74805C2801A6}"/>
              </a:ext>
            </a:extLst>
          </p:cNvPr>
          <p:cNvSpPr txBox="1"/>
          <p:nvPr/>
        </p:nvSpPr>
        <p:spPr>
          <a:xfrm>
            <a:off x="6907202" y="5588304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以上是 这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 动物的特征</a:t>
            </a: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53ED638E-E90A-24CF-0727-B4BE5294838C}"/>
              </a:ext>
            </a:extLst>
          </p:cNvPr>
          <p:cNvSpPr/>
          <p:nvPr/>
        </p:nvSpPr>
        <p:spPr>
          <a:xfrm>
            <a:off x="6965344" y="1622066"/>
            <a:ext cx="1800000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动物</a:t>
            </a:r>
          </a:p>
        </p:txBody>
      </p:sp>
    </p:spTree>
    <p:extLst>
      <p:ext uri="{BB962C8B-B14F-4D97-AF65-F5344CB8AC3E}">
        <p14:creationId xmlns:p14="http://schemas.microsoft.com/office/powerpoint/2010/main" val="37826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15F2-6BDD-6D8A-3483-EB9E20B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1ABBEF-0C30-C32E-75A9-0C6782533B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D8FC84-F3F9-7F89-CF37-2B348A8D6230}"/>
              </a:ext>
            </a:extLst>
          </p:cNvPr>
          <p:cNvSpPr/>
          <p:nvPr/>
        </p:nvSpPr>
        <p:spPr>
          <a:xfrm>
            <a:off x="6829318" y="2418224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D5369-B8D7-4D15-2953-25CADEDB9EFB}"/>
              </a:ext>
            </a:extLst>
          </p:cNvPr>
          <p:cNvSpPr txBox="1"/>
          <p:nvPr/>
        </p:nvSpPr>
        <p:spPr>
          <a:xfrm>
            <a:off x="7024237" y="2344656"/>
            <a:ext cx="305790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属性（</a:t>
            </a:r>
            <a:r>
              <a:rPr lang="en-US" altLang="zh-CN" dirty="0">
                <a:solidFill>
                  <a:srgbClr val="FF0000"/>
                </a:solidFill>
              </a:rPr>
              <a:t> attribute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里程数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品牌</a:t>
            </a:r>
            <a:endParaRPr lang="en-US" altLang="zh-CN" dirty="0"/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行为能力（</a:t>
            </a:r>
            <a:r>
              <a:rPr lang="en-US" altLang="zh-CN" dirty="0">
                <a:solidFill>
                  <a:srgbClr val="FF0000"/>
                </a:solidFill>
              </a:rPr>
              <a:t>behavior )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熄火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54679E18-EE60-C67A-EF64-90609D32E2C9}"/>
              </a:ext>
            </a:extLst>
          </p:cNvPr>
          <p:cNvSpPr/>
          <p:nvPr/>
        </p:nvSpPr>
        <p:spPr>
          <a:xfrm>
            <a:off x="2641512" y="1477760"/>
            <a:ext cx="537037" cy="4341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CDFC60F-6BD9-3D87-1FA6-DD10A9A5442C}"/>
              </a:ext>
            </a:extLst>
          </p:cNvPr>
          <p:cNvSpPr/>
          <p:nvPr/>
        </p:nvSpPr>
        <p:spPr>
          <a:xfrm>
            <a:off x="3393524" y="2637295"/>
            <a:ext cx="3415737" cy="1877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 出来属性与行为</a:t>
            </a:r>
            <a:endParaRPr lang="en-US" altLang="zh-CN" dirty="0"/>
          </a:p>
        </p:txBody>
      </p:sp>
      <p:pic>
        <p:nvPicPr>
          <p:cNvPr id="5" name="图片 4" descr="图片包含 图标&#10;&#10;描述已自动生成">
            <a:extLst>
              <a:ext uri="{FF2B5EF4-FFF2-40B4-BE49-F238E27FC236}">
                <a16:creationId xmlns:a16="http://schemas.microsoft.com/office/drawing/2014/main" id="{3C1E0A3C-B4A0-A104-30D2-C4BD279786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78" y="1692264"/>
            <a:ext cx="1746340" cy="812842"/>
          </a:xfrm>
          <a:prstGeom prst="rect">
            <a:avLst/>
          </a:prstGeom>
        </p:spPr>
      </p:pic>
      <p:pic>
        <p:nvPicPr>
          <p:cNvPr id="4" name="图片 3" descr="卡车停在路边&#10;&#10;描述已自动生成">
            <a:extLst>
              <a:ext uri="{FF2B5EF4-FFF2-40B4-BE49-F238E27FC236}">
                <a16:creationId xmlns:a16="http://schemas.microsoft.com/office/drawing/2014/main" id="{47B1AA23-6996-0B34-60E6-6052B011E5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78" y="4565471"/>
            <a:ext cx="1529123" cy="874612"/>
          </a:xfrm>
          <a:prstGeom prst="rect">
            <a:avLst/>
          </a:prstGeom>
        </p:spPr>
      </p:pic>
      <p:pic>
        <p:nvPicPr>
          <p:cNvPr id="13318" name="Picture 6" descr="ambulance clip art done in | Clipart Panda - Free Clipart Images">
            <a:extLst>
              <a:ext uri="{FF2B5EF4-FFF2-40B4-BE49-F238E27FC236}">
                <a16:creationId xmlns:a16="http://schemas.microsoft.com/office/drawing/2014/main" id="{517E79B5-3939-45FC-12CE-B88CA320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945" y="2980905"/>
            <a:ext cx="1478356" cy="110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DDE82-8390-4667-F32D-93A07A5929DE}"/>
              </a:ext>
            </a:extLst>
          </p:cNvPr>
          <p:cNvSpPr txBox="1"/>
          <p:nvPr/>
        </p:nvSpPr>
        <p:spPr>
          <a:xfrm>
            <a:off x="3178549" y="1169073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2</a:t>
            </a:r>
            <a:r>
              <a:rPr lang="zh-CN" altLang="en-US" b="1" dirty="0"/>
              <a:t>： 给左边这些汽车做抽象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201F07-E2B8-4212-8DA4-5DBCEA1F9104}"/>
              </a:ext>
            </a:extLst>
          </p:cNvPr>
          <p:cNvSpPr txBox="1"/>
          <p:nvPr/>
        </p:nvSpPr>
        <p:spPr>
          <a:xfrm>
            <a:off x="6980909" y="12663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以下是这类汽车的特征</a:t>
            </a:r>
          </a:p>
        </p:txBody>
      </p:sp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56B723E9-9FFA-B559-D039-89AA6B5B6385}"/>
              </a:ext>
            </a:extLst>
          </p:cNvPr>
          <p:cNvSpPr/>
          <p:nvPr/>
        </p:nvSpPr>
        <p:spPr>
          <a:xfrm>
            <a:off x="7024236" y="1861513"/>
            <a:ext cx="3057909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汽车</a:t>
            </a:r>
          </a:p>
        </p:txBody>
      </p:sp>
    </p:spTree>
    <p:extLst>
      <p:ext uri="{BB962C8B-B14F-4D97-AF65-F5344CB8AC3E}">
        <p14:creationId xmlns:p14="http://schemas.microsoft.com/office/powerpoint/2010/main" val="27609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下 21">
            <a:extLst>
              <a:ext uri="{FF2B5EF4-FFF2-40B4-BE49-F238E27FC236}">
                <a16:creationId xmlns:a16="http://schemas.microsoft.com/office/drawing/2014/main" id="{3B5531A5-CD5D-74F7-5674-EBBB6D4A11C8}"/>
              </a:ext>
            </a:extLst>
          </p:cNvPr>
          <p:cNvSpPr/>
          <p:nvPr/>
        </p:nvSpPr>
        <p:spPr>
          <a:xfrm rot="16200000">
            <a:off x="5209126" y="2861106"/>
            <a:ext cx="1975899" cy="2445944"/>
          </a:xfrm>
          <a:prstGeom prst="downArrow">
            <a:avLst>
              <a:gd name="adj1" fmla="val 50000"/>
              <a:gd name="adj2" fmla="val 420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A85DE-C165-A42D-2900-F33E3C9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D4C393-78AB-3DC0-3B34-E77A43311A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E2D7B1-56B2-90B9-7530-AAFDED0AA0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960" y="1344680"/>
            <a:ext cx="1061720" cy="15157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9A430E-818A-4E91-3F45-ED1C319652BD}"/>
              </a:ext>
            </a:extLst>
          </p:cNvPr>
          <p:cNvSpPr txBox="1"/>
          <p:nvPr/>
        </p:nvSpPr>
        <p:spPr>
          <a:xfrm>
            <a:off x="2265680" y="1344680"/>
            <a:ext cx="2637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年龄：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23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国籍：挪威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位置：前锋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球队：曼城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3062B-2961-13E0-0EAE-97C2ECFF36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445" y="3036711"/>
            <a:ext cx="1219351" cy="16802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A4A6C9-112D-4B5B-430E-5E1BA8B55D29}"/>
              </a:ext>
            </a:extLst>
          </p:cNvPr>
          <p:cNvSpPr txBox="1"/>
          <p:nvPr/>
        </p:nvSpPr>
        <p:spPr>
          <a:xfrm>
            <a:off x="2349797" y="3036710"/>
            <a:ext cx="20328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维尔茨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年龄：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20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国籍：德国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位置：前腰</a:t>
            </a:r>
          </a:p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球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队：勒沃库森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199A14-05D1-1B19-BEE8-3ED105822D17}"/>
              </a:ext>
            </a:extLst>
          </p:cNvPr>
          <p:cNvSpPr txBox="1"/>
          <p:nvPr/>
        </p:nvSpPr>
        <p:spPr>
          <a:xfrm>
            <a:off x="2444550" y="4883395"/>
            <a:ext cx="1938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加维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年龄：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19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国籍：西班牙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位置：中场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球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伍：巴塞罗那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12565A-1A58-285A-4D30-B9CC2DD038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38" y="4841339"/>
            <a:ext cx="1203195" cy="1764387"/>
          </a:xfrm>
          <a:prstGeom prst="rect">
            <a:avLst/>
          </a:prstGeom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5B300BD3-BFA6-2E19-FE5E-5F1076A3FCCE}"/>
              </a:ext>
            </a:extLst>
          </p:cNvPr>
          <p:cNvSpPr/>
          <p:nvPr/>
        </p:nvSpPr>
        <p:spPr>
          <a:xfrm>
            <a:off x="4295974" y="1478701"/>
            <a:ext cx="651722" cy="4796293"/>
          </a:xfrm>
          <a:prstGeom prst="rightBrace">
            <a:avLst>
              <a:gd name="adj1" fmla="val 8333"/>
              <a:gd name="adj2" fmla="val 49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3E4032-6E2D-D254-7DD6-53092AAF9DCA}"/>
              </a:ext>
            </a:extLst>
          </p:cNvPr>
          <p:cNvSpPr/>
          <p:nvPr/>
        </p:nvSpPr>
        <p:spPr>
          <a:xfrm>
            <a:off x="2909611" y="4446784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2E24B-701D-184B-4D31-363134E07F2E}"/>
              </a:ext>
            </a:extLst>
          </p:cNvPr>
          <p:cNvSpPr txBox="1"/>
          <p:nvPr/>
        </p:nvSpPr>
        <p:spPr>
          <a:xfrm>
            <a:off x="7554266" y="2085793"/>
            <a:ext cx="304995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属性（</a:t>
            </a:r>
            <a:r>
              <a:rPr lang="en-US" altLang="zh-CN" dirty="0">
                <a:solidFill>
                  <a:srgbClr val="FF0000"/>
                </a:solidFill>
              </a:rPr>
              <a:t> attribute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年龄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国籍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球队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行为能力（</a:t>
            </a:r>
            <a:r>
              <a:rPr lang="en-US" altLang="zh-CN" dirty="0">
                <a:solidFill>
                  <a:srgbClr val="FF0000"/>
                </a:solidFill>
              </a:rPr>
              <a:t>behavior )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踢球运动</a:t>
            </a:r>
            <a:r>
              <a:rPr lang="en-US" altLang="zh-CN" dirty="0"/>
              <a:t> 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-US" altLang="zh-CN" dirty="0"/>
              <a:t>	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睡觉 </a:t>
            </a:r>
            <a:r>
              <a:rPr lang="en-US" altLang="zh-CN" dirty="0"/>
              <a:t>	sleep</a:t>
            </a:r>
          </a:p>
          <a:p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4AB95-35D9-576E-90E2-5BD8F2FE0A6F}"/>
              </a:ext>
            </a:extLst>
          </p:cNvPr>
          <p:cNvSpPr txBox="1"/>
          <p:nvPr/>
        </p:nvSpPr>
        <p:spPr>
          <a:xfrm>
            <a:off x="2909611" y="3881566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Abstraction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45ABB-51D9-1F5B-4529-C9F058182D4A}"/>
              </a:ext>
            </a:extLst>
          </p:cNvPr>
          <p:cNvSpPr txBox="1"/>
          <p:nvPr/>
        </p:nvSpPr>
        <p:spPr>
          <a:xfrm>
            <a:off x="3841454" y="114162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3</a:t>
            </a:r>
            <a:r>
              <a:rPr lang="zh-CN" altLang="en-US" b="1" dirty="0"/>
              <a:t>： 以下足球明星星 抽象 过程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5CBFEA-A4D3-A153-5D6B-2E64B5F1E91B}"/>
              </a:ext>
            </a:extLst>
          </p:cNvPr>
          <p:cNvSpPr txBox="1"/>
          <p:nvPr/>
        </p:nvSpPr>
        <p:spPr>
          <a:xfrm>
            <a:off x="7689437" y="1205342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以下是 这类球员的共有特征</a:t>
            </a:r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36018130-2395-F00E-E1DB-F5C1FCF0AED2}"/>
              </a:ext>
            </a:extLst>
          </p:cNvPr>
          <p:cNvSpPr/>
          <p:nvPr/>
        </p:nvSpPr>
        <p:spPr>
          <a:xfrm>
            <a:off x="7546314" y="1606054"/>
            <a:ext cx="3057909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球员</a:t>
            </a:r>
          </a:p>
        </p:txBody>
      </p:sp>
    </p:spTree>
    <p:extLst>
      <p:ext uri="{BB962C8B-B14F-4D97-AF65-F5344CB8AC3E}">
        <p14:creationId xmlns:p14="http://schemas.microsoft.com/office/powerpoint/2010/main" val="187220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下 21">
            <a:extLst>
              <a:ext uri="{FF2B5EF4-FFF2-40B4-BE49-F238E27FC236}">
                <a16:creationId xmlns:a16="http://schemas.microsoft.com/office/drawing/2014/main" id="{3B5531A5-CD5D-74F7-5674-EBBB6D4A11C8}"/>
              </a:ext>
            </a:extLst>
          </p:cNvPr>
          <p:cNvSpPr/>
          <p:nvPr/>
        </p:nvSpPr>
        <p:spPr>
          <a:xfrm rot="16200000">
            <a:off x="5083835" y="1884505"/>
            <a:ext cx="1975899" cy="2445944"/>
          </a:xfrm>
          <a:prstGeom prst="downArrow">
            <a:avLst>
              <a:gd name="adj1" fmla="val 50000"/>
              <a:gd name="adj2" fmla="val 420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A85DE-C165-A42D-2900-F33E3C9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D4C393-78AB-3DC0-3B34-E77A43311A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A430E-818A-4E91-3F45-ED1C319652BD}"/>
              </a:ext>
            </a:extLst>
          </p:cNvPr>
          <p:cNvSpPr txBox="1"/>
          <p:nvPr/>
        </p:nvSpPr>
        <p:spPr>
          <a:xfrm>
            <a:off x="1108738" y="1882053"/>
            <a:ext cx="2637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翁凯老师</a:t>
            </a:r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教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语言与实验课程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4A6C9-112D-4B5B-430E-5E1BA8B55D29}"/>
              </a:ext>
            </a:extLst>
          </p:cNvPr>
          <p:cNvSpPr txBox="1"/>
          <p:nvPr/>
        </p:nvSpPr>
        <p:spPr>
          <a:xfrm>
            <a:off x="1112680" y="2786814"/>
            <a:ext cx="2865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方富民老师</a:t>
            </a:r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教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托福阅读课程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B300BD3-BFA6-2E19-FE5E-5F1076A3FCCE}"/>
              </a:ext>
            </a:extLst>
          </p:cNvPr>
          <p:cNvSpPr/>
          <p:nvPr/>
        </p:nvSpPr>
        <p:spPr>
          <a:xfrm>
            <a:off x="4062872" y="1964526"/>
            <a:ext cx="651722" cy="2285903"/>
          </a:xfrm>
          <a:prstGeom prst="rightBrace">
            <a:avLst>
              <a:gd name="adj1" fmla="val 8333"/>
              <a:gd name="adj2" fmla="val 49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3E4032-6E2D-D254-7DD6-53092AAF9DCA}"/>
              </a:ext>
            </a:extLst>
          </p:cNvPr>
          <p:cNvSpPr/>
          <p:nvPr/>
        </p:nvSpPr>
        <p:spPr>
          <a:xfrm>
            <a:off x="2909611" y="4232103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2E24B-701D-184B-4D31-363134E07F2E}"/>
              </a:ext>
            </a:extLst>
          </p:cNvPr>
          <p:cNvSpPr txBox="1"/>
          <p:nvPr/>
        </p:nvSpPr>
        <p:spPr>
          <a:xfrm>
            <a:off x="7477408" y="1672330"/>
            <a:ext cx="305790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属性（</a:t>
            </a:r>
            <a:r>
              <a:rPr lang="en-US" altLang="zh-CN" dirty="0">
                <a:solidFill>
                  <a:srgbClr val="FF0000"/>
                </a:solidFill>
              </a:rPr>
              <a:t> attribute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姓名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课程名称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行为能力（</a:t>
            </a:r>
            <a:r>
              <a:rPr lang="en-US" altLang="zh-CN" dirty="0">
                <a:solidFill>
                  <a:srgbClr val="FF0000"/>
                </a:solidFill>
              </a:rPr>
              <a:t>behavior )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出试卷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批作业 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4AB95-35D9-576E-90E2-5BD8F2FE0A6F}"/>
              </a:ext>
            </a:extLst>
          </p:cNvPr>
          <p:cNvSpPr txBox="1"/>
          <p:nvPr/>
        </p:nvSpPr>
        <p:spPr>
          <a:xfrm>
            <a:off x="4474762" y="2890410"/>
            <a:ext cx="2786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Abstraction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45ABB-51D9-1F5B-4529-C9F058182D4A}"/>
              </a:ext>
            </a:extLst>
          </p:cNvPr>
          <p:cNvSpPr txBox="1"/>
          <p:nvPr/>
        </p:nvSpPr>
        <p:spPr>
          <a:xfrm>
            <a:off x="3337859" y="116556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4</a:t>
            </a:r>
            <a:r>
              <a:rPr lang="zh-CN" altLang="en-US" b="1" dirty="0"/>
              <a:t>： 针对 教师 做 抽象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5CBFEA-A4D3-A153-5D6B-2E64B5F1E91B}"/>
              </a:ext>
            </a:extLst>
          </p:cNvPr>
          <p:cNvSpPr txBox="1"/>
          <p:nvPr/>
        </p:nvSpPr>
        <p:spPr>
          <a:xfrm>
            <a:off x="7618831" y="5686602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以上是 这 类 教师的特征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EEA871-E518-DDB1-7C7D-0F9255884BF1}"/>
              </a:ext>
            </a:extLst>
          </p:cNvPr>
          <p:cNvSpPr txBox="1"/>
          <p:nvPr/>
        </p:nvSpPr>
        <p:spPr>
          <a:xfrm>
            <a:off x="1063535" y="3827175"/>
            <a:ext cx="2865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杨波老师教大学物理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课程</a:t>
            </a: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5A6E3B8A-B64D-3FC5-403C-38E04B942D57}"/>
              </a:ext>
            </a:extLst>
          </p:cNvPr>
          <p:cNvSpPr/>
          <p:nvPr/>
        </p:nvSpPr>
        <p:spPr>
          <a:xfrm>
            <a:off x="7478814" y="1180712"/>
            <a:ext cx="3057909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教师</a:t>
            </a:r>
          </a:p>
        </p:txBody>
      </p:sp>
    </p:spTree>
    <p:extLst>
      <p:ext uri="{BB962C8B-B14F-4D97-AF65-F5344CB8AC3E}">
        <p14:creationId xmlns:p14="http://schemas.microsoft.com/office/powerpoint/2010/main" val="31570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7319-0604-F708-56FD-EB67A780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</a:t>
            </a:r>
            <a:r>
              <a:rPr lang="zh-CN" altLang="en-US" dirty="0"/>
              <a:t>、对象</a:t>
            </a:r>
            <a:r>
              <a:rPr lang="en-US" altLang="zh-CN" dirty="0"/>
              <a:t>(Object)</a:t>
            </a:r>
            <a:r>
              <a:rPr lang="zh-CN" altLang="en-US" dirty="0"/>
              <a:t>、类</a:t>
            </a:r>
            <a:r>
              <a:rPr lang="en-US" altLang="zh-CN" dirty="0"/>
              <a:t>(Class) </a:t>
            </a:r>
            <a:r>
              <a:rPr lang="zh-CN" altLang="en-US" dirty="0"/>
              <a:t>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82FE65-84F1-123C-1CD7-34C2D4F937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A375A9-BD69-95A1-4391-F13E8FECAE09}"/>
              </a:ext>
            </a:extLst>
          </p:cNvPr>
          <p:cNvGrpSpPr/>
          <p:nvPr/>
        </p:nvGrpSpPr>
        <p:grpSpPr>
          <a:xfrm>
            <a:off x="2352988" y="1736221"/>
            <a:ext cx="1781971" cy="1168843"/>
            <a:chOff x="2352988" y="1736221"/>
            <a:chExt cx="1781971" cy="116884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C78EA5-C4F4-88F2-86E3-BCCBEE9DA9B2}"/>
                </a:ext>
              </a:extLst>
            </p:cNvPr>
            <p:cNvSpPr/>
            <p:nvPr/>
          </p:nvSpPr>
          <p:spPr>
            <a:xfrm>
              <a:off x="2684974" y="1999471"/>
              <a:ext cx="1449985" cy="6385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2">
                      <a:lumMod val="75000"/>
                    </a:schemeClr>
                  </a:solidFill>
                </a:rPr>
                <a:t>具体的人或物</a:t>
              </a:r>
              <a:endParaRPr lang="en-US" altLang="zh-CN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zh-CN" altLang="en-US" sz="1400" b="1" dirty="0"/>
                <a:t>      </a:t>
              </a:r>
              <a:r>
                <a:rPr lang="zh-CN" altLang="en-US" sz="2000" b="1" dirty="0"/>
                <a:t>物</a:t>
              </a:r>
              <a:endParaRPr lang="en-US" altLang="zh-CN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CA0B8ED-452B-8C40-2C66-9A414A15F2A4}"/>
                </a:ext>
              </a:extLst>
            </p:cNvPr>
            <p:cNvSpPr/>
            <p:nvPr/>
          </p:nvSpPr>
          <p:spPr>
            <a:xfrm>
              <a:off x="2352988" y="1736221"/>
              <a:ext cx="1781971" cy="116884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3AB434-8515-4374-C02B-FE6D7F38256D}"/>
              </a:ext>
            </a:extLst>
          </p:cNvPr>
          <p:cNvGrpSpPr/>
          <p:nvPr/>
        </p:nvGrpSpPr>
        <p:grpSpPr>
          <a:xfrm>
            <a:off x="6670420" y="1736222"/>
            <a:ext cx="3994807" cy="1168842"/>
            <a:chOff x="6670420" y="1736222"/>
            <a:chExt cx="3994807" cy="116884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E79D2-82AC-118C-1027-B6C76AD62947}"/>
                </a:ext>
              </a:extLst>
            </p:cNvPr>
            <p:cNvSpPr/>
            <p:nvPr/>
          </p:nvSpPr>
          <p:spPr>
            <a:xfrm>
              <a:off x="6936789" y="1988005"/>
              <a:ext cx="3415809" cy="6385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种类特征</a:t>
              </a:r>
              <a:r>
                <a:rPr lang="zh-CN" altLang="en-US" sz="1400" dirty="0">
                  <a:solidFill>
                    <a:schemeClr val="bg2">
                      <a:lumMod val="75000"/>
                    </a:schemeClr>
                  </a:solidFill>
                </a:rPr>
                <a:t>：       </a:t>
              </a:r>
              <a:r>
                <a:rPr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属性</a:t>
              </a:r>
              <a:r>
                <a:rPr lang="zh-CN" altLang="en-US" b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、          </a:t>
              </a:r>
              <a:r>
                <a:rPr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行为</a:t>
              </a:r>
              <a:endParaRPr lang="en-US" altLang="zh-CN" b="1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915F00-8F1D-BBE8-CCF4-D3B86D87811A}"/>
                </a:ext>
              </a:extLst>
            </p:cNvPr>
            <p:cNvSpPr/>
            <p:nvPr/>
          </p:nvSpPr>
          <p:spPr>
            <a:xfrm>
              <a:off x="6670420" y="1736222"/>
              <a:ext cx="3994807" cy="116884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85AB8D7-AC09-9C76-ACF1-363F241BD642}"/>
              </a:ext>
            </a:extLst>
          </p:cNvPr>
          <p:cNvGrpSpPr/>
          <p:nvPr/>
        </p:nvGrpSpPr>
        <p:grpSpPr>
          <a:xfrm>
            <a:off x="4354302" y="4270989"/>
            <a:ext cx="2365238" cy="649373"/>
            <a:chOff x="4354302" y="4270989"/>
            <a:chExt cx="2365238" cy="649373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443ACC27-61B7-8E18-2701-B7B027403F52}"/>
                </a:ext>
              </a:extLst>
            </p:cNvPr>
            <p:cNvSpPr/>
            <p:nvPr/>
          </p:nvSpPr>
          <p:spPr>
            <a:xfrm rot="16200000">
              <a:off x="5408327" y="3609149"/>
              <a:ext cx="257188" cy="2365238"/>
            </a:xfrm>
            <a:prstGeom prst="downArrow">
              <a:avLst>
                <a:gd name="adj1" fmla="val 50000"/>
                <a:gd name="adj2" fmla="val 97321"/>
              </a:avLst>
            </a:prstGeom>
            <a:solidFill>
              <a:srgbClr val="FF737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D96586A-BEF8-81AA-6E7C-927B62FCD0F7}"/>
                </a:ext>
              </a:extLst>
            </p:cNvPr>
            <p:cNvSpPr txBox="1"/>
            <p:nvPr/>
          </p:nvSpPr>
          <p:spPr>
            <a:xfrm>
              <a:off x="4476364" y="4270989"/>
              <a:ext cx="1896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62626"/>
                  </a:solidFill>
                </a:rPr>
                <a:t>Abstraction</a:t>
              </a:r>
              <a:endParaRPr lang="en-US" altLang="zh-CN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49168B-941E-8CEB-0127-702CC8AA7EEE}"/>
              </a:ext>
            </a:extLst>
          </p:cNvPr>
          <p:cNvGrpSpPr/>
          <p:nvPr/>
        </p:nvGrpSpPr>
        <p:grpSpPr>
          <a:xfrm>
            <a:off x="4326955" y="1741058"/>
            <a:ext cx="2267651" cy="1045431"/>
            <a:chOff x="4326955" y="1741058"/>
            <a:chExt cx="2267651" cy="1045431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6C6352BA-6E8A-E770-7738-7C5219CE1FA2}"/>
                </a:ext>
              </a:extLst>
            </p:cNvPr>
            <p:cNvSpPr/>
            <p:nvPr/>
          </p:nvSpPr>
          <p:spPr>
            <a:xfrm rot="16200000">
              <a:off x="4938065" y="1129948"/>
              <a:ext cx="1045431" cy="2267651"/>
            </a:xfrm>
            <a:prstGeom prst="downArrow">
              <a:avLst>
                <a:gd name="adj1" fmla="val 50000"/>
                <a:gd name="adj2" fmla="val 6640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513543-0F3D-37A3-9FF7-38C8F999E0E1}"/>
                </a:ext>
              </a:extLst>
            </p:cNvPr>
            <p:cNvSpPr txBox="1"/>
            <p:nvPr/>
          </p:nvSpPr>
          <p:spPr>
            <a:xfrm>
              <a:off x="4490141" y="2079109"/>
              <a:ext cx="18693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/>
                <a:t>进行</a:t>
              </a:r>
              <a:r>
                <a:rPr lang="zh-CN" altLang="en-US" dirty="0"/>
                <a:t>抽象</a:t>
              </a:r>
              <a:endParaRPr lang="en-US" altLang="zh-CN" sz="1600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E3F6F9E-9A0C-2F55-9052-70CB136F690C}"/>
              </a:ext>
            </a:extLst>
          </p:cNvPr>
          <p:cNvSpPr txBox="1"/>
          <p:nvPr/>
        </p:nvSpPr>
        <p:spPr>
          <a:xfrm>
            <a:off x="276008" y="2066492"/>
            <a:ext cx="1837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用生活语言描述：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8C932E-6F56-E57C-AFA0-FE8F9EEFD65B}"/>
              </a:ext>
            </a:extLst>
          </p:cNvPr>
          <p:cNvSpPr txBox="1"/>
          <p:nvPr/>
        </p:nvSpPr>
        <p:spPr>
          <a:xfrm>
            <a:off x="106132" y="4445384"/>
            <a:ext cx="20649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OOP</a:t>
            </a:r>
            <a:r>
              <a:rPr lang="zh-CN" altLang="en-US" dirty="0"/>
              <a:t>语言描述：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1A3B75-4CF7-4DA4-B67F-B44E281064F1}"/>
              </a:ext>
            </a:extLst>
          </p:cNvPr>
          <p:cNvCxnSpPr>
            <a:cxnSpLocks/>
          </p:cNvCxnSpPr>
          <p:nvPr/>
        </p:nvCxnSpPr>
        <p:spPr>
          <a:xfrm>
            <a:off x="3167149" y="2637999"/>
            <a:ext cx="0" cy="1226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1C5C99-F48F-7D44-FB04-5FF942455ACB}"/>
              </a:ext>
            </a:extLst>
          </p:cNvPr>
          <p:cNvCxnSpPr>
            <a:cxnSpLocks/>
          </p:cNvCxnSpPr>
          <p:nvPr/>
        </p:nvCxnSpPr>
        <p:spPr>
          <a:xfrm>
            <a:off x="5330867" y="2708048"/>
            <a:ext cx="0" cy="1337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D7487D1-5DFC-B61C-063A-E981883FF0ED}"/>
              </a:ext>
            </a:extLst>
          </p:cNvPr>
          <p:cNvCxnSpPr>
            <a:cxnSpLocks/>
          </p:cNvCxnSpPr>
          <p:nvPr/>
        </p:nvCxnSpPr>
        <p:spPr>
          <a:xfrm>
            <a:off x="7500851" y="2624097"/>
            <a:ext cx="0" cy="124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8AC97A-0232-3121-7F72-5CFDE519ED48}"/>
              </a:ext>
            </a:extLst>
          </p:cNvPr>
          <p:cNvGrpSpPr/>
          <p:nvPr/>
        </p:nvGrpSpPr>
        <p:grpSpPr>
          <a:xfrm>
            <a:off x="6892085" y="4045629"/>
            <a:ext cx="4133535" cy="1168842"/>
            <a:chOff x="6892085" y="4045629"/>
            <a:chExt cx="4133535" cy="116884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052B14E-144A-160C-065A-5661D4B37997}"/>
                </a:ext>
              </a:extLst>
            </p:cNvPr>
            <p:cNvSpPr/>
            <p:nvPr/>
          </p:nvSpPr>
          <p:spPr>
            <a:xfrm>
              <a:off x="6892085" y="4045629"/>
              <a:ext cx="3773141" cy="1168842"/>
            </a:xfrm>
            <a:prstGeom prst="rect">
              <a:avLst/>
            </a:prstGeom>
            <a:solidFill>
              <a:srgbClr val="FFC24D"/>
            </a:solidFill>
            <a:ln>
              <a:solidFill>
                <a:srgbClr val="F4B08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880C8FF-B726-3903-7A75-B2EE3ED8A12F}"/>
                </a:ext>
              </a:extLst>
            </p:cNvPr>
            <p:cNvSpPr/>
            <p:nvPr/>
          </p:nvSpPr>
          <p:spPr>
            <a:xfrm>
              <a:off x="7117052" y="4205214"/>
              <a:ext cx="1113345" cy="44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262626"/>
                  </a:solidFill>
                </a:rPr>
                <a:t>Class</a:t>
              </a:r>
              <a:r>
                <a:rPr lang="zh-CN" altLang="en-US" sz="2000" b="1" dirty="0">
                  <a:solidFill>
                    <a:srgbClr val="262626"/>
                  </a:solidFill>
                </a:rPr>
                <a:t>：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5A2975C-31E5-9EBA-87F1-65E571FA0916}"/>
                </a:ext>
              </a:extLst>
            </p:cNvPr>
            <p:cNvSpPr txBox="1"/>
            <p:nvPr/>
          </p:nvSpPr>
          <p:spPr>
            <a:xfrm>
              <a:off x="9535247" y="4430689"/>
              <a:ext cx="14903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262626"/>
                  </a:solidFill>
                </a:rPr>
                <a:t>Methods</a:t>
              </a:r>
              <a:endParaRPr lang="zh-CN" altLang="en-US" dirty="0">
                <a:solidFill>
                  <a:srgbClr val="262626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72D1214-743F-3F4B-E609-37F383EB0BD1}"/>
                </a:ext>
              </a:extLst>
            </p:cNvPr>
            <p:cNvSpPr txBox="1"/>
            <p:nvPr/>
          </p:nvSpPr>
          <p:spPr>
            <a:xfrm>
              <a:off x="8122174" y="4430689"/>
              <a:ext cx="18747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262626"/>
                  </a:solidFill>
                </a:rPr>
                <a:t>Attributes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6BF6CA-BBBB-EEAA-0400-CE76C1E6753D}"/>
              </a:ext>
            </a:extLst>
          </p:cNvPr>
          <p:cNvGrpSpPr/>
          <p:nvPr/>
        </p:nvGrpSpPr>
        <p:grpSpPr>
          <a:xfrm>
            <a:off x="2368264" y="4004290"/>
            <a:ext cx="1766695" cy="1168843"/>
            <a:chOff x="2368264" y="4004290"/>
            <a:chExt cx="1766695" cy="116884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325AB1D-7D3B-A89F-CD34-DF405BEE1393}"/>
                </a:ext>
              </a:extLst>
            </p:cNvPr>
            <p:cNvSpPr/>
            <p:nvPr/>
          </p:nvSpPr>
          <p:spPr>
            <a:xfrm>
              <a:off x="2368264" y="4004290"/>
              <a:ext cx="1766695" cy="1168843"/>
            </a:xfrm>
            <a:prstGeom prst="rect">
              <a:avLst/>
            </a:prstGeom>
            <a:solidFill>
              <a:srgbClr val="C4FF4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288B77-78CA-D8DA-B1AD-570773675CC4}"/>
                </a:ext>
              </a:extLst>
            </p:cNvPr>
            <p:cNvSpPr/>
            <p:nvPr/>
          </p:nvSpPr>
          <p:spPr>
            <a:xfrm>
              <a:off x="2677406" y="4368031"/>
              <a:ext cx="1293154" cy="44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262626"/>
                  </a:solidFill>
                </a:rPr>
                <a:t>Object</a:t>
              </a:r>
              <a:endParaRPr lang="en-US" altLang="zh-CN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9E4664-7BCC-9DDD-10C7-2A02018EAE3C}"/>
              </a:ext>
            </a:extLst>
          </p:cNvPr>
          <p:cNvGrpSpPr/>
          <p:nvPr/>
        </p:nvGrpSpPr>
        <p:grpSpPr>
          <a:xfrm>
            <a:off x="3752584" y="4736170"/>
            <a:ext cx="7921005" cy="1628563"/>
            <a:chOff x="3752584" y="4736170"/>
            <a:chExt cx="7921005" cy="1628563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689F471-E160-BEEB-A054-544E13ED0B17}"/>
                </a:ext>
              </a:extLst>
            </p:cNvPr>
            <p:cNvSpPr txBox="1"/>
            <p:nvPr/>
          </p:nvSpPr>
          <p:spPr>
            <a:xfrm>
              <a:off x="3752584" y="5718402"/>
              <a:ext cx="55276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常见的还有以下英文说法：</a:t>
              </a:r>
              <a:endParaRPr lang="en-US" altLang="zh-CN" dirty="0"/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Attributes</a:t>
              </a:r>
              <a:r>
                <a:rPr lang="zh-CN" altLang="en-US" b="1" dirty="0">
                  <a:solidFill>
                    <a:srgbClr val="FF0000"/>
                  </a:solidFill>
                </a:rPr>
                <a:t>、</a:t>
              </a:r>
              <a:r>
                <a:rPr lang="en-US" altLang="zh-CN" b="1" dirty="0">
                  <a:solidFill>
                    <a:srgbClr val="FF0000"/>
                  </a:solidFill>
                </a:rPr>
                <a:t>properties</a:t>
              </a:r>
              <a:r>
                <a:rPr lang="zh-CN" altLang="en-US" b="1" dirty="0">
                  <a:solidFill>
                    <a:srgbClr val="FF0000"/>
                  </a:solidFill>
                </a:rPr>
                <a:t>、</a:t>
              </a:r>
              <a:r>
                <a:rPr lang="en-US" altLang="zh-CN" b="1" dirty="0">
                  <a:solidFill>
                    <a:srgbClr val="FF0000"/>
                  </a:solidFill>
                </a:rPr>
                <a:t>field, data member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8BCA420-AD9B-CCD5-C7EB-AA0840286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642" y="4736170"/>
              <a:ext cx="2392051" cy="982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05DCA76-539D-C601-84B0-CF609A355672}"/>
                </a:ext>
              </a:extLst>
            </p:cNvPr>
            <p:cNvSpPr txBox="1"/>
            <p:nvPr/>
          </p:nvSpPr>
          <p:spPr>
            <a:xfrm>
              <a:off x="9598507" y="5718402"/>
              <a:ext cx="20750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常见其它中文名称：</a:t>
              </a:r>
              <a:endParaRPr lang="en-US" altLang="zh-CN" dirty="0"/>
            </a:p>
            <a:p>
              <a:r>
                <a:rPr lang="zh-CN" altLang="en-US" b="1" dirty="0"/>
                <a:t>方法，成员函数</a:t>
              </a:r>
              <a:endParaRPr lang="en-US" altLang="zh-CN" b="1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337D654-FBE1-4773-1B16-402B37FA32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624" y="4736170"/>
              <a:ext cx="190435" cy="10473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A84FA76-3B90-552B-4FAE-2C2F7BF06FCD}"/>
              </a:ext>
            </a:extLst>
          </p:cNvPr>
          <p:cNvCxnSpPr>
            <a:cxnSpLocks/>
          </p:cNvCxnSpPr>
          <p:nvPr/>
        </p:nvCxnSpPr>
        <p:spPr>
          <a:xfrm>
            <a:off x="8644693" y="2492755"/>
            <a:ext cx="0" cy="18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7EED11-C528-9F73-F8D8-C6327E277FD4}"/>
              </a:ext>
            </a:extLst>
          </p:cNvPr>
          <p:cNvCxnSpPr>
            <a:cxnSpLocks/>
          </p:cNvCxnSpPr>
          <p:nvPr/>
        </p:nvCxnSpPr>
        <p:spPr>
          <a:xfrm>
            <a:off x="9902989" y="2492756"/>
            <a:ext cx="0" cy="18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F7364D"/>
      </a:accent1>
      <a:accent2>
        <a:srgbClr val="2F62EA"/>
      </a:accent2>
      <a:accent3>
        <a:srgbClr val="A5A5A5"/>
      </a:accent3>
      <a:accent4>
        <a:srgbClr val="FA8694"/>
      </a:accent4>
      <a:accent5>
        <a:srgbClr val="82A0F2"/>
      </a:accent5>
      <a:accent6>
        <a:srgbClr val="575757"/>
      </a:accent6>
      <a:hlink>
        <a:srgbClr val="0C2C84"/>
      </a:hlink>
      <a:folHlink>
        <a:srgbClr val="999999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63CFE3"/>
      </a:accent1>
      <a:accent2>
        <a:srgbClr val="89DC65"/>
      </a:accent2>
      <a:accent3>
        <a:srgbClr val="EDDB00"/>
      </a:accent3>
      <a:accent4>
        <a:srgbClr val="F18A00"/>
      </a:accent4>
      <a:accent5>
        <a:srgbClr val="FFC000"/>
      </a:accent5>
      <a:accent6>
        <a:srgbClr val="999999"/>
      </a:accent6>
      <a:hlink>
        <a:srgbClr val="FFFFFF"/>
      </a:hlink>
      <a:folHlink>
        <a:srgbClr val="954F72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主题3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F7364D"/>
      </a:accent1>
      <a:accent2>
        <a:srgbClr val="2F62EA"/>
      </a:accent2>
      <a:accent3>
        <a:srgbClr val="A5A5A5"/>
      </a:accent3>
      <a:accent4>
        <a:srgbClr val="FA8694"/>
      </a:accent4>
      <a:accent5>
        <a:srgbClr val="82A0F2"/>
      </a:accent5>
      <a:accent6>
        <a:srgbClr val="575757"/>
      </a:accent6>
      <a:hlink>
        <a:srgbClr val="0C2C84"/>
      </a:hlink>
      <a:folHlink>
        <a:srgbClr val="999999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E87A4C91-4822-4ADE-9AEF-C59EB1853CAA}" vid="{B2DDBFFB-3A8F-437B-9B78-E68B5A0531F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4435b5f9-a1a7-472c-9357-90ede2ba1ef5" origin="userSelected">
  <element uid="cc20cbce-588c-49bb-a695-6b3c03b314c4" value=""/>
</sis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DD8537C503640905C0294021EED2B" ma:contentTypeVersion="10" ma:contentTypeDescription="Create a new document." ma:contentTypeScope="" ma:versionID="16ebc6ce161d0f2ee3c0e9e7330a32db">
  <xsd:schema xmlns:xsd="http://www.w3.org/2001/XMLSchema" xmlns:xs="http://www.w3.org/2001/XMLSchema" xmlns:p="http://schemas.microsoft.com/office/2006/metadata/properties" xmlns:ns2="6c8bfc86-784d-4543-b6ef-848085f5d899" xmlns:ns3="642f80c4-7f1c-43b1-ad7e-8f576f781e3b" targetNamespace="http://schemas.microsoft.com/office/2006/metadata/properties" ma:root="true" ma:fieldsID="b2e4a2fe31886a5e6d2672f83da0f6f3" ns2:_="" ns3:_="">
    <xsd:import namespace="6c8bfc86-784d-4543-b6ef-848085f5d899"/>
    <xsd:import namespace="642f80c4-7f1c-43b1-ad7e-8f576f781e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bfc86-784d-4543-b6ef-848085f5d8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f80c4-7f1c-43b1-ad7e-8f576f781e3b" elementFormDefault="qualified">
    <xsd:import namespace="http://schemas.microsoft.com/office/2006/documentManagement/types"/>
    <xsd:import namespace="http://schemas.microsoft.com/office/infopath/2007/PartnerControls"/>
    <xsd:element name="Year" ma:index="10" nillable="true" ma:displayName="Year" ma:decimals="0" ma:format="Dropdown" ma:internalName="Year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642f80c4-7f1c-43b1-ad7e-8f576f781e3b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4A5132-C8AD-4155-9B1C-92EF9016895F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DECF2F42-7607-4B00-9AA3-DAD0128DD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bfc86-784d-4543-b6ef-848085f5d899"/>
    <ds:schemaRef ds:uri="642f80c4-7f1c-43b1-ad7e-8f576f781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8D9714-CED8-4F03-88CE-4B42AD8BA2A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c8bfc86-784d-4543-b6ef-848085f5d8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42f80c4-7f1c-43b1-ad7e-8f576f781e3b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2AE2DF4-8052-4BEF-AA0D-B4A2A33B1F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41605</TotalTime>
  <Words>355</Words>
  <Application>Microsoft Office PowerPoint</Application>
  <PresentationFormat>宽屏</PresentationFormat>
  <Paragraphs>109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Coca-Cola Care Font KaiTi</vt:lpstr>
      <vt:lpstr>Microsoft JhengHei</vt:lpstr>
      <vt:lpstr>PingFang SC</vt:lpstr>
      <vt:lpstr>等线</vt:lpstr>
      <vt:lpstr>等线 Light</vt:lpstr>
      <vt:lpstr>可口可乐在乎体 楷体</vt:lpstr>
      <vt:lpstr>微软雅黑</vt:lpstr>
      <vt:lpstr>微软雅黑</vt:lpstr>
      <vt:lpstr>Arial</vt:lpstr>
      <vt:lpstr>Calibri</vt:lpstr>
      <vt:lpstr>Calibri Light</vt:lpstr>
      <vt:lpstr>Impact</vt:lpstr>
      <vt:lpstr>Poppins</vt:lpstr>
      <vt:lpstr>Trebuchet MS</vt:lpstr>
      <vt:lpstr>Office Theme</vt:lpstr>
      <vt:lpstr>1_Office Theme</vt:lpstr>
      <vt:lpstr>4_自定义设计方案</vt:lpstr>
      <vt:lpstr>主题3</vt:lpstr>
      <vt:lpstr>think-cell Slide</vt:lpstr>
      <vt:lpstr>OOP基本概念</vt:lpstr>
      <vt:lpstr>概念理解   - 抽象（Abstraction）</vt:lpstr>
      <vt:lpstr>抽象(Abstraction )        </vt:lpstr>
      <vt:lpstr>抽象(Abstraction</vt:lpstr>
      <vt:lpstr>抽象(Abstraction )   </vt:lpstr>
      <vt:lpstr>抽象(Abstraction )   </vt:lpstr>
      <vt:lpstr>抽象(Abstraction ) 、对象(Object)、类(Class) 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Feng</dc:creator>
  <cp:lastModifiedBy>Chen Nianlai(陈年来)</cp:lastModifiedBy>
  <cp:revision>808</cp:revision>
  <dcterms:created xsi:type="dcterms:W3CDTF">2022-05-25T10:04:09Z</dcterms:created>
  <dcterms:modified xsi:type="dcterms:W3CDTF">2024-09-20T04:21:02Z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0x010100D4CDD8537C503640905C0294021EED2B</vt:lpwstr>
  </property>
  <property fmtid="{D5CDD505-2E9C-101B-9397-08002B2CF9AE}" pid="3" name="docIndexRef">
    <vt:lpwstr>b2f08121-282a-4b40-886e-3acb57e498f2</vt:lpwstr>
  </property>
  <property fmtid="{D5CDD505-2E9C-101B-9397-08002B2CF9AE}" pid="4" name="bjSaver">
    <vt:lpwstr>xLTV7zuHSkQoTi22QbtFccrcTURzXlK2</vt:lpwstr>
  </property>
  <property fmtid="{D5CDD505-2E9C-101B-9397-08002B2CF9AE}" pid="5" name="bjDocumentSecurityLabel">
    <vt:lpwstr>仅供内部使用</vt:lpwstr>
  </property>
  <property fmtid="{D5CDD505-2E9C-101B-9397-08002B2CF9AE}" pid="6" name="symc_label">
    <vt:lpwstr>DLP_仅供内部使用4Symc</vt:lpwstr>
  </property>
  <property fmtid="{D5CDD505-2E9C-101B-9397-08002B2CF9AE}" pid="7" name="bjDocumentLabelXML">
    <vt:lpwstr>&lt;?xml version="1.0" encoding="us-ascii"?&gt;&lt;sisl xmlns:xsi="http://www.w3.org/2001/XMLSchema-instance" xmlns:xsd="http://www.w3.org/2001/XMLSchema" sislVersion="0" policy="4435b5f9-a1a7-472c-9357-90ede2ba1ef5" origin="userSelected" xmlns="http://www.boldonj</vt:lpwstr>
  </property>
  <property fmtid="{D5CDD505-2E9C-101B-9397-08002B2CF9AE}" pid="8" name="bjDocumentLabelXML-0">
    <vt:lpwstr>ames.com/2008/01/sie/internal/label"&gt;&lt;element uid="cc20cbce-588c-49bb-a695-6b3c03b314c4" value="" /&gt;&lt;/sisl&gt;</vt:lpwstr>
  </property>
  <property fmtid="{D5CDD505-2E9C-101B-9397-08002B2CF9AE}" pid="9" name="bjSlideMasterFooterText">
    <vt:lpwstr>仅供内部使用</vt:lpwstr>
  </property>
</Properties>
</file>