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5.xml" ContentType="application/vnd.openxmlformats-officedocument.theme+xml"/>
  <Override PartName="/ppt/tags/tag11.xml" ContentType="application/vnd.openxmlformats-officedocument.presentationml.tags+xml"/>
  <Override PartName="/ppt/theme/theme6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3" r:id="rId6"/>
    <p:sldMasterId id="2147483706" r:id="rId7"/>
    <p:sldMasterId id="2147483715" r:id="rId8"/>
  </p:sldMasterIdLst>
  <p:notesMasterIdLst>
    <p:notesMasterId r:id="rId43"/>
  </p:notesMasterIdLst>
  <p:handoutMasterIdLst>
    <p:handoutMasterId r:id="rId44"/>
  </p:handoutMasterIdLst>
  <p:sldIdLst>
    <p:sldId id="2147474688" r:id="rId9"/>
    <p:sldId id="2147474690" r:id="rId10"/>
    <p:sldId id="2147474692" r:id="rId11"/>
    <p:sldId id="2147474693" r:id="rId12"/>
    <p:sldId id="2147474691" r:id="rId13"/>
    <p:sldId id="2147474695" r:id="rId14"/>
    <p:sldId id="2147474694" r:id="rId15"/>
    <p:sldId id="2147474696" r:id="rId16"/>
    <p:sldId id="2147474697" r:id="rId17"/>
    <p:sldId id="2147474698" r:id="rId18"/>
    <p:sldId id="2147474699" r:id="rId19"/>
    <p:sldId id="2147474700" r:id="rId20"/>
    <p:sldId id="2147474701" r:id="rId21"/>
    <p:sldId id="2147474702" r:id="rId22"/>
    <p:sldId id="2147474703" r:id="rId23"/>
    <p:sldId id="2147474704" r:id="rId24"/>
    <p:sldId id="2147474687" r:id="rId25"/>
    <p:sldId id="2147474689" r:id="rId26"/>
    <p:sldId id="2147474686" r:id="rId27"/>
    <p:sldId id="2147474685" r:id="rId28"/>
    <p:sldId id="2147474682" r:id="rId29"/>
    <p:sldId id="2147474684" r:id="rId30"/>
    <p:sldId id="2147474683" r:id="rId31"/>
    <p:sldId id="2147474672" r:id="rId32"/>
    <p:sldId id="2147474673" r:id="rId33"/>
    <p:sldId id="2147474674" r:id="rId34"/>
    <p:sldId id="2147474675" r:id="rId35"/>
    <p:sldId id="2147474676" r:id="rId36"/>
    <p:sldId id="2147474677" r:id="rId37"/>
    <p:sldId id="2147474678" r:id="rId38"/>
    <p:sldId id="2147474679" r:id="rId39"/>
    <p:sldId id="2147474680" r:id="rId40"/>
    <p:sldId id="2147474681" r:id="rId41"/>
    <p:sldId id="214747470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670C8"/>
    <a:srgbClr val="58AEFB"/>
    <a:srgbClr val="F4B084"/>
    <a:srgbClr val="FFC24D"/>
    <a:srgbClr val="FF7370"/>
    <a:srgbClr val="C4FF4F"/>
    <a:srgbClr val="F9D3D3"/>
    <a:srgbClr val="FA8694"/>
    <a:srgbClr val="CDD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796" autoAdjust="0"/>
  </p:normalViewPr>
  <p:slideViewPr>
    <p:cSldViewPr snapToGrid="0">
      <p:cViewPr varScale="1">
        <p:scale>
          <a:sx n="80" d="100"/>
          <a:sy n="80" d="100"/>
        </p:scale>
        <p:origin x="1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8E24DE-C326-4A33-A703-053B6CF62C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8A69D-C15C-45CA-8A4B-E5923C58E5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F9433-4AFC-479A-91ED-E9CBA9BCD0AE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FFD6-B791-4BFF-B435-F48F3D12BB1D}"/>
              </a:ext>
            </a:extLst>
          </p:cNvPr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6233-E86B-4BB7-BDF3-DAB440BE31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74C3-CE0E-44C2-AF61-FF2A1F8C7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713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E80A9-8E84-453D-9D5B-BF351BB1607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091D7-7E21-48B8-9B0F-6AD5F1CF6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06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仅供内部使用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091D7-7E21-48B8-9B0F-6AD5F1CF68B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130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jpe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10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26593-C21F-4122-A38D-B279817B5AB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4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687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13A8A-0C78-BA49-9560-E7F4B914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3014" y="6408588"/>
            <a:ext cx="356062" cy="32708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424A7-CF0C-4646-9009-B134FEDF3C9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itchFamily="34" charset="0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itchFamily="34" charset="0"/>
              <a:ea typeface="新細明體"/>
              <a:cs typeface="+mn-cs"/>
            </a:endParaRPr>
          </a:p>
        </p:txBody>
      </p:sp>
      <p:sp>
        <p:nvSpPr>
          <p:cNvPr id="3" name="标题占位符 1">
            <a:extLst>
              <a:ext uri="{FF2B5EF4-FFF2-40B4-BE49-F238E27FC236}">
                <a16:creationId xmlns:a16="http://schemas.microsoft.com/office/drawing/2014/main" id="{A307DA17-6F06-6744-81EF-5446313F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5" y="185195"/>
            <a:ext cx="11035496" cy="677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Coca-Cola Care Font KaiTi" panose="020B0A05030303020204" pitchFamily="34" charset="-122"/>
                <a:ea typeface="Coca-Cola Care Font KaiTi" panose="020B0A05030303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5">
            <a:extLst>
              <a:ext uri="{FF2B5EF4-FFF2-40B4-BE49-F238E27FC236}">
                <a16:creationId xmlns:a16="http://schemas.microsoft.com/office/drawing/2014/main" id="{760A2506-AEF7-9F4E-8168-43D43AE88A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5" y="6053950"/>
            <a:ext cx="206449" cy="7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1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F3E6E6-F868-48BE-AAE4-FF87355C7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45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F3E6E6-F868-48BE-AAE4-FF8735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00"/>
            <a:ext cx="11362133" cy="66571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b="0" i="0" dirty="0">
                <a:solidFill>
                  <a:srgbClr val="CD06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oppins" panose="00000500000000000000" pitchFamily="2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F5DB92-B441-484F-B7B8-4DEEA120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999" y="6604000"/>
            <a:ext cx="95624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EB24D71-D3CD-4238-8384-7F99D478D4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3C34-04B4-0A0F-7A93-A72C261072C6}"/>
              </a:ext>
            </a:extLst>
          </p:cNvPr>
          <p:cNvSpPr/>
          <p:nvPr userDrawn="1"/>
        </p:nvSpPr>
        <p:spPr>
          <a:xfrm>
            <a:off x="0" y="68372"/>
            <a:ext cx="190831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149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45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C83A98-69D8-4B8A-9C15-2B4EFECC47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048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194109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00B0F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10CC6-76DC-41AB-B1F3-00DC66F9182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62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1B4C3F-7989-4A5B-8E39-8C717CC909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76476C0-EDBD-4FCC-835E-2ED16BAB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89DC65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CDC82CE-C64E-46A7-83AE-DC100BAB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77858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2465B0C-332F-43C9-A1C1-D4841E0A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89DC65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BF00C4-87EE-492B-BE20-F125DC2F7E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5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70A22-7DE4-4E8D-843A-E83AB58A34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18A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C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5258D51-9BDF-44DE-95DE-3BCA6112B44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54524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84363BE-E6CC-42D6-9154-FEC255D7FA1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454887" y="1419882"/>
            <a:ext cx="3282952" cy="333102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5946BD8-D4D0-4AE3-B8BE-B6BBFBAEC2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18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8097D8-B571-4158-8CA6-8E2A3AE6F9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00B05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092797" cy="4172844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00B05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3FD239-7647-4281-927A-BFAD5103DC0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0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1D28-4D27-4698-980C-2F43A6EE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2AF92-B671-4EBA-BC9C-3DBE8DED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AB42B-B333-4246-BB7A-49AA68202E0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98548-9C74-420D-963E-1AFD6CB1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30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311893BE-1981-44EF-9497-46C59A7EC2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r="44375"/>
          <a:stretch/>
        </p:blipFill>
        <p:spPr bwMode="auto">
          <a:xfrm>
            <a:off x="11389899" y="6489812"/>
            <a:ext cx="12460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18C7F433-4F19-4D5D-AEC9-B254A6A3F1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3" y="6409907"/>
            <a:ext cx="715167" cy="43886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F588E5-AD2E-4815-B677-679FC0F38F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95" y="6480288"/>
            <a:ext cx="632059" cy="296923"/>
          </a:xfrm>
          <a:prstGeom prst="rect">
            <a:avLst/>
          </a:prstGeom>
        </p:spPr>
      </p:pic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6884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C302D1-03C8-4437-9C31-4FC97A9C7E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EF2781-4B01-40DA-B2AC-069A643C4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918E2-5008-4874-89EC-BFB1F202B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1F1FEA-215A-4DEA-B3DC-665B7ED357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934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F6082CD-81BF-4AC8-94B1-4128E48D3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445" y="6300360"/>
            <a:ext cx="953555" cy="5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583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F6082CD-81BF-4AC8-94B1-4128E48D30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8445" y="6300360"/>
            <a:ext cx="953555" cy="55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2537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C1B1C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Holder 2">
            <a:extLst>
              <a:ext uri="{FF2B5EF4-FFF2-40B4-BE49-F238E27FC236}">
                <a16:creationId xmlns:a16="http://schemas.microsoft.com/office/drawing/2014/main" id="{8A8AD059-1A28-4E5B-B9E9-E5774107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16943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0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872761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3"/>
          <p:cNvSpPr/>
          <p:nvPr userDrawn="1"/>
        </p:nvSpPr>
        <p:spPr>
          <a:xfrm>
            <a:off x="0" y="1062841"/>
            <a:ext cx="12190552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10692003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632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40CC6851-F93F-48F8-9106-2832EEEA0E6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r="44375"/>
          <a:stretch/>
        </p:blipFill>
        <p:spPr bwMode="auto">
          <a:xfrm>
            <a:off x="11389899" y="6489812"/>
            <a:ext cx="124607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0AEE2FE2-47C2-4C26-91D4-B4AC25B4F8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3" y="6409907"/>
            <a:ext cx="715167" cy="4388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E86C3E-DE48-4274-82AC-A7E050220F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1395" y="6480288"/>
            <a:ext cx="632059" cy="296923"/>
          </a:xfrm>
          <a:prstGeom prst="rect">
            <a:avLst/>
          </a:prstGeom>
        </p:spPr>
      </p:pic>
      <p:sp>
        <p:nvSpPr>
          <p:cNvPr id="10" name="Holder 2">
            <a:extLst>
              <a:ext uri="{FF2B5EF4-FFF2-40B4-BE49-F238E27FC236}">
                <a16:creationId xmlns:a16="http://schemas.microsoft.com/office/drawing/2014/main" id="{D6570DF7-46D6-4568-A3F4-D132BB71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829" y="102759"/>
            <a:ext cx="11745955" cy="898272"/>
          </a:xfrm>
        </p:spPr>
        <p:txBody>
          <a:bodyPr lIns="0" tIns="0" rIns="0" bIns="0">
            <a:normAutofit/>
          </a:bodyPr>
          <a:lstStyle>
            <a:lvl1pPr>
              <a:defRPr sz="3733" b="1" i="0">
                <a:solidFill>
                  <a:srgbClr val="C00000"/>
                </a:solidFill>
                <a:latin typeface="可口可乐在乎体 楷体" panose="020B0A05030303020204" pitchFamily="34" charset="-122"/>
                <a:ea typeface="可口可乐在乎体 楷体" panose="020B0A05030303020204" pitchFamily="34" charset="-122"/>
                <a:cs typeface="Calibri" panose="020F050202020403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2604358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085362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C26E-D0CE-475B-B002-DA50D2A960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zh-CN" altLang="en-US" dirty="0"/>
            </a:lvl1pPr>
          </a:lstStyle>
          <a:p>
            <a:r>
              <a:rPr lang="zh-CN" altLang="en-US">
                <a:solidFill>
                  <a:prstClr val="black"/>
                </a:solidFill>
              </a:rPr>
              <a:t>仅供内部使用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29F-8841-4638-8F4E-AD1ACE7EDE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94669" y="4949373"/>
            <a:ext cx="11893947" cy="1095827"/>
            <a:chOff x="0" y="5762174"/>
            <a:chExt cx="12197606" cy="1095826"/>
          </a:xfrm>
          <a:solidFill>
            <a:srgbClr val="B50102"/>
          </a:solidFill>
        </p:grpSpPr>
        <p:cxnSp>
          <p:nvCxnSpPr>
            <p:cNvPr id="9" name="直接连接符 8"/>
            <p:cNvCxnSpPr/>
            <p:nvPr/>
          </p:nvCxnSpPr>
          <p:spPr>
            <a:xfrm>
              <a:off x="0" y="5762174"/>
              <a:ext cx="12192000" cy="0"/>
            </a:xfrm>
            <a:prstGeom prst="line">
              <a:avLst/>
            </a:prstGeom>
            <a:grp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606" y="5914574"/>
              <a:ext cx="12192000" cy="0"/>
            </a:xfrm>
            <a:prstGeom prst="line">
              <a:avLst/>
            </a:prstGeom>
            <a:grp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0" y="6045200"/>
              <a:ext cx="12192000" cy="812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09"/>
              <a:endParaRPr lang="zh-CN" altLang="en-US" sz="1867">
                <a:solidFill>
                  <a:prstClr val="white"/>
                </a:solidFill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213945" y="2446177"/>
            <a:ext cx="9538139" cy="1325563"/>
          </a:xfrm>
          <a:prstGeom prst="rect">
            <a:avLst/>
          </a:prstGeom>
        </p:spPr>
        <p:txBody>
          <a:bodyPr lIns="68577" tIns="34289" rIns="68577" bIns="34289"/>
          <a:lstStyle>
            <a:lvl1pPr algn="ctr">
              <a:defRPr sz="5867" b="1"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3" y="-219404"/>
            <a:ext cx="3456384" cy="1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54156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725" y="3380445"/>
            <a:ext cx="10972800" cy="1143000"/>
          </a:xfrm>
          <a:prstGeom prst="rect">
            <a:avLst/>
          </a:prstGeom>
        </p:spPr>
        <p:txBody>
          <a:bodyPr lIns="68577" tIns="34289" rIns="68577" bIns="34289"/>
          <a:lstStyle>
            <a:lvl1pPr algn="ctr">
              <a:defRPr sz="5867" b="1">
                <a:latin typeface="Impact" pitchFamily="34" charset="0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EC26E-D0CE-475B-B002-DA50D2A960E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2024/9/20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>
            <a:lvl1pPr>
              <a:defRPr lang="zh-CN" altLang="en-US"/>
            </a:lvl1pPr>
          </a:lstStyle>
          <a:p>
            <a:r>
              <a:rPr lang="zh-CN" altLang="en-US">
                <a:solidFill>
                  <a:prstClr val="black"/>
                </a:solidFill>
              </a:rPr>
              <a:t>仅供内部使用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1929F-8841-4638-8F4E-AD1ACE7EDE3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46" y="4796977"/>
            <a:ext cx="12075887" cy="20900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693" y="-219404"/>
            <a:ext cx="3456384" cy="140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598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F3E6E6-F868-48BE-AAE4-FF87355C71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2245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6" progId="TCLayout.ActiveDocument.1">
                  <p:embed/>
                </p:oleObj>
              </mc:Choice>
              <mc:Fallback>
                <p:oleObj name="think-cell Slide" r:id="rId4" imgW="473" imgH="47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F3E6E6-F868-48BE-AAE4-FF87355C7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" y="288000"/>
            <a:ext cx="11362133" cy="66571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2800" b="0" i="0" dirty="0">
                <a:solidFill>
                  <a:srgbClr val="CD06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oppins" panose="00000500000000000000" pitchFamily="2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5F5DB92-B441-484F-B7B8-4DEEA120F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5999" y="6604000"/>
            <a:ext cx="956243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CEB24D71-D3CD-4238-8384-7F99D478D4A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73C34-04B4-0A0F-7A93-A72C261072C6}"/>
              </a:ext>
            </a:extLst>
          </p:cNvPr>
          <p:cNvSpPr/>
          <p:nvPr userDrawn="1"/>
        </p:nvSpPr>
        <p:spPr>
          <a:xfrm>
            <a:off x="0" y="68372"/>
            <a:ext cx="190831" cy="1321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2119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565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58505"/>
            <a:ext cx="5403574" cy="1655762"/>
          </a:xfrm>
        </p:spPr>
        <p:txBody>
          <a:bodyPr anchor="b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15026"/>
            <a:ext cx="5403574" cy="165576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372" y="3928461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5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CE538E-82D7-4C34-9D1A-0E69C36634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D40B2-6218-4165-9E6D-BDEEA0D92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96642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213" y="2358039"/>
            <a:ext cx="5403574" cy="1655762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4213" y="4266352"/>
            <a:ext cx="540357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761" y="835802"/>
            <a:ext cx="2708478" cy="152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6760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052" y="2522710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6657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/>
          <p:cNvSpPr/>
          <p:nvPr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8" name="object 18"/>
          <p:cNvSpPr/>
          <p:nvPr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5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8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9522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51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/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4" name="Text Placeholder 2"/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213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527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4473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solidFill>
          <a:srgbClr val="CD07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0" y="1739348"/>
            <a:ext cx="12192000" cy="51186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0426" y="2233757"/>
            <a:ext cx="5403574" cy="1655762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20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2620B-F544-4B9C-A554-A7363556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B5474-42E4-45C3-BE5B-341B9D9D9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8CF9-0506-4F65-8880-B211CE37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E500CE-4FB9-483D-8EF9-19E68B70AC9A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46487-24A9-4A14-8911-57C6333A5ED8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t>仅供内部使用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742929-3A16-4491-BE62-C85BCB90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486526-4978-44E2-88E5-81B9DB6C174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Poppins"/>
                <a:ea typeface="Microsoft Ya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Poppins"/>
              <a:ea typeface="Microsoft Ya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80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14">
            <a:extLst>
              <a:ext uri="{FF2B5EF4-FFF2-40B4-BE49-F238E27FC236}">
                <a16:creationId xmlns:a16="http://schemas.microsoft.com/office/drawing/2014/main" id="{415F8D4A-2C38-44E1-AD7A-852EB64EE1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47893" cy="6856461"/>
          </a:xfrm>
          <a:prstGeom prst="rect">
            <a:avLst/>
          </a:prstGeom>
        </p:spPr>
      </p:pic>
      <p:sp>
        <p:nvSpPr>
          <p:cNvPr id="7" name="object 16">
            <a:extLst>
              <a:ext uri="{FF2B5EF4-FFF2-40B4-BE49-F238E27FC236}">
                <a16:creationId xmlns:a16="http://schemas.microsoft.com/office/drawing/2014/main" id="{AEFF2E74-4A52-4908-A1F2-C760445F6A44}"/>
              </a:ext>
            </a:extLst>
          </p:cNvPr>
          <p:cNvSpPr/>
          <p:nvPr userDrawn="1"/>
        </p:nvSpPr>
        <p:spPr>
          <a:xfrm>
            <a:off x="11478508" y="0"/>
            <a:ext cx="708295" cy="392381"/>
          </a:xfrm>
          <a:custGeom>
            <a:avLst/>
            <a:gdLst/>
            <a:ahLst/>
            <a:cxnLst/>
            <a:rect l="l" t="t" r="r" b="b"/>
            <a:pathLst>
              <a:path w="1252855" h="694055">
                <a:moveTo>
                  <a:pt x="1252316" y="0"/>
                </a:moveTo>
                <a:lnTo>
                  <a:pt x="181694" y="0"/>
                </a:lnTo>
                <a:lnTo>
                  <a:pt x="170778" y="19344"/>
                </a:lnTo>
                <a:lnTo>
                  <a:pt x="149627" y="59828"/>
                </a:lnTo>
                <a:lnTo>
                  <a:pt x="129757" y="101066"/>
                </a:lnTo>
                <a:lnTo>
                  <a:pt x="111194" y="143032"/>
                </a:lnTo>
                <a:lnTo>
                  <a:pt x="93965" y="185700"/>
                </a:lnTo>
                <a:lnTo>
                  <a:pt x="78096" y="229042"/>
                </a:lnTo>
                <a:lnTo>
                  <a:pt x="63613" y="273033"/>
                </a:lnTo>
                <a:lnTo>
                  <a:pt x="50543" y="317647"/>
                </a:lnTo>
                <a:lnTo>
                  <a:pt x="38912" y="362856"/>
                </a:lnTo>
                <a:lnTo>
                  <a:pt x="28746" y="408635"/>
                </a:lnTo>
                <a:lnTo>
                  <a:pt x="20072" y="454958"/>
                </a:lnTo>
                <a:lnTo>
                  <a:pt x="12916" y="501798"/>
                </a:lnTo>
                <a:lnTo>
                  <a:pt x="7305" y="549128"/>
                </a:lnTo>
                <a:lnTo>
                  <a:pt x="3264" y="596923"/>
                </a:lnTo>
                <a:lnTo>
                  <a:pt x="818" y="645296"/>
                </a:lnTo>
                <a:lnTo>
                  <a:pt x="0" y="693800"/>
                </a:lnTo>
                <a:lnTo>
                  <a:pt x="706533" y="693800"/>
                </a:lnTo>
                <a:lnTo>
                  <a:pt x="708182" y="645156"/>
                </a:lnTo>
                <a:lnTo>
                  <a:pt x="713000" y="597670"/>
                </a:lnTo>
                <a:lnTo>
                  <a:pt x="720926" y="551027"/>
                </a:lnTo>
                <a:lnTo>
                  <a:pt x="731839" y="505471"/>
                </a:lnTo>
                <a:lnTo>
                  <a:pt x="745634" y="461109"/>
                </a:lnTo>
                <a:lnTo>
                  <a:pt x="762205" y="418047"/>
                </a:lnTo>
                <a:lnTo>
                  <a:pt x="781447" y="376389"/>
                </a:lnTo>
                <a:lnTo>
                  <a:pt x="803254" y="336242"/>
                </a:lnTo>
                <a:lnTo>
                  <a:pt x="827521" y="297710"/>
                </a:lnTo>
                <a:lnTo>
                  <a:pt x="854143" y="260899"/>
                </a:lnTo>
                <a:lnTo>
                  <a:pt x="883013" y="225915"/>
                </a:lnTo>
                <a:lnTo>
                  <a:pt x="914027" y="192864"/>
                </a:lnTo>
                <a:lnTo>
                  <a:pt x="947078" y="161850"/>
                </a:lnTo>
                <a:lnTo>
                  <a:pt x="982062" y="132979"/>
                </a:lnTo>
                <a:lnTo>
                  <a:pt x="1018872" y="106357"/>
                </a:lnTo>
                <a:lnTo>
                  <a:pt x="1057404" y="82089"/>
                </a:lnTo>
                <a:lnTo>
                  <a:pt x="1097551" y="60281"/>
                </a:lnTo>
                <a:lnTo>
                  <a:pt x="1139209" y="41039"/>
                </a:lnTo>
                <a:lnTo>
                  <a:pt x="1182271" y="24467"/>
                </a:lnTo>
                <a:lnTo>
                  <a:pt x="1226633" y="10671"/>
                </a:lnTo>
                <a:lnTo>
                  <a:pt x="1252316" y="4518"/>
                </a:lnTo>
                <a:lnTo>
                  <a:pt x="1252316" y="0"/>
                </a:lnTo>
                <a:close/>
              </a:path>
            </a:pathLst>
          </a:custGeom>
          <a:solidFill>
            <a:srgbClr val="00529B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8" name="object 18">
            <a:extLst>
              <a:ext uri="{FF2B5EF4-FFF2-40B4-BE49-F238E27FC236}">
                <a16:creationId xmlns:a16="http://schemas.microsoft.com/office/drawing/2014/main" id="{08B9BAFF-618E-49F1-BB87-4F87BD5461AF}"/>
              </a:ext>
            </a:extLst>
          </p:cNvPr>
          <p:cNvSpPr/>
          <p:nvPr userDrawn="1"/>
        </p:nvSpPr>
        <p:spPr>
          <a:xfrm>
            <a:off x="11478508" y="392235"/>
            <a:ext cx="708295" cy="794813"/>
          </a:xfrm>
          <a:custGeom>
            <a:avLst/>
            <a:gdLst/>
            <a:ahLst/>
            <a:cxnLst/>
            <a:rect l="l" t="t" r="r" b="b"/>
            <a:pathLst>
              <a:path w="1252855" h="1405889">
                <a:moveTo>
                  <a:pt x="706522" y="0"/>
                </a:moveTo>
                <a:lnTo>
                  <a:pt x="0" y="0"/>
                </a:lnTo>
                <a:lnTo>
                  <a:pt x="820" y="48644"/>
                </a:lnTo>
                <a:lnTo>
                  <a:pt x="3264" y="96877"/>
                </a:lnTo>
                <a:lnTo>
                  <a:pt x="7305" y="144671"/>
                </a:lnTo>
                <a:lnTo>
                  <a:pt x="12916" y="192002"/>
                </a:lnTo>
                <a:lnTo>
                  <a:pt x="20072" y="238841"/>
                </a:lnTo>
                <a:lnTo>
                  <a:pt x="28746" y="285164"/>
                </a:lnTo>
                <a:lnTo>
                  <a:pt x="38912" y="330943"/>
                </a:lnTo>
                <a:lnTo>
                  <a:pt x="50543" y="376153"/>
                </a:lnTo>
                <a:lnTo>
                  <a:pt x="63613" y="420766"/>
                </a:lnTo>
                <a:lnTo>
                  <a:pt x="78096" y="464757"/>
                </a:lnTo>
                <a:lnTo>
                  <a:pt x="93965" y="508100"/>
                </a:lnTo>
                <a:lnTo>
                  <a:pt x="111194" y="550767"/>
                </a:lnTo>
                <a:lnTo>
                  <a:pt x="129757" y="592733"/>
                </a:lnTo>
                <a:lnTo>
                  <a:pt x="149627" y="633971"/>
                </a:lnTo>
                <a:lnTo>
                  <a:pt x="170778" y="674455"/>
                </a:lnTo>
                <a:lnTo>
                  <a:pt x="193183" y="714158"/>
                </a:lnTo>
                <a:lnTo>
                  <a:pt x="216817" y="753055"/>
                </a:lnTo>
                <a:lnTo>
                  <a:pt x="241653" y="791119"/>
                </a:lnTo>
                <a:lnTo>
                  <a:pt x="267664" y="828323"/>
                </a:lnTo>
                <a:lnTo>
                  <a:pt x="294824" y="864641"/>
                </a:lnTo>
                <a:lnTo>
                  <a:pt x="323108" y="900047"/>
                </a:lnTo>
                <a:lnTo>
                  <a:pt x="352488" y="934515"/>
                </a:lnTo>
                <a:lnTo>
                  <a:pt x="382938" y="968018"/>
                </a:lnTo>
                <a:lnTo>
                  <a:pt x="414432" y="1000529"/>
                </a:lnTo>
                <a:lnTo>
                  <a:pt x="446943" y="1032023"/>
                </a:lnTo>
                <a:lnTo>
                  <a:pt x="480446" y="1062473"/>
                </a:lnTo>
                <a:lnTo>
                  <a:pt x="514914" y="1091853"/>
                </a:lnTo>
                <a:lnTo>
                  <a:pt x="550320" y="1120137"/>
                </a:lnTo>
                <a:lnTo>
                  <a:pt x="586638" y="1147297"/>
                </a:lnTo>
                <a:lnTo>
                  <a:pt x="623842" y="1173309"/>
                </a:lnTo>
                <a:lnTo>
                  <a:pt x="661906" y="1198144"/>
                </a:lnTo>
                <a:lnTo>
                  <a:pt x="700803" y="1221778"/>
                </a:lnTo>
                <a:lnTo>
                  <a:pt x="740506" y="1244184"/>
                </a:lnTo>
                <a:lnTo>
                  <a:pt x="780990" y="1265334"/>
                </a:lnTo>
                <a:lnTo>
                  <a:pt x="822228" y="1285204"/>
                </a:lnTo>
                <a:lnTo>
                  <a:pt x="864194" y="1303767"/>
                </a:lnTo>
                <a:lnTo>
                  <a:pt x="906861" y="1320996"/>
                </a:lnTo>
                <a:lnTo>
                  <a:pt x="950204" y="1336865"/>
                </a:lnTo>
                <a:lnTo>
                  <a:pt x="994195" y="1351348"/>
                </a:lnTo>
                <a:lnTo>
                  <a:pt x="1038808" y="1364418"/>
                </a:lnTo>
                <a:lnTo>
                  <a:pt x="1084018" y="1376049"/>
                </a:lnTo>
                <a:lnTo>
                  <a:pt x="1129797" y="1386215"/>
                </a:lnTo>
                <a:lnTo>
                  <a:pt x="1176120" y="1394889"/>
                </a:lnTo>
                <a:lnTo>
                  <a:pt x="1222959" y="1402045"/>
                </a:lnTo>
                <a:lnTo>
                  <a:pt x="1252316" y="1405525"/>
                </a:lnTo>
                <a:lnTo>
                  <a:pt x="1252316" y="689286"/>
                </a:lnTo>
                <a:lnTo>
                  <a:pt x="1226633" y="683133"/>
                </a:lnTo>
                <a:lnTo>
                  <a:pt x="1182271" y="669338"/>
                </a:lnTo>
                <a:lnTo>
                  <a:pt x="1139209" y="652767"/>
                </a:lnTo>
                <a:lnTo>
                  <a:pt x="1097551" y="633525"/>
                </a:lnTo>
                <a:lnTo>
                  <a:pt x="1057403" y="611717"/>
                </a:lnTo>
                <a:lnTo>
                  <a:pt x="1018872" y="587450"/>
                </a:lnTo>
                <a:lnTo>
                  <a:pt x="982061" y="560828"/>
                </a:lnTo>
                <a:lnTo>
                  <a:pt x="947077" y="531958"/>
                </a:lnTo>
                <a:lnTo>
                  <a:pt x="914025" y="500944"/>
                </a:lnTo>
                <a:lnTo>
                  <a:pt x="883011" y="467892"/>
                </a:lnTo>
                <a:lnTo>
                  <a:pt x="854141" y="432908"/>
                </a:lnTo>
                <a:lnTo>
                  <a:pt x="827519" y="396097"/>
                </a:lnTo>
                <a:lnTo>
                  <a:pt x="803251" y="357565"/>
                </a:lnTo>
                <a:lnTo>
                  <a:pt x="781443" y="317417"/>
                </a:lnTo>
                <a:lnTo>
                  <a:pt x="762200" y="275758"/>
                </a:lnTo>
                <a:lnTo>
                  <a:pt x="745628" y="232695"/>
                </a:lnTo>
                <a:lnTo>
                  <a:pt x="731833" y="188333"/>
                </a:lnTo>
                <a:lnTo>
                  <a:pt x="720919" y="142776"/>
                </a:lnTo>
                <a:lnTo>
                  <a:pt x="712992" y="96132"/>
                </a:lnTo>
                <a:lnTo>
                  <a:pt x="708158" y="48504"/>
                </a:lnTo>
                <a:lnTo>
                  <a:pt x="706522" y="0"/>
                </a:lnTo>
                <a:close/>
              </a:path>
            </a:pathLst>
          </a:custGeom>
          <a:solidFill>
            <a:srgbClr val="DA4558"/>
          </a:solidFill>
        </p:spPr>
        <p:txBody>
          <a:bodyPr wrap="square" lIns="0" tIns="0" rIns="0" bIns="0" rtlCol="0"/>
          <a:lstStyle/>
          <a:p>
            <a:endParaRPr sz="174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DEB58C1-D480-4A97-A225-E6593DF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807" y="2189749"/>
            <a:ext cx="8210751" cy="1325563"/>
          </a:xfrm>
        </p:spPr>
        <p:txBody>
          <a:bodyPr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1924C5A-17A2-4DA4-800E-C1DC54D97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4808" y="3701430"/>
            <a:ext cx="5891656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6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AC7F-1191-4857-AE91-2ED7498B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8C669-7E7D-4023-A631-4CA16CEA1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459923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858CE-7EB9-4491-8A76-219C65EE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B244F-6394-44F9-9510-7505905D9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56959"/>
            <a:ext cx="12192000" cy="60104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AB284C6-5EA8-4253-BA85-8232F3DB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C76D043-8196-4EFD-A2BB-3740AB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45960" cy="441739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8556648-6FF2-41D6-9404-B841DBB3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A4599-A1E8-4318-8106-11D16650F23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5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98401E-A2BB-47D7-B48F-8F0D359D5D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73E666A4-54BF-40CB-BF95-3C16C3649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61" y="318261"/>
            <a:ext cx="10515600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4AE07674-001E-4251-BF5B-3A57FB306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4161" y="1419882"/>
            <a:ext cx="11156592" cy="422600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DDD69D1A-D907-4FA5-AC94-CA9D447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9E35B-AF1A-4C45-B6DC-D433AE6B61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6532" y="6206457"/>
            <a:ext cx="1249129" cy="70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0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A3F1A8-37FB-4749-93F5-0A1CDE6F4A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89452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89D5A8-857A-4D97-B97D-466E1264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8636" y="1769369"/>
            <a:ext cx="5466693" cy="665714"/>
          </a:xfrm>
        </p:spPr>
        <p:txBody>
          <a:bodyPr anchor="b">
            <a:noAutofit/>
          </a:bodyPr>
          <a:lstStyle>
            <a:lvl1pPr>
              <a:defRPr sz="3600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8C58F3-5F9E-4FE0-8A0C-717995C3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5304" y="2672209"/>
            <a:ext cx="5665992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66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B0FF3F2-E4BD-4C10-BD4E-914850AA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678" y="6256959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fld id="{4E21D716-D9AB-44E3-B41E-6CB0451593B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4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ags" Target="../tags/tag9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50" r:id="rId3"/>
    <p:sldLayoutId id="2147483672" r:id="rId4"/>
    <p:sldLayoutId id="2147483651" r:id="rId5"/>
    <p:sldLayoutId id="2147483652" r:id="rId6"/>
    <p:sldLayoutId id="2147483673" r:id="rId7"/>
    <p:sldLayoutId id="2147483675" r:id="rId8"/>
    <p:sldLayoutId id="2147483676" r:id="rId9"/>
    <p:sldLayoutId id="2147483677" r:id="rId10"/>
    <p:sldLayoutId id="2147483680" r:id="rId11"/>
    <p:sldLayoutId id="2147483682" r:id="rId12"/>
    <p:sldLayoutId id="2147483728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A0116-F3D1-4803-93E9-D7996F63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C6A23-FEC5-44BC-9B35-8BEA0611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9A6D-FD79-4896-98CE-B2C9E63EE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2A4A9-FDAD-4B8E-9ECA-40BF26359730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27FFA-5FB6-4AD0-B9D5-4E2BB291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1D716-D9AB-44E3-B41E-6CB045159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8" r:id="rId2"/>
    <p:sldLayoutId id="2147483661" r:id="rId3"/>
    <p:sldLayoutId id="2147483662" r:id="rId4"/>
    <p:sldLayoutId id="2147483679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59A94E-1C8A-4C76-9411-3BC6C5ED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A01F20-ADE1-467E-99F3-A9D38402E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21883-E3F3-4674-B64F-04A390BC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6380-480D-483C-B273-B36E7CC7E1C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40333-6AC9-4F6E-A5F4-EA55849F650D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038600" y="6356351"/>
            <a:ext cx="411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921F5A-D1D3-4652-8B77-0ED0814B3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7CE78-A4EE-4C07-8393-0BF1DA49B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1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29" r:id="rId9"/>
    <p:sldLayoutId id="2147483730" r:id="rId10"/>
  </p:sldLayoutIdLst>
  <p:hf sldNum="0" hd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6AE01-8819-4A7A-8B96-41E4329CB7E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仅供内部使用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974A5-707A-48BF-B341-9B14EBAE4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1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3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06C6E-C44D-B6F3-9A53-4DDF4CA34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09" y="2960716"/>
            <a:ext cx="4571999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OOP</a:t>
            </a:r>
            <a:r>
              <a:rPr lang="zh-CN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基本概念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67AE1E-4C49-FC03-716E-B770A246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altLang="zh-CN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书籍">
            <a:extLst>
              <a:ext uri="{FF2B5EF4-FFF2-40B4-BE49-F238E27FC236}">
                <a16:creationId xmlns:a16="http://schemas.microsoft.com/office/drawing/2014/main" id="{2AD817C0-6636-2D87-7192-718D6C1D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16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816056A-00B6-58CB-B4C6-89D7AD645E22}"/>
              </a:ext>
            </a:extLst>
          </p:cNvPr>
          <p:cNvSpPr/>
          <p:nvPr/>
        </p:nvSpPr>
        <p:spPr>
          <a:xfrm>
            <a:off x="6096000" y="1280507"/>
            <a:ext cx="2967761" cy="70668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79400" stA="45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6404D8-5647-209F-07B0-DCA3E218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– </a:t>
            </a:r>
            <a:r>
              <a:rPr lang="zh-CN" altLang="en-US" dirty="0"/>
              <a:t>类的图形表示方式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AFDA36-5937-7D6B-E804-B56468F1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0" y="2047644"/>
            <a:ext cx="895350" cy="333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3BFAE9C-5E03-1B88-EBA8-33C50C93D53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alphaModFix amt="49000"/>
          </a:blip>
          <a:stretch>
            <a:fillRect/>
          </a:stretch>
        </p:blipFill>
        <p:spPr>
          <a:xfrm>
            <a:off x="68605" y="2673808"/>
            <a:ext cx="2111070" cy="1107047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73C5FD5F-8B32-26FE-343A-F2BCD1CA52A0}"/>
              </a:ext>
            </a:extLst>
          </p:cNvPr>
          <p:cNvSpPr/>
          <p:nvPr/>
        </p:nvSpPr>
        <p:spPr>
          <a:xfrm>
            <a:off x="6096000" y="2064106"/>
            <a:ext cx="2967761" cy="173865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4B724FD-94C0-9FD8-9CC0-A94F25337DF3}"/>
              </a:ext>
            </a:extLst>
          </p:cNvPr>
          <p:cNvSpPr txBox="1"/>
          <p:nvPr/>
        </p:nvSpPr>
        <p:spPr>
          <a:xfrm>
            <a:off x="6329587" y="2099585"/>
            <a:ext cx="1056223" cy="126444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color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km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4D43963-A108-6DD9-AF6D-8D5384814E10}"/>
              </a:ext>
            </a:extLst>
          </p:cNvPr>
          <p:cNvSpPr/>
          <p:nvPr/>
        </p:nvSpPr>
        <p:spPr>
          <a:xfrm>
            <a:off x="6096000" y="3871468"/>
            <a:ext cx="2967761" cy="2248481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528A3AB-519E-B041-6406-C267D52031EA}"/>
              </a:ext>
            </a:extLst>
          </p:cNvPr>
          <p:cNvSpPr txBox="1"/>
          <p:nvPr/>
        </p:nvSpPr>
        <p:spPr>
          <a:xfrm>
            <a:off x="6329587" y="3911753"/>
            <a:ext cx="2287606" cy="189539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start( )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forward()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backward( 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stop(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DB238E7-4210-E378-5734-018FD3C3B6F4}"/>
              </a:ext>
            </a:extLst>
          </p:cNvPr>
          <p:cNvSpPr txBox="1"/>
          <p:nvPr/>
        </p:nvSpPr>
        <p:spPr>
          <a:xfrm>
            <a:off x="7096454" y="1463444"/>
            <a:ext cx="66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Car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A36997-F159-3881-8FB3-C4BD3BFF7C05}"/>
              </a:ext>
            </a:extLst>
          </p:cNvPr>
          <p:cNvSpPr txBox="1"/>
          <p:nvPr/>
        </p:nvSpPr>
        <p:spPr>
          <a:xfrm>
            <a:off x="2401173" y="11536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Car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5ADC6-9ED9-D459-640E-E93132D13521}"/>
              </a:ext>
            </a:extLst>
          </p:cNvPr>
          <p:cNvSpPr txBox="1"/>
          <p:nvPr/>
        </p:nvSpPr>
        <p:spPr>
          <a:xfrm>
            <a:off x="2282711" y="1634695"/>
            <a:ext cx="1471878" cy="230832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Properties: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color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price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km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088205-2CD7-8C9A-13B1-0D05DE64EA93}"/>
              </a:ext>
            </a:extLst>
          </p:cNvPr>
          <p:cNvSpPr txBox="1"/>
          <p:nvPr/>
        </p:nvSpPr>
        <p:spPr>
          <a:xfrm>
            <a:off x="2282711" y="3455795"/>
            <a:ext cx="1340432" cy="2128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</a:rPr>
              <a:t>Methods: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start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forward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backward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stop</a:t>
            </a:r>
          </a:p>
        </p:txBody>
      </p: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2B48D228-8B50-3D5B-4711-C00A6CDC57A0}"/>
              </a:ext>
            </a:extLst>
          </p:cNvPr>
          <p:cNvSpPr/>
          <p:nvPr/>
        </p:nvSpPr>
        <p:spPr>
          <a:xfrm>
            <a:off x="9474634" y="2099585"/>
            <a:ext cx="366437" cy="15383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CB87E11-D3F4-0F3B-53BC-1EB20E50ECC2}"/>
              </a:ext>
            </a:extLst>
          </p:cNvPr>
          <p:cNvSpPr txBox="1"/>
          <p:nvPr/>
        </p:nvSpPr>
        <p:spPr>
          <a:xfrm>
            <a:off x="10064215" y="2673808"/>
            <a:ext cx="180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Properties</a:t>
            </a:r>
            <a:endParaRPr lang="zh-CN" altLang="en-US" dirty="0"/>
          </a:p>
        </p:txBody>
      </p:sp>
      <p:sp>
        <p:nvSpPr>
          <p:cNvPr id="37" name="右大括号 36">
            <a:extLst>
              <a:ext uri="{FF2B5EF4-FFF2-40B4-BE49-F238E27FC236}">
                <a16:creationId xmlns:a16="http://schemas.microsoft.com/office/drawing/2014/main" id="{5ABBD7A1-0290-B742-999D-D9CB1186D63D}"/>
              </a:ext>
            </a:extLst>
          </p:cNvPr>
          <p:cNvSpPr/>
          <p:nvPr/>
        </p:nvSpPr>
        <p:spPr>
          <a:xfrm>
            <a:off x="9474634" y="3990929"/>
            <a:ext cx="366437" cy="203773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C372121-FBD3-6D9F-B96F-8F84CE5BD578}"/>
              </a:ext>
            </a:extLst>
          </p:cNvPr>
          <p:cNvSpPr txBox="1"/>
          <p:nvPr/>
        </p:nvSpPr>
        <p:spPr>
          <a:xfrm>
            <a:off x="10064215" y="4880833"/>
            <a:ext cx="180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Methods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62D8F37-5BF4-FA4E-3210-3AB2EB1768C7}"/>
              </a:ext>
            </a:extLst>
          </p:cNvPr>
          <p:cNvSpPr txBox="1"/>
          <p:nvPr/>
        </p:nvSpPr>
        <p:spPr>
          <a:xfrm>
            <a:off x="10064215" y="1423170"/>
            <a:ext cx="2317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Name of Class</a:t>
            </a:r>
            <a:endParaRPr lang="zh-CN" altLang="en-US" dirty="0"/>
          </a:p>
        </p:txBody>
      </p:sp>
      <p:sp>
        <p:nvSpPr>
          <p:cNvPr id="45" name="对话气泡: 椭圆形 44">
            <a:extLst>
              <a:ext uri="{FF2B5EF4-FFF2-40B4-BE49-F238E27FC236}">
                <a16:creationId xmlns:a16="http://schemas.microsoft.com/office/drawing/2014/main" id="{AE89576D-8F07-2DC3-1978-ED5FCD79FEFF}"/>
              </a:ext>
            </a:extLst>
          </p:cNvPr>
          <p:cNvSpPr/>
          <p:nvPr/>
        </p:nvSpPr>
        <p:spPr>
          <a:xfrm>
            <a:off x="3792532" y="5717729"/>
            <a:ext cx="1892595" cy="975587"/>
          </a:xfrm>
          <a:prstGeom prst="wedgeEllipseCallout">
            <a:avLst>
              <a:gd name="adj1" fmla="val 52193"/>
              <a:gd name="adj2" fmla="val -881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看起来很专业了</a:t>
            </a: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79B22BE3-2F92-7393-42B3-D5FE672A5BBC}"/>
              </a:ext>
            </a:extLst>
          </p:cNvPr>
          <p:cNvSpPr/>
          <p:nvPr/>
        </p:nvSpPr>
        <p:spPr>
          <a:xfrm>
            <a:off x="9460270" y="1384190"/>
            <a:ext cx="395164" cy="4223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29AFA63-930B-6875-71C5-68894D2D5F5C}"/>
              </a:ext>
            </a:extLst>
          </p:cNvPr>
          <p:cNvSpPr/>
          <p:nvPr/>
        </p:nvSpPr>
        <p:spPr>
          <a:xfrm>
            <a:off x="2158242" y="1686977"/>
            <a:ext cx="1592104" cy="39784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5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文本&#10;&#10;描述已自动生成">
            <a:extLst>
              <a:ext uri="{FF2B5EF4-FFF2-40B4-BE49-F238E27FC236}">
                <a16:creationId xmlns:a16="http://schemas.microsoft.com/office/drawing/2014/main" id="{6124218F-CD12-2571-86C6-02C95A8E2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885" y="1358255"/>
            <a:ext cx="5116186" cy="48890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A6404D8-5647-209F-07B0-DCA3E218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– </a:t>
            </a:r>
            <a:r>
              <a:rPr lang="en-US" altLang="zh-CN" dirty="0" err="1"/>
              <a:t>c++</a:t>
            </a:r>
            <a:r>
              <a:rPr lang="zh-CN" altLang="en-US" dirty="0"/>
              <a:t>语言定义类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0DA818-E1FF-D097-155A-D3A54C955DC8}"/>
              </a:ext>
            </a:extLst>
          </p:cNvPr>
          <p:cNvSpPr/>
          <p:nvPr/>
        </p:nvSpPr>
        <p:spPr>
          <a:xfrm>
            <a:off x="471377" y="1280507"/>
            <a:ext cx="2967761" cy="70668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279400" stA="45000" endPos="65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B7B9E0C-CD84-9B17-B88F-5BC0C7E33B93}"/>
              </a:ext>
            </a:extLst>
          </p:cNvPr>
          <p:cNvSpPr/>
          <p:nvPr/>
        </p:nvSpPr>
        <p:spPr>
          <a:xfrm>
            <a:off x="471377" y="2064106"/>
            <a:ext cx="2967761" cy="1738659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C0E68AA-FE8A-6D6B-8835-D7A7C9B20EFB}"/>
              </a:ext>
            </a:extLst>
          </p:cNvPr>
          <p:cNvSpPr txBox="1"/>
          <p:nvPr/>
        </p:nvSpPr>
        <p:spPr>
          <a:xfrm>
            <a:off x="704964" y="2099585"/>
            <a:ext cx="1056223" cy="1264449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color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price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 km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33182F-FF61-206D-9D37-03DC9AF3E19A}"/>
              </a:ext>
            </a:extLst>
          </p:cNvPr>
          <p:cNvSpPr/>
          <p:nvPr/>
        </p:nvSpPr>
        <p:spPr>
          <a:xfrm>
            <a:off x="471377" y="3871468"/>
            <a:ext cx="2967761" cy="2248481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66D885-1A9E-0049-DC48-8C426228253D}"/>
              </a:ext>
            </a:extLst>
          </p:cNvPr>
          <p:cNvSpPr txBox="1"/>
          <p:nvPr/>
        </p:nvSpPr>
        <p:spPr>
          <a:xfrm>
            <a:off x="704964" y="3911753"/>
            <a:ext cx="2287606" cy="189539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start( )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forward()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backward( )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stop(</a:t>
            </a:r>
            <a:r>
              <a:rPr lang="zh-CN" altLang="en-US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8CEF83-5E56-F192-479D-A227BF88C837}"/>
              </a:ext>
            </a:extLst>
          </p:cNvPr>
          <p:cNvSpPr txBox="1"/>
          <p:nvPr/>
        </p:nvSpPr>
        <p:spPr>
          <a:xfrm>
            <a:off x="1471831" y="1463444"/>
            <a:ext cx="663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Car</a:t>
            </a:r>
            <a:endParaRPr lang="zh-CN" altLang="en-US" b="1" dirty="0"/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1306C7F7-D876-55B4-A2EB-0FA22379F6E6}"/>
              </a:ext>
            </a:extLst>
          </p:cNvPr>
          <p:cNvSpPr/>
          <p:nvPr/>
        </p:nvSpPr>
        <p:spPr>
          <a:xfrm>
            <a:off x="3850011" y="2099585"/>
            <a:ext cx="366437" cy="153837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A67D30-F8CC-C807-91D6-D3045D03CB89}"/>
              </a:ext>
            </a:extLst>
          </p:cNvPr>
          <p:cNvSpPr txBox="1"/>
          <p:nvPr/>
        </p:nvSpPr>
        <p:spPr>
          <a:xfrm>
            <a:off x="4439592" y="2673808"/>
            <a:ext cx="180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Properties</a:t>
            </a:r>
            <a:endParaRPr lang="zh-CN" altLang="en-US" dirty="0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624BF5C4-655E-4AAA-4F0F-33B08FF5A37E}"/>
              </a:ext>
            </a:extLst>
          </p:cNvPr>
          <p:cNvSpPr/>
          <p:nvPr/>
        </p:nvSpPr>
        <p:spPr>
          <a:xfrm>
            <a:off x="3850011" y="3990929"/>
            <a:ext cx="366437" cy="203773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CCDD21-805D-AADE-70C2-FAEBF3E27067}"/>
              </a:ext>
            </a:extLst>
          </p:cNvPr>
          <p:cNvSpPr txBox="1"/>
          <p:nvPr/>
        </p:nvSpPr>
        <p:spPr>
          <a:xfrm>
            <a:off x="4439592" y="4880833"/>
            <a:ext cx="1802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Methods</a:t>
            </a:r>
            <a:endParaRPr lang="zh-CN" altLang="en-US" dirty="0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AF760C73-680C-ED0A-01BE-F96DD9ABD366}"/>
              </a:ext>
            </a:extLst>
          </p:cNvPr>
          <p:cNvSpPr/>
          <p:nvPr/>
        </p:nvSpPr>
        <p:spPr>
          <a:xfrm>
            <a:off x="3835647" y="1384190"/>
            <a:ext cx="395164" cy="4223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C6F2A2-9D5A-FB1F-EB68-E497026F5565}"/>
              </a:ext>
            </a:extLst>
          </p:cNvPr>
          <p:cNvSpPr txBox="1"/>
          <p:nvPr/>
        </p:nvSpPr>
        <p:spPr>
          <a:xfrm>
            <a:off x="4256354" y="1410720"/>
            <a:ext cx="1455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Name of Class</a:t>
            </a:r>
            <a:endParaRPr lang="zh-CN" altLang="en-US" dirty="0"/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DDAD5C06-9D6E-188C-B4C8-D59193B63FF9}"/>
              </a:ext>
            </a:extLst>
          </p:cNvPr>
          <p:cNvSpPr/>
          <p:nvPr/>
        </p:nvSpPr>
        <p:spPr>
          <a:xfrm rot="10800000">
            <a:off x="5847254" y="1384190"/>
            <a:ext cx="395164" cy="42239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85A25894-8737-0C4B-067C-A28547F2841B}"/>
              </a:ext>
            </a:extLst>
          </p:cNvPr>
          <p:cNvSpPr/>
          <p:nvPr/>
        </p:nvSpPr>
        <p:spPr>
          <a:xfrm rot="10800000">
            <a:off x="5934442" y="2492584"/>
            <a:ext cx="395164" cy="8714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>
            <a:extLst>
              <a:ext uri="{FF2B5EF4-FFF2-40B4-BE49-F238E27FC236}">
                <a16:creationId xmlns:a16="http://schemas.microsoft.com/office/drawing/2014/main" id="{F3796F16-4377-6C2B-D8C6-95C51C951CF0}"/>
              </a:ext>
            </a:extLst>
          </p:cNvPr>
          <p:cNvSpPr/>
          <p:nvPr/>
        </p:nvSpPr>
        <p:spPr>
          <a:xfrm rot="10800000">
            <a:off x="5934443" y="4465673"/>
            <a:ext cx="395162" cy="126753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对话气泡: 椭圆形 39">
            <a:extLst>
              <a:ext uri="{FF2B5EF4-FFF2-40B4-BE49-F238E27FC236}">
                <a16:creationId xmlns:a16="http://schemas.microsoft.com/office/drawing/2014/main" id="{DB5D8953-184A-C75A-514D-6A0441AEA1F3}"/>
              </a:ext>
            </a:extLst>
          </p:cNvPr>
          <p:cNvSpPr/>
          <p:nvPr/>
        </p:nvSpPr>
        <p:spPr>
          <a:xfrm>
            <a:off x="8527311" y="150698"/>
            <a:ext cx="2371061" cy="839051"/>
          </a:xfrm>
          <a:prstGeom prst="wedgeEllipseCallout">
            <a:avLst>
              <a:gd name="adj1" fmla="val -21281"/>
              <a:gd name="adj2" fmla="val 8024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c++</a:t>
            </a:r>
            <a:r>
              <a:rPr lang="zh-CN" altLang="en-US" dirty="0"/>
              <a:t>语言定义</a:t>
            </a:r>
            <a:endParaRPr lang="en-US" altLang="zh-CN" dirty="0"/>
          </a:p>
          <a:p>
            <a:pPr algn="ctr"/>
            <a:r>
              <a:rPr lang="en-US" altLang="zh-CN" dirty="0"/>
              <a:t>Car </a:t>
            </a:r>
            <a:r>
              <a:rPr lang="zh-CN" altLang="en-US" dirty="0"/>
              <a:t>类</a:t>
            </a:r>
          </a:p>
        </p:txBody>
      </p:sp>
    </p:spTree>
    <p:extLst>
      <p:ext uri="{BB962C8B-B14F-4D97-AF65-F5344CB8AC3E}">
        <p14:creationId xmlns:p14="http://schemas.microsoft.com/office/powerpoint/2010/main" val="69510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73AAF-5EBB-3738-2BEC-FEBF4DD4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 -</a:t>
            </a:r>
            <a:r>
              <a:rPr lang="zh-CN" altLang="en-US" dirty="0"/>
              <a:t>练习： 根据以下内容用</a:t>
            </a:r>
            <a:r>
              <a:rPr lang="en-US" altLang="zh-CN" dirty="0"/>
              <a:t>C++</a:t>
            </a:r>
            <a:r>
              <a:rPr lang="zh-CN" altLang="en-US" dirty="0"/>
              <a:t>定义两个类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FD4277-7E0D-CDB8-CFC1-C6E5088C4F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" name="Picture 2" descr="Intro to Classes and Objects - Java101">
            <a:extLst>
              <a:ext uri="{FF2B5EF4-FFF2-40B4-BE49-F238E27FC236}">
                <a16:creationId xmlns:a16="http://schemas.microsoft.com/office/drawing/2014/main" id="{5C972D0C-4F52-7AD3-2137-5B55EA63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34" y="1288069"/>
            <a:ext cx="40100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 descr="文本&#10;&#10;低可信度描述已自动生成">
            <a:extLst>
              <a:ext uri="{FF2B5EF4-FFF2-40B4-BE49-F238E27FC236}">
                <a16:creationId xmlns:a16="http://schemas.microsoft.com/office/drawing/2014/main" id="{97BF7F23-FED9-C283-7F7A-ADCCFD498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266" y="1288069"/>
            <a:ext cx="2249180" cy="463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5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03FDC-454A-805B-D7B7-17DB22DC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– </a:t>
            </a:r>
            <a:r>
              <a:rPr lang="zh-CN" altLang="en-US" dirty="0"/>
              <a:t>用类实例化</a:t>
            </a:r>
            <a:r>
              <a:rPr lang="en-US" altLang="zh-CN" dirty="0"/>
              <a:t> Object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12184D-0F8E-BEE6-8403-9DA3D94EF7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26" name="Picture 2" descr="Object oriented programming (OOP) in Python – Data stories">
            <a:extLst>
              <a:ext uri="{FF2B5EF4-FFF2-40B4-BE49-F238E27FC236}">
                <a16:creationId xmlns:a16="http://schemas.microsoft.com/office/drawing/2014/main" id="{E7DB6832-C215-DC81-21DB-1A7D627B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96" y="2146852"/>
            <a:ext cx="3402390" cy="295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5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75BE0DD-167D-2F6D-C4D6-F25EE29E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661E4E-21BE-FEF4-2947-2A8820FB58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2052" name="Picture 4" descr="Define objects and their attributes with classes - Learn programming ...">
            <a:extLst>
              <a:ext uri="{FF2B5EF4-FFF2-40B4-BE49-F238E27FC236}">
                <a16:creationId xmlns:a16="http://schemas.microsoft.com/office/drawing/2014/main" id="{9B6EA677-CE17-E159-48F8-2816EAA3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24075"/>
            <a:ext cx="451485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444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8516A9-B4BB-1B99-46D4-98B7DA8B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43D7BB-05C2-194D-F1E6-1AECB1556E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95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131268-1304-361A-8094-B66C927A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B4474A-854D-4089-FA63-50581EE68D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11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DA589-9FE5-039C-5746-B796D3ED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 </a:t>
            </a:r>
            <a:r>
              <a:rPr lang="en-US" altLang="zh-CN" dirty="0"/>
              <a:t>- Object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3265C2-E244-4136-3108-C3EC166636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7" name="图片 6" descr="黑色的狗&#10;&#10;描述已自动生成">
            <a:extLst>
              <a:ext uri="{FF2B5EF4-FFF2-40B4-BE49-F238E27FC236}">
                <a16:creationId xmlns:a16="http://schemas.microsoft.com/office/drawing/2014/main" id="{62AA9651-6BBD-7D1C-4BE8-1949CA92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9" y="1240720"/>
            <a:ext cx="1491007" cy="2081600"/>
          </a:xfrm>
          <a:prstGeom prst="rect">
            <a:avLst/>
          </a:prstGeom>
        </p:spPr>
      </p:pic>
      <p:pic>
        <p:nvPicPr>
          <p:cNvPr id="9" name="图片 8" descr="小狗在草地上&#10;&#10;描述已自动生成">
            <a:extLst>
              <a:ext uri="{FF2B5EF4-FFF2-40B4-BE49-F238E27FC236}">
                <a16:creationId xmlns:a16="http://schemas.microsoft.com/office/drawing/2014/main" id="{47BF5F7B-6695-60A6-C6A4-16B1AB6D6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2625"/>
            <a:ext cx="2134921" cy="248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0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01FB8-A8E5-AFFE-C194-FD6A2DF1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对象   </a:t>
            </a:r>
            <a:r>
              <a:rPr lang="en-US" altLang="zh-CN" dirty="0"/>
              <a:t>-  Object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2C0D8F-9593-31EF-6A62-F86DAEE5C5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F7147C-56A1-885D-011C-C6BA08D04F0B}"/>
              </a:ext>
            </a:extLst>
          </p:cNvPr>
          <p:cNvSpPr/>
          <p:nvPr/>
        </p:nvSpPr>
        <p:spPr>
          <a:xfrm>
            <a:off x="860234" y="1396850"/>
            <a:ext cx="6096000" cy="13692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Object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：</a:t>
            </a:r>
            <a:r>
              <a:rPr lang="en-US" altLang="zh-CN" sz="1400" kern="0" dirty="0">
                <a:solidFill>
                  <a:srgbClr val="2A2E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kern="0" dirty="0">
                <a:solidFill>
                  <a:srgbClr val="2A2E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简单粗暴的理解 就是世界上存在</a:t>
            </a:r>
            <a:r>
              <a:rPr lang="zh-CN" altLang="en-US" sz="1400" b="1" kern="0" dirty="0">
                <a:solidFill>
                  <a:srgbClr val="2A2E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 物</a:t>
            </a:r>
            <a:r>
              <a:rPr lang="zh-CN" altLang="en-US" sz="1400" kern="0" dirty="0">
                <a:solidFill>
                  <a:srgbClr val="2A2E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kern="0" dirty="0">
              <a:solidFill>
                <a:srgbClr val="2A2E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705" marR="0" lvl="0" indent="-179705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Class:   </a:t>
            </a:r>
            <a:r>
              <a:rPr lang="zh-CN" altLang="en-US" sz="1400" b="1" kern="0" dirty="0">
                <a:solidFill>
                  <a:srgbClr val="2A2E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某一些对象的共同属性和行为的抽取</a:t>
            </a:r>
            <a:endParaRPr lang="en-US" altLang="zh-CN" sz="1400" kern="0" dirty="0">
              <a:solidFill>
                <a:srgbClr val="2A2E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defRPr/>
            </a:pPr>
            <a:endParaRPr lang="en-US" altLang="zh-CN" sz="1400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650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8745053-A107-098E-D6BD-9E048B10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BBF2B6C-BBDE-A851-4E5E-0B200376D5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B24D71-D3CD-4238-8384-7F99D478D4AE}" type="slidenum">
              <a:rPr lang="en-US" altLang="zh-CN"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rPr>
              <a:pPr>
                <a:spcAft>
                  <a:spcPts val="600"/>
                </a:spcAft>
              </a:pPr>
              <a:t>19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3CE604-0113-8CC3-7963-C9639651B64F}"/>
              </a:ext>
            </a:extLst>
          </p:cNvPr>
          <p:cNvSpPr/>
          <p:nvPr/>
        </p:nvSpPr>
        <p:spPr>
          <a:xfrm>
            <a:off x="5422669" y="2328807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共同属性</a:t>
            </a:r>
            <a:r>
              <a:rPr lang="en-US" altLang="zh-CN" b="1" dirty="0"/>
              <a:t>(attributes)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F5A9F5-C9F3-9A28-5BA9-1093655AB396}"/>
              </a:ext>
            </a:extLst>
          </p:cNvPr>
          <p:cNvSpPr txBox="1"/>
          <p:nvPr/>
        </p:nvSpPr>
        <p:spPr>
          <a:xfrm>
            <a:off x="5762566" y="2889349"/>
            <a:ext cx="2250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颜色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里程数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6C12A2-C3CF-B897-7379-8DF6EBAC1E99}"/>
              </a:ext>
            </a:extLst>
          </p:cNvPr>
          <p:cNvSpPr/>
          <p:nvPr/>
        </p:nvSpPr>
        <p:spPr>
          <a:xfrm>
            <a:off x="5525192" y="3890666"/>
            <a:ext cx="3277986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/>
              <a:t>共同行为能力</a:t>
            </a:r>
            <a:r>
              <a:rPr lang="en-US" altLang="zh-CN" b="1" dirty="0"/>
              <a:t>(behavior)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2904DF-7E3E-1AC0-D219-9584406ACF7A}"/>
              </a:ext>
            </a:extLst>
          </p:cNvPr>
          <p:cNvSpPr txBox="1"/>
          <p:nvPr/>
        </p:nvSpPr>
        <p:spPr>
          <a:xfrm>
            <a:off x="5865089" y="4451208"/>
            <a:ext cx="2250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启动（）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加油</a:t>
            </a:r>
            <a:r>
              <a:rPr lang="en-US" altLang="zh-CN" dirty="0"/>
              <a:t>  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熄火（）</a:t>
            </a:r>
          </a:p>
        </p:txBody>
      </p:sp>
    </p:spTree>
    <p:extLst>
      <p:ext uri="{BB962C8B-B14F-4D97-AF65-F5344CB8AC3E}">
        <p14:creationId xmlns:p14="http://schemas.microsoft.com/office/powerpoint/2010/main" val="9878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AFBA-2A51-E914-58AA-AD5500BE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概念理解   </a:t>
            </a:r>
            <a:r>
              <a:rPr lang="en-US" altLang="zh-CN" dirty="0"/>
              <a:t>- </a:t>
            </a:r>
            <a:r>
              <a:rPr lang="zh-CN" altLang="en-US" dirty="0"/>
              <a:t>抽象（</a:t>
            </a:r>
            <a:r>
              <a:rPr lang="en-US" altLang="zh-CN" dirty="0"/>
              <a:t>Abstraction</a:t>
            </a:r>
            <a:r>
              <a:rPr lang="zh-CN" altLang="en-US" dirty="0"/>
              <a:t>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88037C-5ED7-473B-8B21-761FEDB83FC2}"/>
              </a:ext>
            </a:extLst>
          </p:cNvPr>
          <p:cNvSpPr txBox="1"/>
          <p:nvPr/>
        </p:nvSpPr>
        <p:spPr>
          <a:xfrm>
            <a:off x="2589474" y="2123603"/>
            <a:ext cx="7476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抽象</a:t>
            </a:r>
            <a:r>
              <a:rPr lang="zh-CN" altLang="en-US" dirty="0"/>
              <a:t>就是 提取能表达该事物的重要</a:t>
            </a:r>
            <a:r>
              <a:rPr lang="zh-CN" altLang="en-US" sz="2400" b="1" dirty="0">
                <a:solidFill>
                  <a:srgbClr val="FF0000"/>
                </a:solidFill>
              </a:rPr>
              <a:t>特征（属性和行为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0516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5E39E10-ADA6-BA9F-7606-F44BCD720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68" y="2241233"/>
            <a:ext cx="1753890" cy="1375728"/>
          </a:xfrm>
          <a:prstGeom prst="rect">
            <a:avLst/>
          </a:prstGeom>
        </p:spPr>
      </p:pic>
      <p:pic>
        <p:nvPicPr>
          <p:cNvPr id="2050" name="Picture 2" descr="What is Object Oriented Programming (OOP)? - Scaler Topics">
            <a:extLst>
              <a:ext uri="{FF2B5EF4-FFF2-40B4-BE49-F238E27FC236}">
                <a16:creationId xmlns:a16="http://schemas.microsoft.com/office/drawing/2014/main" id="{86D6A9C0-3D9C-BF5B-4B1D-A9D5B8E3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50" y="1063256"/>
            <a:ext cx="4853356" cy="43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A3C299-A246-709E-218D-585496ED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0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CC92FD3-AD25-DBC8-E46E-7C8534C9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E8112F-40B1-CCE6-18CA-2208C8554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11266" name="Picture 2" descr="Java Tutorials - OOP Concepts | Encapsulation | Abstraction ...">
            <a:extLst>
              <a:ext uri="{FF2B5EF4-FFF2-40B4-BE49-F238E27FC236}">
                <a16:creationId xmlns:a16="http://schemas.microsoft.com/office/drawing/2014/main" id="{E83C11A7-EC72-C519-16B8-97BB93696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80" y="-5138159"/>
            <a:ext cx="12183745" cy="121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15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6EB952-47C6-3A3F-F87A-9F9CCABE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FA6380-FB06-8467-46D6-85E74FD09E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C989FD-E67A-67E5-4859-BF398F2B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285875"/>
            <a:ext cx="7353300" cy="4286250"/>
          </a:xfrm>
          <a:prstGeom prst="rect">
            <a:avLst/>
          </a:prstGeom>
        </p:spPr>
      </p:pic>
      <p:pic>
        <p:nvPicPr>
          <p:cNvPr id="14338" name="Picture 2" descr="Intro to Classes and Objects - Java101">
            <a:extLst>
              <a:ext uri="{FF2B5EF4-FFF2-40B4-BE49-F238E27FC236}">
                <a16:creationId xmlns:a16="http://schemas.microsoft.com/office/drawing/2014/main" id="{86603F76-0CFC-4141-6000-E6671458B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257" y="953714"/>
            <a:ext cx="401002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043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1FFDBC4-A77A-36B4-43D8-A50A5EE9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6C5FC0-8DE2-97A3-431C-01B78A8BAB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2290" name="Picture 2" descr="The OOP Concepts with TypeScript: Inheritance, Abstraction ...">
            <a:extLst>
              <a:ext uri="{FF2B5EF4-FFF2-40B4-BE49-F238E27FC236}">
                <a16:creationId xmlns:a16="http://schemas.microsoft.com/office/drawing/2014/main" id="{C151AAC1-E3FF-F88A-6B0F-A9782AD7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72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F8BE-8CE3-1A56-F09E-885E3262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OOP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基本概念 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– </a:t>
            </a:r>
            <a:r>
              <a:rPr lang="zh-CN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</a:t>
            </a:r>
            <a:r>
              <a:rPr lang="en-US" altLang="zh-C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(Abstraction</a:t>
            </a:r>
            <a:endParaRPr lang="en-CN" sz="3600" b="1" dirty="0">
              <a:solidFill>
                <a:schemeClr val="tx1">
                  <a:lumMod val="85000"/>
                  <a:lumOff val="1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E27-A1AF-9F4D-0EED-168C60B5E5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B24D71-D3CD-4238-8384-7F99D478D4AE}" type="slidenum">
              <a:rPr kumimoji="0" lang="zh-CN" alt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Microsoft YaHei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Microsoft YaHei"/>
              <a:cs typeface="Calibri Light" panose="020F0302020204030204" pitchFamily="34" charset="0"/>
            </a:endParaRPr>
          </a:p>
        </p:txBody>
      </p:sp>
      <p:sp>
        <p:nvSpPr>
          <p:cNvPr id="10" name="BJPseudoFooter">
            <a:extLst>
              <a:ext uri="{FF2B5EF4-FFF2-40B4-BE49-F238E27FC236}">
                <a16:creationId xmlns:a16="http://schemas.microsoft.com/office/drawing/2014/main" id="{0D2062BE-8963-8EA6-06EB-93B570C0333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475968"/>
            <a:ext cx="11938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zh-CN" altLang="en-US"/>
              <a:t>仅供内部使用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D6A6306-9107-8F00-96D4-C416D74A048E}"/>
              </a:ext>
            </a:extLst>
          </p:cNvPr>
          <p:cNvSpPr txBox="1"/>
          <p:nvPr/>
        </p:nvSpPr>
        <p:spPr>
          <a:xfrm>
            <a:off x="242139" y="127837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抽象</a:t>
            </a: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Abstraction  </a:t>
            </a:r>
            <a:endParaRPr lang="zh-CN" altLang="en-US" dirty="0"/>
          </a:p>
        </p:txBody>
      </p:sp>
      <p:pic>
        <p:nvPicPr>
          <p:cNvPr id="10244" name="Picture 4" descr="Understanding OOP Concepts: OOP, Class &amp; Object - Shouts.dev">
            <a:extLst>
              <a:ext uri="{FF2B5EF4-FFF2-40B4-BE49-F238E27FC236}">
                <a16:creationId xmlns:a16="http://schemas.microsoft.com/office/drawing/2014/main" id="{CAB30A4F-C3B4-E295-DD47-4A8D7BF06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857375"/>
            <a:ext cx="74295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03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2B2A2D1-C6FD-75B5-946F-DB499739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09026D-4C43-8F8E-AF00-472BB279DC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1026" name="Picture 2" descr="Object Oriented Programming (OOPS) Concepts in C++ | Simplilearn">
            <a:extLst>
              <a:ext uri="{FF2B5EF4-FFF2-40B4-BE49-F238E27FC236}">
                <a16:creationId xmlns:a16="http://schemas.microsoft.com/office/drawing/2014/main" id="{9AB16232-7C26-44A7-1705-670EA724B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263" y="1552575"/>
            <a:ext cx="4943475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04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EAF22A-EC15-3BEB-BE69-0FA5F33E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484E16E-2883-434A-A587-59FBEF6957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069499-1027-5E4C-8934-CA50DED93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609600"/>
            <a:ext cx="110966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28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2C4CB7-4B88-6DD0-994C-EF1FFA87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BAA56D-19D7-6A5D-169A-6D33AB57ED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074" name="Picture 2" descr="Python OOPs Concepts [Object Oriented Programming]">
            <a:extLst>
              <a:ext uri="{FF2B5EF4-FFF2-40B4-BE49-F238E27FC236}">
                <a16:creationId xmlns:a16="http://schemas.microsoft.com/office/drawing/2014/main" id="{DCBB8362-B6A7-6DCD-9567-2ECB93A62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075" y="1590675"/>
            <a:ext cx="870585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6D5560-B654-677F-E370-FA38A3A7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8C47FB-F951-48EC-D362-8EEE2D1F27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4098" name="Picture 2" descr="Basic concepts of OOPS and Structure of C++ program | IT Training and ...">
            <a:extLst>
              <a:ext uri="{FF2B5EF4-FFF2-40B4-BE49-F238E27FC236}">
                <a16:creationId xmlns:a16="http://schemas.microsoft.com/office/drawing/2014/main" id="{BB61A23A-294E-87DB-8F50-CC16B4D8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1900238"/>
            <a:ext cx="5524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369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3B11B-A165-26FB-B0FC-EB59208B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B5F513-3C83-ED8F-F067-553E2BA816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5122" name="Picture 2" descr="Object Oriented Programming Principles and Concepts Explained!">
            <a:extLst>
              <a:ext uri="{FF2B5EF4-FFF2-40B4-BE49-F238E27FC236}">
                <a16:creationId xmlns:a16="http://schemas.microsoft.com/office/drawing/2014/main" id="{DF214AEE-6C65-F65F-866E-ADD1EA97F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00" y="400050"/>
            <a:ext cx="6372971" cy="506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3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15F2-6BDD-6D8A-3483-EB9E20B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  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1ABBEF-0C30-C32E-75A9-0C6782533B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3F01CF-BEBB-D0B1-3074-ECCFE102BD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264" y="1171139"/>
            <a:ext cx="1375807" cy="486542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F8D5369-B8D7-4D15-2953-25CADEDB9EFB}"/>
              </a:ext>
            </a:extLst>
          </p:cNvPr>
          <p:cNvSpPr txBox="1"/>
          <p:nvPr/>
        </p:nvSpPr>
        <p:spPr>
          <a:xfrm>
            <a:off x="6965344" y="2090720"/>
            <a:ext cx="1800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年龄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体重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体温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CF26A21-9576-798A-968B-F27B0F5C989F}"/>
              </a:ext>
            </a:extLst>
          </p:cNvPr>
          <p:cNvSpPr txBox="1"/>
          <p:nvPr/>
        </p:nvSpPr>
        <p:spPr>
          <a:xfrm>
            <a:off x="6965343" y="3568258"/>
            <a:ext cx="18000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行为能力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吃东西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走路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睡觉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F464E03-2EB7-1F7B-2189-9C1485B4EE1B}"/>
              </a:ext>
            </a:extLst>
          </p:cNvPr>
          <p:cNvSpPr txBox="1"/>
          <p:nvPr/>
        </p:nvSpPr>
        <p:spPr>
          <a:xfrm>
            <a:off x="8847661" y="2268942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“属性” </a:t>
            </a:r>
            <a:r>
              <a:rPr lang="zh-CN" altLang="en-US" dirty="0"/>
              <a:t>英文单词： </a:t>
            </a:r>
            <a:r>
              <a:rPr lang="en-US" altLang="zh-CN" dirty="0">
                <a:solidFill>
                  <a:srgbClr val="FF0000"/>
                </a:solidFill>
              </a:rPr>
              <a:t>attribute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9D0E42E-BCFA-4F6D-F75C-6011722949B8}"/>
              </a:ext>
            </a:extLst>
          </p:cNvPr>
          <p:cNvSpPr txBox="1"/>
          <p:nvPr/>
        </p:nvSpPr>
        <p:spPr>
          <a:xfrm>
            <a:off x="8926088" y="423048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“行为” </a:t>
            </a:r>
            <a:r>
              <a:rPr lang="zh-CN" altLang="en-US" dirty="0"/>
              <a:t>英文单词： </a:t>
            </a:r>
            <a:r>
              <a:rPr lang="en-US" altLang="zh-CN" dirty="0">
                <a:solidFill>
                  <a:srgbClr val="FF0000"/>
                </a:solidFill>
              </a:rPr>
              <a:t>behavior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4679E18-EE60-C67A-EF64-90609D32E2C9}"/>
              </a:ext>
            </a:extLst>
          </p:cNvPr>
          <p:cNvSpPr/>
          <p:nvPr/>
        </p:nvSpPr>
        <p:spPr>
          <a:xfrm>
            <a:off x="2641512" y="1477760"/>
            <a:ext cx="537037" cy="434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CDFC60F-6BD9-3D87-1FA6-DD10A9A5442C}"/>
              </a:ext>
            </a:extLst>
          </p:cNvPr>
          <p:cNvSpPr/>
          <p:nvPr/>
        </p:nvSpPr>
        <p:spPr>
          <a:xfrm>
            <a:off x="3393524" y="2637295"/>
            <a:ext cx="3393735" cy="1877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</a:t>
            </a:r>
            <a:endParaRPr lang="en-US" altLang="zh-CN" dirty="0"/>
          </a:p>
          <a:p>
            <a:pPr algn="ctr"/>
            <a:r>
              <a:rPr lang="zh-CN" altLang="en-US" dirty="0"/>
              <a:t>就是提取能表达这些动物的共同属性和行为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8B6F8-0CE8-2E7C-0152-37F135E71FD7}"/>
              </a:ext>
            </a:extLst>
          </p:cNvPr>
          <p:cNvSpPr txBox="1"/>
          <p:nvPr/>
        </p:nvSpPr>
        <p:spPr>
          <a:xfrm>
            <a:off x="3320940" y="1183635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1</a:t>
            </a:r>
            <a:r>
              <a:rPr lang="zh-CN" altLang="en-US" b="1" dirty="0"/>
              <a:t>： 给左边这些动物做抽象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45D99-23A4-DCB3-3525-74805C2801A6}"/>
              </a:ext>
            </a:extLst>
          </p:cNvPr>
          <p:cNvSpPr txBox="1"/>
          <p:nvPr/>
        </p:nvSpPr>
        <p:spPr>
          <a:xfrm>
            <a:off x="6907202" y="5588304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以上是 这</a:t>
            </a:r>
            <a:r>
              <a:rPr lang="zh-CN" altLang="en-US" sz="2400" b="1" dirty="0">
                <a:solidFill>
                  <a:srgbClr val="FF0000"/>
                </a:solidFill>
              </a:rPr>
              <a:t>类</a:t>
            </a:r>
            <a:r>
              <a:rPr lang="zh-CN" altLang="en-US" dirty="0"/>
              <a:t> 动物的特征</a:t>
            </a: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53ED638E-E90A-24CF-0727-B4BE5294838C}"/>
              </a:ext>
            </a:extLst>
          </p:cNvPr>
          <p:cNvSpPr/>
          <p:nvPr/>
        </p:nvSpPr>
        <p:spPr>
          <a:xfrm>
            <a:off x="6965344" y="1622066"/>
            <a:ext cx="1800000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动物</a:t>
            </a:r>
          </a:p>
        </p:txBody>
      </p:sp>
    </p:spTree>
    <p:extLst>
      <p:ext uri="{BB962C8B-B14F-4D97-AF65-F5344CB8AC3E}">
        <p14:creationId xmlns:p14="http://schemas.microsoft.com/office/powerpoint/2010/main" val="3782693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9140E36-44C2-C3F0-FFBE-D56D806C2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B5E86A-313D-B356-2411-4E30CD1F51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6146" name="Picture 2" descr="Classes and Objects in Java - Fundamentals of OOPs - DataFlair">
            <a:extLst>
              <a:ext uri="{FF2B5EF4-FFF2-40B4-BE49-F238E27FC236}">
                <a16:creationId xmlns:a16="http://schemas.microsoft.com/office/drawing/2014/main" id="{35A63437-D739-D682-740C-18D5777C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150"/>
            <a:ext cx="11430000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13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73F7A1-A1CC-4143-BA4B-B88F6573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CAA351-1478-AD54-22DD-7B55B5834C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7688C3-03AE-CE67-E244-C1B65414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" y="497843"/>
            <a:ext cx="11579012" cy="611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98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7AB27ED-EF10-2B97-FFEA-D74F1E4D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5CB2D7-B000-5DDE-9C36-68B5DFE1CE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8194" name="Picture 2" descr="Python Classes and Objects [Guide] – PYnative">
            <a:extLst>
              <a:ext uri="{FF2B5EF4-FFF2-40B4-BE49-F238E27FC236}">
                <a16:creationId xmlns:a16="http://schemas.microsoft.com/office/drawing/2014/main" id="{A901564F-B3C6-D38F-E5A0-2FA489826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47" y="830843"/>
            <a:ext cx="10298851" cy="56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27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B16CCD3-571D-442C-34C1-9050C7E3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458E2E-4596-3365-EDA3-A36AA104E8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9218" name="Picture 2" descr="Understanding OOP concepts | codersite">
            <a:extLst>
              <a:ext uri="{FF2B5EF4-FFF2-40B4-BE49-F238E27FC236}">
                <a16:creationId xmlns:a16="http://schemas.microsoft.com/office/drawing/2014/main" id="{48689B37-8612-3F01-AD30-2E22DE333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069" y="1358472"/>
            <a:ext cx="9127352" cy="478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922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D6B5EDD-82F4-80F3-1554-7A07C386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18D4A1D-E878-DDFA-27F7-AF1003DC4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3074" name="Picture 2" descr="Java class and object examples - Java tutorial">
            <a:extLst>
              <a:ext uri="{FF2B5EF4-FFF2-40B4-BE49-F238E27FC236}">
                <a16:creationId xmlns:a16="http://schemas.microsoft.com/office/drawing/2014/main" id="{1E5BE5FC-2843-89D5-5C02-33053B54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0"/>
            <a:ext cx="9913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712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215F2-6BDD-6D8A-3483-EB9E20B18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1ABBEF-0C30-C32E-75A9-0C6782533B8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D8FC84-F3F9-7F89-CF37-2B348A8D6230}"/>
              </a:ext>
            </a:extLst>
          </p:cNvPr>
          <p:cNvSpPr/>
          <p:nvPr/>
        </p:nvSpPr>
        <p:spPr>
          <a:xfrm>
            <a:off x="6829318" y="2418224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D5369-B8D7-4D15-2953-25CADEDB9EFB}"/>
              </a:ext>
            </a:extLst>
          </p:cNvPr>
          <p:cNvSpPr txBox="1"/>
          <p:nvPr/>
        </p:nvSpPr>
        <p:spPr>
          <a:xfrm>
            <a:off x="7024237" y="2344656"/>
            <a:ext cx="305790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里程数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重量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品牌</a:t>
            </a:r>
            <a:endParaRPr lang="en-US" altLang="zh-CN" dirty="0"/>
          </a:p>
          <a:p>
            <a:r>
              <a:rPr lang="en-US" altLang="zh-CN" dirty="0"/>
              <a:t>….</a:t>
            </a:r>
          </a:p>
          <a:p>
            <a:endParaRPr lang="en-US" altLang="zh-CN" dirty="0"/>
          </a:p>
          <a:p>
            <a:r>
              <a:rPr lang="zh-CN" altLang="en-US" b="1" dirty="0"/>
              <a:t>共有</a:t>
            </a:r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减速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熄火</a:t>
            </a:r>
            <a:endParaRPr lang="en-US" altLang="zh-CN" dirty="0"/>
          </a:p>
          <a:p>
            <a:r>
              <a:rPr lang="en-US" altLang="zh-CN" dirty="0"/>
              <a:t>…</a:t>
            </a:r>
          </a:p>
        </p:txBody>
      </p:sp>
      <p:sp>
        <p:nvSpPr>
          <p:cNvPr id="31" name="右大括号 30">
            <a:extLst>
              <a:ext uri="{FF2B5EF4-FFF2-40B4-BE49-F238E27FC236}">
                <a16:creationId xmlns:a16="http://schemas.microsoft.com/office/drawing/2014/main" id="{54679E18-EE60-C67A-EF64-90609D32E2C9}"/>
              </a:ext>
            </a:extLst>
          </p:cNvPr>
          <p:cNvSpPr/>
          <p:nvPr/>
        </p:nvSpPr>
        <p:spPr>
          <a:xfrm>
            <a:off x="2641512" y="1477760"/>
            <a:ext cx="537037" cy="43413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9CDFC60F-6BD9-3D87-1FA6-DD10A9A5442C}"/>
              </a:ext>
            </a:extLst>
          </p:cNvPr>
          <p:cNvSpPr/>
          <p:nvPr/>
        </p:nvSpPr>
        <p:spPr>
          <a:xfrm>
            <a:off x="3393524" y="2637295"/>
            <a:ext cx="3415737" cy="1877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抽象 出来属性与行为</a:t>
            </a:r>
            <a:endParaRPr lang="en-US" altLang="zh-CN" dirty="0"/>
          </a:p>
        </p:txBody>
      </p:sp>
      <p:pic>
        <p:nvPicPr>
          <p:cNvPr id="5" name="图片 4" descr="图片包含 图标&#10;&#10;描述已自动生成">
            <a:extLst>
              <a:ext uri="{FF2B5EF4-FFF2-40B4-BE49-F238E27FC236}">
                <a16:creationId xmlns:a16="http://schemas.microsoft.com/office/drawing/2014/main" id="{3C1E0A3C-B4A0-A104-30D2-C4BD2797869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78" y="1692264"/>
            <a:ext cx="1746340" cy="812842"/>
          </a:xfrm>
          <a:prstGeom prst="rect">
            <a:avLst/>
          </a:prstGeom>
        </p:spPr>
      </p:pic>
      <p:pic>
        <p:nvPicPr>
          <p:cNvPr id="4" name="图片 3" descr="卡车停在路边&#10;&#10;描述已自动生成">
            <a:extLst>
              <a:ext uri="{FF2B5EF4-FFF2-40B4-BE49-F238E27FC236}">
                <a16:creationId xmlns:a16="http://schemas.microsoft.com/office/drawing/2014/main" id="{47B1AA23-6996-0B34-60E6-6052B011E57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178" y="4565471"/>
            <a:ext cx="1529123" cy="874612"/>
          </a:xfrm>
          <a:prstGeom prst="rect">
            <a:avLst/>
          </a:prstGeom>
        </p:spPr>
      </p:pic>
      <p:pic>
        <p:nvPicPr>
          <p:cNvPr id="13318" name="Picture 6" descr="ambulance clip art done in | Clipart Panda - Free Clipart Images">
            <a:extLst>
              <a:ext uri="{FF2B5EF4-FFF2-40B4-BE49-F238E27FC236}">
                <a16:creationId xmlns:a16="http://schemas.microsoft.com/office/drawing/2014/main" id="{517E79B5-3939-45FC-12CE-B88CA3208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4945" y="2980905"/>
            <a:ext cx="1478356" cy="110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7DDE82-8390-4667-F32D-93A07A5929DE}"/>
              </a:ext>
            </a:extLst>
          </p:cNvPr>
          <p:cNvSpPr txBox="1"/>
          <p:nvPr/>
        </p:nvSpPr>
        <p:spPr>
          <a:xfrm>
            <a:off x="3178549" y="1169073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2</a:t>
            </a:r>
            <a:r>
              <a:rPr lang="zh-CN" altLang="en-US" b="1" dirty="0"/>
              <a:t>： 给左边这些汽车做抽象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201F07-E2B8-4212-8DA4-5DBCEA1F9104}"/>
              </a:ext>
            </a:extLst>
          </p:cNvPr>
          <p:cNvSpPr txBox="1"/>
          <p:nvPr/>
        </p:nvSpPr>
        <p:spPr>
          <a:xfrm>
            <a:off x="6980909" y="126633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以下是这类汽车的特征</a:t>
            </a:r>
          </a:p>
        </p:txBody>
      </p:sp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56B723E9-9FFA-B559-D039-89AA6B5B6385}"/>
              </a:ext>
            </a:extLst>
          </p:cNvPr>
          <p:cNvSpPr/>
          <p:nvPr/>
        </p:nvSpPr>
        <p:spPr>
          <a:xfrm>
            <a:off x="7024236" y="1861513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汽车</a:t>
            </a:r>
          </a:p>
        </p:txBody>
      </p:sp>
    </p:spTree>
    <p:extLst>
      <p:ext uri="{BB962C8B-B14F-4D97-AF65-F5344CB8AC3E}">
        <p14:creationId xmlns:p14="http://schemas.microsoft.com/office/powerpoint/2010/main" val="276097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下 21">
            <a:extLst>
              <a:ext uri="{FF2B5EF4-FFF2-40B4-BE49-F238E27FC236}">
                <a16:creationId xmlns:a16="http://schemas.microsoft.com/office/drawing/2014/main" id="{3B5531A5-CD5D-74F7-5674-EBBB6D4A11C8}"/>
              </a:ext>
            </a:extLst>
          </p:cNvPr>
          <p:cNvSpPr/>
          <p:nvPr/>
        </p:nvSpPr>
        <p:spPr>
          <a:xfrm rot="16200000">
            <a:off x="5209126" y="2861106"/>
            <a:ext cx="1975899" cy="2445944"/>
          </a:xfrm>
          <a:prstGeom prst="downArrow">
            <a:avLst>
              <a:gd name="adj1" fmla="val 50000"/>
              <a:gd name="adj2" fmla="val 420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A85DE-C165-A42D-2900-F33E3C9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D4C393-78AB-3DC0-3B34-E77A43311A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E2D7B1-56B2-90B9-7530-AAFDED0AA0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960" y="1344680"/>
            <a:ext cx="1061720" cy="15157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F9A430E-818A-4E91-3F45-ED1C319652BD}"/>
              </a:ext>
            </a:extLst>
          </p:cNvPr>
          <p:cNvSpPr txBox="1"/>
          <p:nvPr/>
        </p:nvSpPr>
        <p:spPr>
          <a:xfrm>
            <a:off x="2265680" y="1344680"/>
            <a:ext cx="2637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年龄：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23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国籍：挪威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位置：前锋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球队：曼城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33062B-2961-13E0-0EAE-97C2ECFF3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445" y="3036711"/>
            <a:ext cx="1219351" cy="16802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A4A6C9-112D-4B5B-430E-5E1BA8B55D29}"/>
              </a:ext>
            </a:extLst>
          </p:cNvPr>
          <p:cNvSpPr txBox="1"/>
          <p:nvPr/>
        </p:nvSpPr>
        <p:spPr>
          <a:xfrm>
            <a:off x="2349797" y="3036710"/>
            <a:ext cx="20328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维尔茨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年龄：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20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国籍：德国</a:t>
            </a:r>
          </a:p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位置：前腰</a:t>
            </a:r>
          </a:p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球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队：勒沃库森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199A14-05D1-1B19-BEE8-3ED105822D17}"/>
              </a:ext>
            </a:extLst>
          </p:cNvPr>
          <p:cNvSpPr txBox="1"/>
          <p:nvPr/>
        </p:nvSpPr>
        <p:spPr>
          <a:xfrm>
            <a:off x="2444550" y="4883395"/>
            <a:ext cx="19381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加维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年龄：</a:t>
            </a:r>
            <a:r>
              <a:rPr lang="en-US" altLang="zh-CN" b="0" i="0" dirty="0">
                <a:solidFill>
                  <a:srgbClr val="191919"/>
                </a:solidFill>
                <a:effectLst/>
                <a:latin typeface="PingFang SC"/>
              </a:rPr>
              <a:t>19</a:t>
            </a:r>
            <a:endParaRPr lang="en-US" altLang="zh-CN" dirty="0">
              <a:solidFill>
                <a:srgbClr val="191919"/>
              </a:solidFill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国籍：西班牙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位置：中场</a:t>
            </a:r>
            <a:endParaRPr lang="en-US" altLang="zh-CN" b="0" i="0" dirty="0">
              <a:solidFill>
                <a:srgbClr val="191919"/>
              </a:solidFill>
              <a:effectLst/>
              <a:latin typeface="PingFang SC"/>
            </a:endParaRPr>
          </a:p>
          <a:p>
            <a:r>
              <a:rPr lang="zh-CN" altLang="en-US" dirty="0">
                <a:solidFill>
                  <a:srgbClr val="191919"/>
                </a:solidFill>
                <a:latin typeface="PingFang SC"/>
              </a:rPr>
              <a:t>球</a:t>
            </a:r>
            <a:r>
              <a:rPr lang="zh-CN" altLang="en-US" b="0" i="0" dirty="0">
                <a:solidFill>
                  <a:srgbClr val="191919"/>
                </a:solidFill>
                <a:effectLst/>
                <a:latin typeface="PingFang SC"/>
              </a:rPr>
              <a:t>伍：巴塞罗那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912565A-1A58-285A-4D30-B9CC2DD038F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38" y="4841339"/>
            <a:ext cx="1203195" cy="1764387"/>
          </a:xfrm>
          <a:prstGeom prst="rect">
            <a:avLst/>
          </a:prstGeom>
        </p:spPr>
      </p:pic>
      <p:sp>
        <p:nvSpPr>
          <p:cNvPr id="16" name="右大括号 15">
            <a:extLst>
              <a:ext uri="{FF2B5EF4-FFF2-40B4-BE49-F238E27FC236}">
                <a16:creationId xmlns:a16="http://schemas.microsoft.com/office/drawing/2014/main" id="{5B300BD3-BFA6-2E19-FE5E-5F1076A3FCCE}"/>
              </a:ext>
            </a:extLst>
          </p:cNvPr>
          <p:cNvSpPr/>
          <p:nvPr/>
        </p:nvSpPr>
        <p:spPr>
          <a:xfrm>
            <a:off x="4295974" y="1478701"/>
            <a:ext cx="651722" cy="4796293"/>
          </a:xfrm>
          <a:prstGeom prst="rightBrace">
            <a:avLst>
              <a:gd name="adj1" fmla="val 8333"/>
              <a:gd name="adj2" fmla="val 49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3E4032-6E2D-D254-7DD6-53092AAF9DCA}"/>
              </a:ext>
            </a:extLst>
          </p:cNvPr>
          <p:cNvSpPr/>
          <p:nvPr/>
        </p:nvSpPr>
        <p:spPr>
          <a:xfrm>
            <a:off x="2909611" y="4446784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2E24B-701D-184B-4D31-363134E07F2E}"/>
              </a:ext>
            </a:extLst>
          </p:cNvPr>
          <p:cNvSpPr txBox="1"/>
          <p:nvPr/>
        </p:nvSpPr>
        <p:spPr>
          <a:xfrm>
            <a:off x="7554266" y="2085793"/>
            <a:ext cx="3049957" cy="36933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年龄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国籍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球队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位置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踢球运动</a:t>
            </a:r>
            <a:r>
              <a:rPr lang="en-US" altLang="zh-CN" dirty="0"/>
              <a:t> sport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学习</a:t>
            </a:r>
            <a:r>
              <a:rPr lang="en-US" altLang="zh-CN" dirty="0"/>
              <a:t>	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睡觉 </a:t>
            </a:r>
            <a:r>
              <a:rPr lang="en-US" altLang="zh-CN" dirty="0"/>
              <a:t>	sleep</a:t>
            </a:r>
          </a:p>
          <a:p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4AB95-35D9-576E-90E2-5BD8F2FE0A6F}"/>
              </a:ext>
            </a:extLst>
          </p:cNvPr>
          <p:cNvSpPr txBox="1"/>
          <p:nvPr/>
        </p:nvSpPr>
        <p:spPr>
          <a:xfrm>
            <a:off x="2909611" y="3881566"/>
            <a:ext cx="6094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Abstraction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45ABB-51D9-1F5B-4529-C9F058182D4A}"/>
              </a:ext>
            </a:extLst>
          </p:cNvPr>
          <p:cNvSpPr txBox="1"/>
          <p:nvPr/>
        </p:nvSpPr>
        <p:spPr>
          <a:xfrm>
            <a:off x="3841454" y="1141623"/>
            <a:ext cx="370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3</a:t>
            </a:r>
            <a:r>
              <a:rPr lang="zh-CN" altLang="en-US" b="1" dirty="0"/>
              <a:t>： 以下足球明星星 抽象 过程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5CBFEA-A4D3-A153-5D6B-2E64B5F1E91B}"/>
              </a:ext>
            </a:extLst>
          </p:cNvPr>
          <p:cNvSpPr txBox="1"/>
          <p:nvPr/>
        </p:nvSpPr>
        <p:spPr>
          <a:xfrm>
            <a:off x="7689437" y="1205342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以下是 这类球员的共有特征</a:t>
            </a:r>
          </a:p>
        </p:txBody>
      </p:sp>
      <p:sp>
        <p:nvSpPr>
          <p:cNvPr id="4" name="矩形: 圆顶角 3">
            <a:extLst>
              <a:ext uri="{FF2B5EF4-FFF2-40B4-BE49-F238E27FC236}">
                <a16:creationId xmlns:a16="http://schemas.microsoft.com/office/drawing/2014/main" id="{36018130-2395-F00E-E1DB-F5C1FCF0AED2}"/>
              </a:ext>
            </a:extLst>
          </p:cNvPr>
          <p:cNvSpPr/>
          <p:nvPr/>
        </p:nvSpPr>
        <p:spPr>
          <a:xfrm>
            <a:off x="7546314" y="1606054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球员</a:t>
            </a:r>
          </a:p>
        </p:txBody>
      </p:sp>
    </p:spTree>
    <p:extLst>
      <p:ext uri="{BB962C8B-B14F-4D97-AF65-F5344CB8AC3E}">
        <p14:creationId xmlns:p14="http://schemas.microsoft.com/office/powerpoint/2010/main" val="187220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箭头: 下 21">
            <a:extLst>
              <a:ext uri="{FF2B5EF4-FFF2-40B4-BE49-F238E27FC236}">
                <a16:creationId xmlns:a16="http://schemas.microsoft.com/office/drawing/2014/main" id="{3B5531A5-CD5D-74F7-5674-EBBB6D4A11C8}"/>
              </a:ext>
            </a:extLst>
          </p:cNvPr>
          <p:cNvSpPr/>
          <p:nvPr/>
        </p:nvSpPr>
        <p:spPr>
          <a:xfrm rot="16200000">
            <a:off x="5083835" y="1884505"/>
            <a:ext cx="1975899" cy="2445944"/>
          </a:xfrm>
          <a:prstGeom prst="downArrow">
            <a:avLst>
              <a:gd name="adj1" fmla="val 50000"/>
              <a:gd name="adj2" fmla="val 4205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1A85DE-C165-A42D-2900-F33E3C93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  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D4C393-78AB-3DC0-3B34-E77A43311A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9A430E-818A-4E91-3F45-ED1C319652BD}"/>
              </a:ext>
            </a:extLst>
          </p:cNvPr>
          <p:cNvSpPr txBox="1"/>
          <p:nvPr/>
        </p:nvSpPr>
        <p:spPr>
          <a:xfrm>
            <a:off x="1108738" y="1882053"/>
            <a:ext cx="2637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翁凯老师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教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语言与实验课程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A4A6C9-112D-4B5B-430E-5E1BA8B55D29}"/>
              </a:ext>
            </a:extLst>
          </p:cNvPr>
          <p:cNvSpPr txBox="1"/>
          <p:nvPr/>
        </p:nvSpPr>
        <p:spPr>
          <a:xfrm>
            <a:off x="1112680" y="2786814"/>
            <a:ext cx="2865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方富民老师</a:t>
            </a:r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教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托福阅读课程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5B300BD3-BFA6-2E19-FE5E-5F1076A3FCCE}"/>
              </a:ext>
            </a:extLst>
          </p:cNvPr>
          <p:cNvSpPr/>
          <p:nvPr/>
        </p:nvSpPr>
        <p:spPr>
          <a:xfrm>
            <a:off x="4062872" y="1964526"/>
            <a:ext cx="651722" cy="2285903"/>
          </a:xfrm>
          <a:prstGeom prst="rightBrace">
            <a:avLst>
              <a:gd name="adj1" fmla="val 8333"/>
              <a:gd name="adj2" fmla="val 49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3E4032-6E2D-D254-7DD6-53092AAF9DCA}"/>
              </a:ext>
            </a:extLst>
          </p:cNvPr>
          <p:cNvSpPr/>
          <p:nvPr/>
        </p:nvSpPr>
        <p:spPr>
          <a:xfrm>
            <a:off x="2909611" y="4232103"/>
            <a:ext cx="2865120" cy="6385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42E24B-701D-184B-4D31-363134E07F2E}"/>
              </a:ext>
            </a:extLst>
          </p:cNvPr>
          <p:cNvSpPr txBox="1"/>
          <p:nvPr/>
        </p:nvSpPr>
        <p:spPr>
          <a:xfrm>
            <a:off x="7477408" y="1672330"/>
            <a:ext cx="305790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属性（</a:t>
            </a:r>
            <a:r>
              <a:rPr lang="en-US" altLang="zh-CN" dirty="0">
                <a:solidFill>
                  <a:srgbClr val="FF0000"/>
                </a:solidFill>
              </a:rPr>
              <a:t> attribute 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姓名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学院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课程名称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行为能力（</a:t>
            </a:r>
            <a:r>
              <a:rPr lang="en-US" altLang="zh-CN" dirty="0">
                <a:solidFill>
                  <a:srgbClr val="FF0000"/>
                </a:solidFill>
              </a:rPr>
              <a:t>behavior )</a:t>
            </a:r>
            <a:r>
              <a:rPr lang="en-US" altLang="zh-CN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讲课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出试卷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批作业 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B44AB95-35D9-576E-90E2-5BD8F2FE0A6F}"/>
              </a:ext>
            </a:extLst>
          </p:cNvPr>
          <p:cNvSpPr txBox="1"/>
          <p:nvPr/>
        </p:nvSpPr>
        <p:spPr>
          <a:xfrm>
            <a:off x="4474762" y="2890410"/>
            <a:ext cx="27861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Abstraction</a:t>
            </a:r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8845ABB-51D9-1F5B-4529-C9F058182D4A}"/>
              </a:ext>
            </a:extLst>
          </p:cNvPr>
          <p:cNvSpPr txBox="1"/>
          <p:nvPr/>
        </p:nvSpPr>
        <p:spPr>
          <a:xfrm>
            <a:off x="3337859" y="1165568"/>
            <a:ext cx="289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例子</a:t>
            </a:r>
            <a:r>
              <a:rPr lang="en-US" altLang="zh-CN" b="1" dirty="0"/>
              <a:t>4</a:t>
            </a:r>
            <a:r>
              <a:rPr lang="zh-CN" altLang="en-US" b="1" dirty="0"/>
              <a:t>： 针对 教师 做 抽象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55CBFEA-A4D3-A153-5D6B-2E64B5F1E91B}"/>
              </a:ext>
            </a:extLst>
          </p:cNvPr>
          <p:cNvSpPr txBox="1"/>
          <p:nvPr/>
        </p:nvSpPr>
        <p:spPr>
          <a:xfrm>
            <a:off x="7618831" y="5686602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以上是 这 类 教师的特征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EEA871-E518-DDB1-7C7D-0F9255884BF1}"/>
              </a:ext>
            </a:extLst>
          </p:cNvPr>
          <p:cNvSpPr txBox="1"/>
          <p:nvPr/>
        </p:nvSpPr>
        <p:spPr>
          <a:xfrm>
            <a:off x="1063535" y="3827175"/>
            <a:ext cx="2865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404040"/>
                </a:solidFill>
                <a:latin typeface="Arial" panose="020B0604020202020204" pitchFamily="34" charset="0"/>
              </a:rPr>
              <a:t>杨波老师教大学物理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</a:rPr>
              <a:t>课程</a:t>
            </a:r>
          </a:p>
        </p:txBody>
      </p:sp>
      <p:sp>
        <p:nvSpPr>
          <p:cNvPr id="5" name="矩形: 圆顶角 4">
            <a:extLst>
              <a:ext uri="{FF2B5EF4-FFF2-40B4-BE49-F238E27FC236}">
                <a16:creationId xmlns:a16="http://schemas.microsoft.com/office/drawing/2014/main" id="{5A6E3B8A-B64D-3FC5-403C-38E04B942D57}"/>
              </a:ext>
            </a:extLst>
          </p:cNvPr>
          <p:cNvSpPr/>
          <p:nvPr/>
        </p:nvSpPr>
        <p:spPr>
          <a:xfrm>
            <a:off x="7478814" y="1180712"/>
            <a:ext cx="3057909" cy="474343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教师</a:t>
            </a:r>
          </a:p>
        </p:txBody>
      </p:sp>
    </p:spTree>
    <p:extLst>
      <p:ext uri="{BB962C8B-B14F-4D97-AF65-F5344CB8AC3E}">
        <p14:creationId xmlns:p14="http://schemas.microsoft.com/office/powerpoint/2010/main" val="3157028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7319-0604-F708-56FD-EB67A780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(Abstraction ) </a:t>
            </a:r>
            <a:r>
              <a:rPr lang="zh-CN" altLang="en-US" dirty="0"/>
              <a:t>、对象</a:t>
            </a:r>
            <a:r>
              <a:rPr lang="en-US" altLang="zh-CN" dirty="0"/>
              <a:t>(Object)</a:t>
            </a:r>
            <a:r>
              <a:rPr lang="zh-CN" altLang="en-US" dirty="0"/>
              <a:t>、类</a:t>
            </a:r>
            <a:r>
              <a:rPr lang="en-US" altLang="zh-CN" dirty="0"/>
              <a:t>(Class) </a:t>
            </a:r>
            <a:r>
              <a:rPr lang="zh-CN" altLang="en-US" dirty="0"/>
              <a:t>关系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282FE65-84F1-123C-1CD7-34C2D4F937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A375A9-BD69-95A1-4391-F13E8FECAE09}"/>
              </a:ext>
            </a:extLst>
          </p:cNvPr>
          <p:cNvGrpSpPr/>
          <p:nvPr/>
        </p:nvGrpSpPr>
        <p:grpSpPr>
          <a:xfrm>
            <a:off x="2352988" y="1736221"/>
            <a:ext cx="1781971" cy="1168843"/>
            <a:chOff x="2352988" y="1736221"/>
            <a:chExt cx="1781971" cy="116884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0C78EA5-C4F4-88F2-86E3-BCCBEE9DA9B2}"/>
                </a:ext>
              </a:extLst>
            </p:cNvPr>
            <p:cNvSpPr/>
            <p:nvPr/>
          </p:nvSpPr>
          <p:spPr>
            <a:xfrm>
              <a:off x="2684974" y="1999471"/>
              <a:ext cx="1449985" cy="6385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sz="1400" dirty="0">
                  <a:solidFill>
                    <a:schemeClr val="bg2">
                      <a:lumMod val="75000"/>
                    </a:schemeClr>
                  </a:solidFill>
                </a:rPr>
                <a:t>具体的人或物</a:t>
              </a:r>
              <a:endParaRPr lang="en-US" altLang="zh-CN" sz="1400" dirty="0">
                <a:solidFill>
                  <a:schemeClr val="bg2">
                    <a:lumMod val="75000"/>
                  </a:schemeClr>
                </a:solidFill>
              </a:endParaRPr>
            </a:p>
            <a:p>
              <a:r>
                <a:rPr lang="zh-CN" altLang="en-US" sz="1400" b="1" dirty="0"/>
                <a:t>      </a:t>
              </a:r>
              <a:r>
                <a:rPr lang="zh-CN" altLang="en-US" sz="2000" b="1" dirty="0"/>
                <a:t>物</a:t>
              </a:r>
              <a:endParaRPr lang="en-US" altLang="zh-CN" sz="1400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CA0B8ED-452B-8C40-2C66-9A414A15F2A4}"/>
                </a:ext>
              </a:extLst>
            </p:cNvPr>
            <p:cNvSpPr/>
            <p:nvPr/>
          </p:nvSpPr>
          <p:spPr>
            <a:xfrm>
              <a:off x="2352988" y="1736221"/>
              <a:ext cx="1781971" cy="1168843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43AB434-8515-4374-C02B-FE6D7F38256D}"/>
              </a:ext>
            </a:extLst>
          </p:cNvPr>
          <p:cNvGrpSpPr/>
          <p:nvPr/>
        </p:nvGrpSpPr>
        <p:grpSpPr>
          <a:xfrm>
            <a:off x="6670420" y="1736222"/>
            <a:ext cx="3994807" cy="1168842"/>
            <a:chOff x="6670420" y="1736222"/>
            <a:chExt cx="3994807" cy="116884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5AE79D2-82AC-118C-1027-B6C76AD62947}"/>
                </a:ext>
              </a:extLst>
            </p:cNvPr>
            <p:cNvSpPr/>
            <p:nvPr/>
          </p:nvSpPr>
          <p:spPr>
            <a:xfrm>
              <a:off x="6936789" y="1988005"/>
              <a:ext cx="3415809" cy="6385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zh-CN" altLang="en-US" b="1" dirty="0">
                  <a:solidFill>
                    <a:schemeClr val="tx1"/>
                  </a:solidFill>
                </a:rPr>
                <a:t>种类特征</a:t>
              </a:r>
              <a:r>
                <a:rPr lang="zh-CN" altLang="en-US" sz="1400" dirty="0">
                  <a:solidFill>
                    <a:schemeClr val="bg2">
                      <a:lumMod val="75000"/>
                    </a:schemeClr>
                  </a:solidFill>
                </a:rPr>
                <a:t>：       </a:t>
              </a:r>
              <a:r>
                <a:rPr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属性</a:t>
              </a:r>
              <a:r>
                <a:rPr lang="zh-CN" altLang="en-US" b="1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、          </a:t>
              </a:r>
              <a:r>
                <a:rPr lang="zh-CN" altLang="en-US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行为</a:t>
              </a:r>
              <a:endParaRPr lang="en-US" altLang="zh-CN" b="1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915F00-8F1D-BBE8-CCF4-D3B86D87811A}"/>
                </a:ext>
              </a:extLst>
            </p:cNvPr>
            <p:cNvSpPr/>
            <p:nvPr/>
          </p:nvSpPr>
          <p:spPr>
            <a:xfrm>
              <a:off x="6670420" y="1736222"/>
              <a:ext cx="3994807" cy="1168842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B85AB8D7-AC09-9C76-ACF1-363F241BD642}"/>
              </a:ext>
            </a:extLst>
          </p:cNvPr>
          <p:cNvGrpSpPr/>
          <p:nvPr/>
        </p:nvGrpSpPr>
        <p:grpSpPr>
          <a:xfrm>
            <a:off x="4354302" y="4270989"/>
            <a:ext cx="2365238" cy="649373"/>
            <a:chOff x="4354302" y="4270989"/>
            <a:chExt cx="2365238" cy="649373"/>
          </a:xfrm>
        </p:grpSpPr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443ACC27-61B7-8E18-2701-B7B027403F52}"/>
                </a:ext>
              </a:extLst>
            </p:cNvPr>
            <p:cNvSpPr/>
            <p:nvPr/>
          </p:nvSpPr>
          <p:spPr>
            <a:xfrm rot="16200000">
              <a:off x="5408327" y="3609149"/>
              <a:ext cx="257188" cy="2365238"/>
            </a:xfrm>
            <a:prstGeom prst="downArrow">
              <a:avLst>
                <a:gd name="adj1" fmla="val 50000"/>
                <a:gd name="adj2" fmla="val 97321"/>
              </a:avLst>
            </a:prstGeom>
            <a:solidFill>
              <a:srgbClr val="FF737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D96586A-BEF8-81AA-6E7C-927B62FCD0F7}"/>
                </a:ext>
              </a:extLst>
            </p:cNvPr>
            <p:cNvSpPr txBox="1"/>
            <p:nvPr/>
          </p:nvSpPr>
          <p:spPr>
            <a:xfrm>
              <a:off x="4476364" y="4270989"/>
              <a:ext cx="189692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262626"/>
                  </a:solidFill>
                </a:rPr>
                <a:t>Abstraction</a:t>
              </a:r>
              <a:endParaRPr lang="en-US" altLang="zh-CN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349168B-941E-8CEB-0127-702CC8AA7EEE}"/>
              </a:ext>
            </a:extLst>
          </p:cNvPr>
          <p:cNvGrpSpPr/>
          <p:nvPr/>
        </p:nvGrpSpPr>
        <p:grpSpPr>
          <a:xfrm>
            <a:off x="4326955" y="1741058"/>
            <a:ext cx="2267651" cy="1045431"/>
            <a:chOff x="4326955" y="1741058"/>
            <a:chExt cx="2267651" cy="1045431"/>
          </a:xfrm>
        </p:grpSpPr>
        <p:sp>
          <p:nvSpPr>
            <p:cNvPr id="34" name="箭头: 下 33">
              <a:extLst>
                <a:ext uri="{FF2B5EF4-FFF2-40B4-BE49-F238E27FC236}">
                  <a16:creationId xmlns:a16="http://schemas.microsoft.com/office/drawing/2014/main" id="{6C6352BA-6E8A-E770-7738-7C5219CE1FA2}"/>
                </a:ext>
              </a:extLst>
            </p:cNvPr>
            <p:cNvSpPr/>
            <p:nvPr/>
          </p:nvSpPr>
          <p:spPr>
            <a:xfrm rot="16200000">
              <a:off x="4938065" y="1129948"/>
              <a:ext cx="1045431" cy="2267651"/>
            </a:xfrm>
            <a:prstGeom prst="downArrow">
              <a:avLst>
                <a:gd name="adj1" fmla="val 50000"/>
                <a:gd name="adj2" fmla="val 6640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513543-0F3D-37A3-9FF7-38C8F999E0E1}"/>
                </a:ext>
              </a:extLst>
            </p:cNvPr>
            <p:cNvSpPr txBox="1"/>
            <p:nvPr/>
          </p:nvSpPr>
          <p:spPr>
            <a:xfrm>
              <a:off x="4490141" y="2079109"/>
              <a:ext cx="186936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/>
                <a:t>进行</a:t>
              </a:r>
              <a:r>
                <a:rPr lang="zh-CN" altLang="en-US" dirty="0"/>
                <a:t>抽象</a:t>
              </a:r>
              <a:endParaRPr lang="en-US" altLang="zh-CN" sz="1600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E3F6F9E-9A0C-2F55-9052-70CB136F690C}"/>
              </a:ext>
            </a:extLst>
          </p:cNvPr>
          <p:cNvSpPr txBox="1"/>
          <p:nvPr/>
        </p:nvSpPr>
        <p:spPr>
          <a:xfrm>
            <a:off x="276008" y="2066492"/>
            <a:ext cx="183713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用生活语言描述：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B8C932E-6F56-E57C-AFA0-FE8F9EEFD65B}"/>
              </a:ext>
            </a:extLst>
          </p:cNvPr>
          <p:cNvSpPr txBox="1"/>
          <p:nvPr/>
        </p:nvSpPr>
        <p:spPr>
          <a:xfrm>
            <a:off x="106132" y="4445384"/>
            <a:ext cx="2064989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OOP</a:t>
            </a:r>
            <a:r>
              <a:rPr lang="zh-CN" altLang="en-US" dirty="0"/>
              <a:t>语言描述：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D1A3B75-4CF7-4DA4-B67F-B44E281064F1}"/>
              </a:ext>
            </a:extLst>
          </p:cNvPr>
          <p:cNvCxnSpPr>
            <a:cxnSpLocks/>
          </p:cNvCxnSpPr>
          <p:nvPr/>
        </p:nvCxnSpPr>
        <p:spPr>
          <a:xfrm>
            <a:off x="3167149" y="2637999"/>
            <a:ext cx="0" cy="12263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81C5C99-F48F-7D44-FB04-5FF942455ACB}"/>
              </a:ext>
            </a:extLst>
          </p:cNvPr>
          <p:cNvCxnSpPr>
            <a:cxnSpLocks/>
          </p:cNvCxnSpPr>
          <p:nvPr/>
        </p:nvCxnSpPr>
        <p:spPr>
          <a:xfrm>
            <a:off x="5330867" y="2708048"/>
            <a:ext cx="0" cy="13375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D7487D1-5DFC-B61C-063A-E981883FF0ED}"/>
              </a:ext>
            </a:extLst>
          </p:cNvPr>
          <p:cNvCxnSpPr>
            <a:cxnSpLocks/>
          </p:cNvCxnSpPr>
          <p:nvPr/>
        </p:nvCxnSpPr>
        <p:spPr>
          <a:xfrm>
            <a:off x="7500851" y="2624097"/>
            <a:ext cx="0" cy="1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DD8AC97A-0232-3121-7F72-5CFDE519ED48}"/>
              </a:ext>
            </a:extLst>
          </p:cNvPr>
          <p:cNvGrpSpPr/>
          <p:nvPr/>
        </p:nvGrpSpPr>
        <p:grpSpPr>
          <a:xfrm>
            <a:off x="6892085" y="4045629"/>
            <a:ext cx="4133535" cy="1168842"/>
            <a:chOff x="6892085" y="4045629"/>
            <a:chExt cx="4133535" cy="1168842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052B14E-144A-160C-065A-5661D4B37997}"/>
                </a:ext>
              </a:extLst>
            </p:cNvPr>
            <p:cNvSpPr/>
            <p:nvPr/>
          </p:nvSpPr>
          <p:spPr>
            <a:xfrm>
              <a:off x="6892085" y="4045629"/>
              <a:ext cx="3773141" cy="1168842"/>
            </a:xfrm>
            <a:prstGeom prst="rect">
              <a:avLst/>
            </a:prstGeom>
            <a:solidFill>
              <a:srgbClr val="FFC24D"/>
            </a:solidFill>
            <a:ln>
              <a:solidFill>
                <a:srgbClr val="F4B08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880C8FF-B726-3903-7A75-B2EE3ED8A12F}"/>
                </a:ext>
              </a:extLst>
            </p:cNvPr>
            <p:cNvSpPr/>
            <p:nvPr/>
          </p:nvSpPr>
          <p:spPr>
            <a:xfrm>
              <a:off x="7117052" y="4205214"/>
              <a:ext cx="1113345" cy="44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262626"/>
                  </a:solidFill>
                </a:rPr>
                <a:t>Class</a:t>
              </a:r>
              <a:r>
                <a:rPr lang="zh-CN" altLang="en-US" sz="2000" b="1" dirty="0">
                  <a:solidFill>
                    <a:srgbClr val="262626"/>
                  </a:solidFill>
                </a:rPr>
                <a:t>：</a:t>
              </a:r>
              <a:endParaRPr lang="en-US" altLang="zh-CN" b="1" dirty="0">
                <a:solidFill>
                  <a:srgbClr val="FF0000"/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5A2975C-31E5-9EBA-87F1-65E571FA0916}"/>
                </a:ext>
              </a:extLst>
            </p:cNvPr>
            <p:cNvSpPr txBox="1"/>
            <p:nvPr/>
          </p:nvSpPr>
          <p:spPr>
            <a:xfrm>
              <a:off x="9535247" y="4430689"/>
              <a:ext cx="14903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262626"/>
                  </a:solidFill>
                </a:rPr>
                <a:t>Methods</a:t>
              </a:r>
              <a:endParaRPr lang="zh-CN" altLang="en-US" dirty="0">
                <a:solidFill>
                  <a:srgbClr val="262626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C72D1214-743F-3F4B-E609-37F383EB0BD1}"/>
                </a:ext>
              </a:extLst>
            </p:cNvPr>
            <p:cNvSpPr txBox="1"/>
            <p:nvPr/>
          </p:nvSpPr>
          <p:spPr>
            <a:xfrm>
              <a:off x="8122174" y="4430689"/>
              <a:ext cx="18747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262626"/>
                  </a:solidFill>
                </a:rPr>
                <a:t>Attributes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6BF6CA-BBBB-EEAA-0400-CE76C1E6753D}"/>
              </a:ext>
            </a:extLst>
          </p:cNvPr>
          <p:cNvGrpSpPr/>
          <p:nvPr/>
        </p:nvGrpSpPr>
        <p:grpSpPr>
          <a:xfrm>
            <a:off x="2368264" y="4004290"/>
            <a:ext cx="1766695" cy="1168843"/>
            <a:chOff x="2368264" y="4004290"/>
            <a:chExt cx="1766695" cy="116884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325AB1D-7D3B-A89F-CD34-DF405BEE1393}"/>
                </a:ext>
              </a:extLst>
            </p:cNvPr>
            <p:cNvSpPr/>
            <p:nvPr/>
          </p:nvSpPr>
          <p:spPr>
            <a:xfrm>
              <a:off x="2368264" y="4004290"/>
              <a:ext cx="1766695" cy="1168843"/>
            </a:xfrm>
            <a:prstGeom prst="rect">
              <a:avLst/>
            </a:prstGeom>
            <a:solidFill>
              <a:srgbClr val="C4FF4F"/>
            </a:solidFill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7288B77-78CA-D8DA-B1AD-570773675CC4}"/>
                </a:ext>
              </a:extLst>
            </p:cNvPr>
            <p:cNvSpPr/>
            <p:nvPr/>
          </p:nvSpPr>
          <p:spPr>
            <a:xfrm>
              <a:off x="2677406" y="4368031"/>
              <a:ext cx="1293154" cy="4413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sz="2000" b="1" dirty="0">
                  <a:solidFill>
                    <a:srgbClr val="262626"/>
                  </a:solidFill>
                </a:rPr>
                <a:t>Object</a:t>
              </a:r>
              <a:endParaRPr lang="en-US" altLang="zh-CN" b="1" dirty="0">
                <a:solidFill>
                  <a:srgbClr val="262626"/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D9E4664-7BCC-9DDD-10C7-2A02018EAE3C}"/>
              </a:ext>
            </a:extLst>
          </p:cNvPr>
          <p:cNvGrpSpPr/>
          <p:nvPr/>
        </p:nvGrpSpPr>
        <p:grpSpPr>
          <a:xfrm>
            <a:off x="3752584" y="4736170"/>
            <a:ext cx="7921005" cy="1628563"/>
            <a:chOff x="3752584" y="4736170"/>
            <a:chExt cx="7921005" cy="1628563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689F471-E160-BEEB-A054-544E13ED0B17}"/>
                </a:ext>
              </a:extLst>
            </p:cNvPr>
            <p:cNvSpPr txBox="1"/>
            <p:nvPr/>
          </p:nvSpPr>
          <p:spPr>
            <a:xfrm>
              <a:off x="3752584" y="5718402"/>
              <a:ext cx="55276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常见的还有以下英文说法：</a:t>
              </a:r>
              <a:endParaRPr lang="en-US" altLang="zh-CN" dirty="0"/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Attributes</a:t>
              </a:r>
              <a:r>
                <a:rPr lang="zh-CN" altLang="en-US" b="1" dirty="0">
                  <a:solidFill>
                    <a:srgbClr val="FF0000"/>
                  </a:solidFill>
                </a:rPr>
                <a:t>、</a:t>
              </a:r>
              <a:r>
                <a:rPr lang="en-US" altLang="zh-CN" b="1" dirty="0">
                  <a:solidFill>
                    <a:srgbClr val="FF0000"/>
                  </a:solidFill>
                </a:rPr>
                <a:t>properties</a:t>
              </a:r>
              <a:r>
                <a:rPr lang="zh-CN" altLang="en-US" b="1" dirty="0">
                  <a:solidFill>
                    <a:srgbClr val="FF0000"/>
                  </a:solidFill>
                </a:rPr>
                <a:t>、</a:t>
              </a:r>
              <a:r>
                <a:rPr lang="en-US" altLang="zh-CN" b="1" dirty="0">
                  <a:solidFill>
                    <a:srgbClr val="FF0000"/>
                  </a:solidFill>
                </a:rPr>
                <a:t>field, data member</a:t>
              </a:r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8BCA420-AD9B-CCD5-C7EB-AA0840286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642" y="4736170"/>
              <a:ext cx="2392051" cy="9822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05DCA76-539D-C601-84B0-CF609A355672}"/>
                </a:ext>
              </a:extLst>
            </p:cNvPr>
            <p:cNvSpPr txBox="1"/>
            <p:nvPr/>
          </p:nvSpPr>
          <p:spPr>
            <a:xfrm>
              <a:off x="9598507" y="5718402"/>
              <a:ext cx="207508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常见其它中文名称：</a:t>
              </a:r>
              <a:endParaRPr lang="en-US" altLang="zh-CN" dirty="0"/>
            </a:p>
            <a:p>
              <a:r>
                <a:rPr lang="zh-CN" altLang="en-US" b="1" dirty="0"/>
                <a:t>方法，成员函数</a:t>
              </a:r>
              <a:endParaRPr lang="en-US" altLang="zh-CN" b="1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337D654-FBE1-4773-1B16-402B37FA3229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624" y="4736170"/>
              <a:ext cx="190435" cy="10473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A84FA76-3B90-552B-4FAE-2C2F7BF06FCD}"/>
              </a:ext>
            </a:extLst>
          </p:cNvPr>
          <p:cNvCxnSpPr>
            <a:cxnSpLocks/>
          </p:cNvCxnSpPr>
          <p:nvPr/>
        </p:nvCxnSpPr>
        <p:spPr>
          <a:xfrm>
            <a:off x="8644693" y="2492755"/>
            <a:ext cx="0" cy="18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87EED11-C528-9F73-F8D8-C6327E277FD4}"/>
              </a:ext>
            </a:extLst>
          </p:cNvPr>
          <p:cNvCxnSpPr>
            <a:cxnSpLocks/>
          </p:cNvCxnSpPr>
          <p:nvPr/>
        </p:nvCxnSpPr>
        <p:spPr>
          <a:xfrm>
            <a:off x="9902989" y="2492756"/>
            <a:ext cx="0" cy="1872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60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CA8D0-EE4C-17DA-F0FC-D74FF05D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306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04D8-5647-209F-07B0-DCA3E218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(class)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8FFB2-B052-371D-D9C5-3F88DA2D8A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36325" y="6604000"/>
            <a:ext cx="955675" cy="254000"/>
          </a:xfrm>
        </p:spPr>
        <p:txBody>
          <a:bodyPr/>
          <a:lstStyle/>
          <a:p>
            <a:fld id="{CEB24D71-D3CD-4238-8384-7F99D478D4AE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B7A1EDE-CEB3-1D7E-7C12-81DF1F2B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4" y="1176088"/>
            <a:ext cx="2124075" cy="4219575"/>
          </a:xfrm>
          <a:prstGeom prst="rect">
            <a:avLst/>
          </a:prstGeom>
        </p:spPr>
      </p:pic>
      <p:sp>
        <p:nvSpPr>
          <p:cNvPr id="9" name="右中括号 8">
            <a:extLst>
              <a:ext uri="{FF2B5EF4-FFF2-40B4-BE49-F238E27FC236}">
                <a16:creationId xmlns:a16="http://schemas.microsoft.com/office/drawing/2014/main" id="{365E91BD-A7FB-42EB-F4FB-E627C867B1A6}"/>
              </a:ext>
            </a:extLst>
          </p:cNvPr>
          <p:cNvSpPr/>
          <p:nvPr/>
        </p:nvSpPr>
        <p:spPr>
          <a:xfrm>
            <a:off x="2694609" y="2467112"/>
            <a:ext cx="167861" cy="3408901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C3AE53-CCDC-482E-54E2-5D3A027CE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64" y="5380087"/>
            <a:ext cx="1984389" cy="801512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5F4C6C4-12CF-8EB8-80FF-DD0C04F88A95}"/>
              </a:ext>
            </a:extLst>
          </p:cNvPr>
          <p:cNvCxnSpPr>
            <a:cxnSpLocks/>
          </p:cNvCxnSpPr>
          <p:nvPr/>
        </p:nvCxnSpPr>
        <p:spPr>
          <a:xfrm>
            <a:off x="3170313" y="3486769"/>
            <a:ext cx="1794272" cy="7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1DAFDA36-5937-7D6B-E804-B56468F12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325" y="2522598"/>
            <a:ext cx="895350" cy="333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3BFAE9C-5E03-1B88-EBA8-33C50C93D53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alphaModFix amt="49000"/>
          </a:blip>
          <a:stretch>
            <a:fillRect/>
          </a:stretch>
        </p:blipFill>
        <p:spPr>
          <a:xfrm>
            <a:off x="4946607" y="2987037"/>
            <a:ext cx="2740835" cy="110704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17358D3-0C5B-FAAA-791E-874CA8EFD7F5}"/>
              </a:ext>
            </a:extLst>
          </p:cNvPr>
          <p:cNvSpPr txBox="1"/>
          <p:nvPr/>
        </p:nvSpPr>
        <p:spPr>
          <a:xfrm>
            <a:off x="3271398" y="2976106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Abstraction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A93914F-7C38-5B7C-4A8D-EC56101F11DF}"/>
              </a:ext>
            </a:extLst>
          </p:cNvPr>
          <p:cNvSpPr txBox="1"/>
          <p:nvPr/>
        </p:nvSpPr>
        <p:spPr>
          <a:xfrm>
            <a:off x="7857652" y="1926510"/>
            <a:ext cx="712054" cy="230832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属性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颜色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价格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里程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65AC14B-ADDD-E6D3-7863-5E5F3C54A506}"/>
              </a:ext>
            </a:extLst>
          </p:cNvPr>
          <p:cNvSpPr txBox="1"/>
          <p:nvPr/>
        </p:nvSpPr>
        <p:spPr>
          <a:xfrm>
            <a:off x="7857652" y="3747610"/>
            <a:ext cx="1107996" cy="2128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B050"/>
                </a:solidFill>
              </a:rPr>
              <a:t>方法</a:t>
            </a:r>
            <a:r>
              <a:rPr lang="en-US" altLang="zh-CN" b="1" dirty="0">
                <a:solidFill>
                  <a:srgbClr val="00B050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启动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向前行驶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倒车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熄火</a:t>
            </a:r>
            <a:endParaRPr lang="en-US" altLang="zh-CN" dirty="0">
              <a:solidFill>
                <a:srgbClr val="00B05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9046DAB-7D85-F1B2-B95F-3B8015057A3E}"/>
              </a:ext>
            </a:extLst>
          </p:cNvPr>
          <p:cNvSpPr txBox="1"/>
          <p:nvPr/>
        </p:nvSpPr>
        <p:spPr>
          <a:xfrm>
            <a:off x="10182242" y="1862712"/>
            <a:ext cx="1471878" cy="2308324"/>
          </a:xfrm>
          <a:prstGeom prst="rect">
            <a:avLst/>
          </a:prstGeom>
          <a:noFill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Properties: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color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price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km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</a:t>
            </a: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5F2F7E-AB19-EBF0-DB27-3DF54C1A13E6}"/>
              </a:ext>
            </a:extLst>
          </p:cNvPr>
          <p:cNvSpPr txBox="1"/>
          <p:nvPr/>
        </p:nvSpPr>
        <p:spPr>
          <a:xfrm>
            <a:off x="10182242" y="3683812"/>
            <a:ext cx="1340432" cy="2128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B050"/>
                </a:solidFill>
              </a:rPr>
              <a:t>Methods: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start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forward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backward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B050"/>
                </a:solidFill>
              </a:rPr>
              <a:t>stop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88B8DDB-1ABC-6697-2222-49AE4E5EC2F0}"/>
              </a:ext>
            </a:extLst>
          </p:cNvPr>
          <p:cNvSpPr txBox="1"/>
          <p:nvPr/>
        </p:nvSpPr>
        <p:spPr>
          <a:xfrm>
            <a:off x="2921312" y="375641"/>
            <a:ext cx="514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例子： 对某汽车</a:t>
            </a:r>
            <a:r>
              <a:rPr lang="en-US" altLang="zh-CN" dirty="0"/>
              <a:t>4S</a:t>
            </a:r>
            <a:r>
              <a:rPr lang="zh-CN" altLang="en-US" dirty="0"/>
              <a:t>店里售卖的汽车进行抽象处理</a:t>
            </a:r>
          </a:p>
        </p:txBody>
      </p:sp>
      <p:sp>
        <p:nvSpPr>
          <p:cNvPr id="39" name="对话气泡: 椭圆形 38">
            <a:extLst>
              <a:ext uri="{FF2B5EF4-FFF2-40B4-BE49-F238E27FC236}">
                <a16:creationId xmlns:a16="http://schemas.microsoft.com/office/drawing/2014/main" id="{F1FACF0C-CE7E-F30B-BC7D-D38E1EC9629E}"/>
              </a:ext>
            </a:extLst>
          </p:cNvPr>
          <p:cNvSpPr/>
          <p:nvPr/>
        </p:nvSpPr>
        <p:spPr>
          <a:xfrm>
            <a:off x="8401521" y="679440"/>
            <a:ext cx="2854995" cy="819101"/>
          </a:xfrm>
          <a:prstGeom prst="wedgeEllipseCallout">
            <a:avLst>
              <a:gd name="adj1" fmla="val 23505"/>
              <a:gd name="adj2" fmla="val 1014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计算机专业术语</a:t>
            </a:r>
          </a:p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要用英文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42" name="图片 41" descr="卡通人物&#10;&#10;描述已自动生成">
            <a:extLst>
              <a:ext uri="{FF2B5EF4-FFF2-40B4-BE49-F238E27FC236}">
                <a16:creationId xmlns:a16="http://schemas.microsoft.com/office/drawing/2014/main" id="{06523C5F-83D1-7BB2-8CFD-3B4AF81090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614" y="5829260"/>
            <a:ext cx="863644" cy="774740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id="{FD4C1430-20A7-E242-517A-C79C8478073F}"/>
              </a:ext>
            </a:extLst>
          </p:cNvPr>
          <p:cNvSpPr/>
          <p:nvPr/>
        </p:nvSpPr>
        <p:spPr>
          <a:xfrm>
            <a:off x="7648483" y="1988886"/>
            <a:ext cx="1592104" cy="39784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C121B73-1A34-25AD-3778-DF8A9F636ACD}"/>
              </a:ext>
            </a:extLst>
          </p:cNvPr>
          <p:cNvSpPr/>
          <p:nvPr/>
        </p:nvSpPr>
        <p:spPr>
          <a:xfrm>
            <a:off x="10096520" y="1942270"/>
            <a:ext cx="1592104" cy="397847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586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公开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仅供内部使用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63CFE3"/>
      </a:accent1>
      <a:accent2>
        <a:srgbClr val="89DC65"/>
      </a:accent2>
      <a:accent3>
        <a:srgbClr val="EDDB00"/>
      </a:accent3>
      <a:accent4>
        <a:srgbClr val="F18A00"/>
      </a:accent4>
      <a:accent5>
        <a:srgbClr val="FFC000"/>
      </a:accent5>
      <a:accent6>
        <a:srgbClr val="999999"/>
      </a:accent6>
      <a:hlink>
        <a:srgbClr val="FFFFFF"/>
      </a:hlink>
      <a:folHlink>
        <a:srgbClr val="954F72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主题3">
  <a:themeElements>
    <a:clrScheme name="Custom 1">
      <a:dk1>
        <a:sysClr val="windowText" lastClr="000000"/>
      </a:dk1>
      <a:lt1>
        <a:sysClr val="window" lastClr="FFFFFF"/>
      </a:lt1>
      <a:dk2>
        <a:srgbClr val="000000"/>
      </a:dk2>
      <a:lt2>
        <a:srgbClr val="BFBFBF"/>
      </a:lt2>
      <a:accent1>
        <a:srgbClr val="F7364D"/>
      </a:accent1>
      <a:accent2>
        <a:srgbClr val="2F62EA"/>
      </a:accent2>
      <a:accent3>
        <a:srgbClr val="A5A5A5"/>
      </a:accent3>
      <a:accent4>
        <a:srgbClr val="FA8694"/>
      </a:accent4>
      <a:accent5>
        <a:srgbClr val="82A0F2"/>
      </a:accent5>
      <a:accent6>
        <a:srgbClr val="575757"/>
      </a:accent6>
      <a:hlink>
        <a:srgbClr val="0C2C84"/>
      </a:hlink>
      <a:folHlink>
        <a:srgbClr val="999999"/>
      </a:folHlink>
    </a:clrScheme>
    <a:fontScheme name="Custom 1">
      <a:majorFont>
        <a:latin typeface="Poppins ExtraBold"/>
        <a:ea typeface="Microsoft YaHei"/>
        <a:cs typeface=""/>
      </a:majorFont>
      <a:minorFont>
        <a:latin typeface="Poppin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3" id="{E87A4C91-4822-4ADE-9AEF-C59EB1853CAA}" vid="{B2DDBFFB-3A8F-437B-9B78-E68B5A0531F5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Year xmlns="642f80c4-7f1c-43b1-ad7e-8f576f781e3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CDD8537C503640905C0294021EED2B" ma:contentTypeVersion="10" ma:contentTypeDescription="Create a new document." ma:contentTypeScope="" ma:versionID="16ebc6ce161d0f2ee3c0e9e7330a32db">
  <xsd:schema xmlns:xsd="http://www.w3.org/2001/XMLSchema" xmlns:xs="http://www.w3.org/2001/XMLSchema" xmlns:p="http://schemas.microsoft.com/office/2006/metadata/properties" xmlns:ns2="6c8bfc86-784d-4543-b6ef-848085f5d899" xmlns:ns3="642f80c4-7f1c-43b1-ad7e-8f576f781e3b" targetNamespace="http://schemas.microsoft.com/office/2006/metadata/properties" ma:root="true" ma:fieldsID="b2e4a2fe31886a5e6d2672f83da0f6f3" ns2:_="" ns3:_="">
    <xsd:import namespace="6c8bfc86-784d-4543-b6ef-848085f5d899"/>
    <xsd:import namespace="642f80c4-7f1c-43b1-ad7e-8f576f781e3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Yea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bfc86-784d-4543-b6ef-848085f5d89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f80c4-7f1c-43b1-ad7e-8f576f781e3b" elementFormDefault="qualified">
    <xsd:import namespace="http://schemas.microsoft.com/office/2006/documentManagement/types"/>
    <xsd:import namespace="http://schemas.microsoft.com/office/infopath/2007/PartnerControls"/>
    <xsd:element name="Year" ma:index="10" nillable="true" ma:displayName="Year" ma:decimals="0" ma:format="Dropdown" ma:internalName="Year" ma:percentage="FALS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sisl xmlns:xsi="http://www.w3.org/2001/XMLSchema-instance" xmlns:xsd="http://www.w3.org/2001/XMLSchema" xmlns="http://www.boldonjames.com/2008/01/sie/internal/label" sislVersion="0" policy="4435b5f9-a1a7-472c-9357-90ede2ba1ef5" origin="userSelected">
  <element uid="cc20cbce-588c-49bb-a695-6b3c03b314c4" value=""/>
</sisl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8D9714-CED8-4F03-88CE-4B42AD8BA2AF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6c8bfc86-784d-4543-b6ef-848085f5d8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42f80c4-7f1c-43b1-ad7e-8f576f781e3b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ECF2F42-7607-4B00-9AA3-DAD0128DD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bfc86-784d-4543-b6ef-848085f5d899"/>
    <ds:schemaRef ds:uri="642f80c4-7f1c-43b1-ad7e-8f576f781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4A5132-C8AD-4155-9B1C-92EF9016895F}">
  <ds:schemaRefs>
    <ds:schemaRef ds:uri="http://www.w3.org/2001/XMLSchema"/>
    <ds:schemaRef ds:uri="http://www.boldonjames.com/2008/01/sie/internal/label"/>
  </ds:schemaRefs>
</ds:datastoreItem>
</file>

<file path=customXml/itemProps4.xml><?xml version="1.0" encoding="utf-8"?>
<ds:datastoreItem xmlns:ds="http://schemas.openxmlformats.org/officeDocument/2006/customXml" ds:itemID="{A2AE2DF4-8052-4BEF-AA0D-B4A2A33B1F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41875</TotalTime>
  <Words>616</Words>
  <Application>Microsoft Office PowerPoint</Application>
  <PresentationFormat>宽屏</PresentationFormat>
  <Paragraphs>214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Coca-Cola Care Font KaiTi</vt:lpstr>
      <vt:lpstr>Microsoft JhengHei</vt:lpstr>
      <vt:lpstr>PingFang SC</vt:lpstr>
      <vt:lpstr>等线</vt:lpstr>
      <vt:lpstr>等线 Light</vt:lpstr>
      <vt:lpstr>可口可乐在乎体 楷体</vt:lpstr>
      <vt:lpstr>微软雅黑</vt:lpstr>
      <vt:lpstr>微软雅黑</vt:lpstr>
      <vt:lpstr>Arial</vt:lpstr>
      <vt:lpstr>Calibri</vt:lpstr>
      <vt:lpstr>Calibri Light</vt:lpstr>
      <vt:lpstr>Impact</vt:lpstr>
      <vt:lpstr>Poppins</vt:lpstr>
      <vt:lpstr>Trebuchet MS</vt:lpstr>
      <vt:lpstr>Office Theme</vt:lpstr>
      <vt:lpstr>1_Office Theme</vt:lpstr>
      <vt:lpstr>4_自定义设计方案</vt:lpstr>
      <vt:lpstr>主题3</vt:lpstr>
      <vt:lpstr>think-cell Slide</vt:lpstr>
      <vt:lpstr>OOP基本概念</vt:lpstr>
      <vt:lpstr>概念理解   - 抽象（Abstraction）</vt:lpstr>
      <vt:lpstr>抽象(Abstraction )        </vt:lpstr>
      <vt:lpstr>抽象(Abstraction</vt:lpstr>
      <vt:lpstr>抽象(Abstraction )   </vt:lpstr>
      <vt:lpstr>抽象(Abstraction )   </vt:lpstr>
      <vt:lpstr>抽象(Abstraction ) 、对象(Object)、类(Class) 关系</vt:lpstr>
      <vt:lpstr>PowerPoint 演示文稿</vt:lpstr>
      <vt:lpstr>类(class)</vt:lpstr>
      <vt:lpstr>Class – 类的图形表示方式</vt:lpstr>
      <vt:lpstr>Class – c++语言定义类</vt:lpstr>
      <vt:lpstr>Class  -练习： 根据以下内容用C++定义两个类</vt:lpstr>
      <vt:lpstr>Class – 用类实例化 Object</vt:lpstr>
      <vt:lpstr>PowerPoint 演示文稿</vt:lpstr>
      <vt:lpstr>PowerPoint 演示文稿</vt:lpstr>
      <vt:lpstr>PowerPoint 演示文稿</vt:lpstr>
      <vt:lpstr>对象 - Object</vt:lpstr>
      <vt:lpstr>1. 对象   -  Object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OOP基本概念 – 抽象(Abstraction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Feng</dc:creator>
  <cp:lastModifiedBy>Chen Nianlai(陈年来)</cp:lastModifiedBy>
  <cp:revision>809</cp:revision>
  <dcterms:created xsi:type="dcterms:W3CDTF">2022-05-25T10:04:09Z</dcterms:created>
  <dcterms:modified xsi:type="dcterms:W3CDTF">2024-09-20T09:59:16Z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0x010100D4CDD8537C503640905C0294021EED2B</vt:lpwstr>
  </property>
  <property fmtid="{D5CDD505-2E9C-101B-9397-08002B2CF9AE}" pid="3" name="docIndexRef">
    <vt:lpwstr>b2f08121-282a-4b40-886e-3acb57e498f2</vt:lpwstr>
  </property>
  <property fmtid="{D5CDD505-2E9C-101B-9397-08002B2CF9AE}" pid="4" name="bjSaver">
    <vt:lpwstr>xLTV7zuHSkQoTi22QbtFccrcTURzXlK2</vt:lpwstr>
  </property>
  <property fmtid="{D5CDD505-2E9C-101B-9397-08002B2CF9AE}" pid="5" name="bjDocumentSecurityLabel">
    <vt:lpwstr>仅供内部使用</vt:lpwstr>
  </property>
  <property fmtid="{D5CDD505-2E9C-101B-9397-08002B2CF9AE}" pid="6" name="symc_label">
    <vt:lpwstr>DLP_仅供内部使用4Symc</vt:lpwstr>
  </property>
  <property fmtid="{D5CDD505-2E9C-101B-9397-08002B2CF9AE}" pid="7" name="bjDocumentLabelXML">
    <vt:lpwstr>&lt;?xml version="1.0" encoding="us-ascii"?&gt;&lt;sisl xmlns:xsi="http://www.w3.org/2001/XMLSchema-instance" xmlns:xsd="http://www.w3.org/2001/XMLSchema" sislVersion="0" policy="4435b5f9-a1a7-472c-9357-90ede2ba1ef5" origin="userSelected" xmlns="http://www.boldonj</vt:lpwstr>
  </property>
  <property fmtid="{D5CDD505-2E9C-101B-9397-08002B2CF9AE}" pid="8" name="bjDocumentLabelXML-0">
    <vt:lpwstr>ames.com/2008/01/sie/internal/label"&gt;&lt;element uid="cc20cbce-588c-49bb-a695-6b3c03b314c4" value="" /&gt;&lt;/sisl&gt;</vt:lpwstr>
  </property>
  <property fmtid="{D5CDD505-2E9C-101B-9397-08002B2CF9AE}" pid="9" name="bjSlideMasterFooterText">
    <vt:lpwstr>仅供内部使用</vt:lpwstr>
  </property>
</Properties>
</file>