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D90D914-B1EF-4885-9D01-012285113E49}" type="datetimeFigureOut">
              <a:rPr lang="zh-CN" altLang="en-US" smtClean="0"/>
              <a:pPr/>
              <a:t>2011/8/9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8F502B5-7268-4100-8732-E1B69104CD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有容乃大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万人在线游戏服务器开发平台介绍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测试在单</a:t>
            </a:r>
            <a:r>
              <a:rPr lang="en-US" altLang="zh-CN" dirty="0" err="1" smtClean="0"/>
              <a:t>GateServer</a:t>
            </a:r>
            <a:r>
              <a:rPr lang="zh-CN" altLang="en-US" dirty="0" smtClean="0"/>
              <a:t>、单</a:t>
            </a:r>
            <a:r>
              <a:rPr lang="en-US" altLang="zh-CN" dirty="0" err="1" smtClean="0"/>
              <a:t>SceneServer</a:t>
            </a:r>
            <a:r>
              <a:rPr lang="zh-CN" altLang="en-US" dirty="0" smtClean="0"/>
              <a:t>的情况下，单场景支持</a:t>
            </a:r>
            <a:r>
              <a:rPr lang="en-US" altLang="zh-CN" dirty="0" smtClean="0"/>
              <a:t>3000</a:t>
            </a:r>
            <a:r>
              <a:rPr lang="zh-CN" altLang="en-US" dirty="0" smtClean="0"/>
              <a:t>人同时移动，每个机器人每秒发送</a:t>
            </a:r>
            <a:r>
              <a:rPr lang="en-US" altLang="zh-CN" dirty="0" smtClean="0"/>
              <a:t>5</a:t>
            </a:r>
            <a:r>
              <a:rPr lang="zh-CN" altLang="en-US" dirty="0" smtClean="0"/>
              <a:t>个移动包，服务器每个玩家每秒同步</a:t>
            </a:r>
            <a:r>
              <a:rPr lang="en-US" altLang="zh-CN" dirty="0" smtClean="0"/>
              <a:t>4</a:t>
            </a:r>
            <a:r>
              <a:rPr lang="zh-CN" altLang="en-US" dirty="0" smtClean="0"/>
              <a:t>次。此时还有余地加大压力。</a:t>
            </a:r>
            <a:endParaRPr lang="en-US" altLang="zh-CN" dirty="0" smtClean="0"/>
          </a:p>
          <a:p>
            <a:r>
              <a:rPr lang="zh-CN" altLang="en-US" dirty="0" smtClean="0"/>
              <a:t>预计三台硬件机可支持上万在线。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214678" y="2786058"/>
            <a:ext cx="32147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 smtClean="0"/>
              <a:t>谢谢</a:t>
            </a:r>
            <a:endParaRPr lang="zh-CN" altLang="en-US" sz="6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pic>
        <p:nvPicPr>
          <p:cNvPr id="4" name="内容占位符 3" descr="无标题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228" y="1600200"/>
            <a:ext cx="7430795" cy="452596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单线程（逻辑）、多进程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网关负载均衡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动态分布副本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通用的</a:t>
            </a:r>
            <a:r>
              <a:rPr lang="en-US" altLang="zh-CN" dirty="0" err="1" smtClean="0"/>
              <a:t>RecordServer</a:t>
            </a:r>
            <a:r>
              <a:rPr lang="zh-CN" altLang="en-US" dirty="0" smtClean="0"/>
              <a:t>数据缓冲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en-US" altLang="zh-CN" dirty="0" smtClean="0"/>
              <a:t>NPC</a:t>
            </a:r>
            <a:r>
              <a:rPr lang="zh-CN" altLang="en-US" dirty="0" smtClean="0"/>
              <a:t>自由切换场景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高容灾性（场景自启、脚本）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易运营（统一配置格式、监控工具）</a:t>
            </a:r>
            <a:endParaRPr lang="en-US" altLang="zh-CN" dirty="0" smtClean="0"/>
          </a:p>
          <a:p>
            <a:pPr>
              <a:buFont typeface="Wingdings" pitchFamily="2" charset="2"/>
              <a:buChar char="l"/>
            </a:pPr>
            <a:r>
              <a:rPr lang="zh-CN" altLang="en-US" dirty="0" smtClean="0"/>
              <a:t>。。。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71538" y="5643578"/>
            <a:ext cx="3286148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Windows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4876" y="5643578"/>
            <a:ext cx="3214710" cy="6429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Linux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1538" y="4572008"/>
            <a:ext cx="685804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基础库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多线程、网络、数据库</a:t>
            </a:r>
            <a:r>
              <a:rPr lang="en-US" altLang="zh-CN" dirty="0" smtClean="0"/>
              <a:t>…)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071538" y="3500438"/>
            <a:ext cx="4286280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通用服务器框架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071538" y="2428868"/>
            <a:ext cx="685804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场景、战斗、任务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1071538" y="1357298"/>
            <a:ext cx="6858048" cy="714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Lua</a:t>
            </a:r>
            <a:r>
              <a:rPr lang="zh-CN" altLang="en-US" dirty="0" smtClean="0"/>
              <a:t>脚本、</a:t>
            </a:r>
            <a:r>
              <a:rPr lang="zh-CN" altLang="en-US" dirty="0"/>
              <a:t>配置</a:t>
            </a:r>
          </a:p>
        </p:txBody>
      </p:sp>
      <p:sp>
        <p:nvSpPr>
          <p:cNvPr id="10" name="下箭头 9"/>
          <p:cNvSpPr/>
          <p:nvPr/>
        </p:nvSpPr>
        <p:spPr>
          <a:xfrm>
            <a:off x="2214546" y="5357826"/>
            <a:ext cx="857256" cy="2143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857884" y="5357826"/>
            <a:ext cx="857256" cy="2143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2714612" y="4286256"/>
            <a:ext cx="857256" cy="2143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6215074" y="3286124"/>
            <a:ext cx="857256" cy="114300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下箭头 13"/>
          <p:cNvSpPr/>
          <p:nvPr/>
        </p:nvSpPr>
        <p:spPr>
          <a:xfrm>
            <a:off x="2714612" y="3214686"/>
            <a:ext cx="857256" cy="2143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下箭头 14"/>
          <p:cNvSpPr/>
          <p:nvPr/>
        </p:nvSpPr>
        <p:spPr>
          <a:xfrm>
            <a:off x="4143372" y="2143116"/>
            <a:ext cx="857256" cy="21431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分层模型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基础库封装了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相关</a:t>
            </a:r>
            <a:r>
              <a:rPr lang="en-US" altLang="zh-CN" dirty="0" smtClean="0"/>
              <a:t>API</a:t>
            </a:r>
            <a:r>
              <a:rPr lang="zh-CN" altLang="en-US" dirty="0" smtClean="0"/>
              <a:t>，可以在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上开发、</a:t>
            </a:r>
            <a:r>
              <a:rPr lang="en-US" altLang="zh-CN" dirty="0" err="1" smtClean="0"/>
              <a:t>linux</a:t>
            </a:r>
            <a:r>
              <a:rPr lang="zh-CN" altLang="en-US" dirty="0" smtClean="0"/>
              <a:t>下运行。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下使用</a:t>
            </a:r>
            <a:r>
              <a:rPr lang="en-US" altLang="zh-CN" dirty="0" err="1" smtClean="0"/>
              <a:t>epoll</a:t>
            </a:r>
            <a:r>
              <a:rPr lang="zh-CN" altLang="en-US" dirty="0" smtClean="0"/>
              <a:t>模型，支持大规模网络连接。</a:t>
            </a:r>
            <a:endParaRPr lang="en-US" altLang="zh-CN" dirty="0" smtClean="0"/>
          </a:p>
          <a:p>
            <a:r>
              <a:rPr lang="zh-CN" altLang="en-US" dirty="0" smtClean="0"/>
              <a:t>通用的服务器框架（包括网络层），能快速调整架构。</a:t>
            </a:r>
            <a:endParaRPr lang="en-US" altLang="zh-CN" dirty="0" smtClean="0"/>
          </a:p>
          <a:p>
            <a:r>
              <a:rPr lang="zh-CN" altLang="en-US" dirty="0" smtClean="0"/>
              <a:t>使用脚本进行高层逻辑扩展。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跨服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85786" y="1714488"/>
            <a:ext cx="2214578" cy="1143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3571868" y="1714488"/>
            <a:ext cx="2214578" cy="1143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6357950" y="1785926"/>
            <a:ext cx="2214578" cy="1143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4071934" y="3643314"/>
            <a:ext cx="1428760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DBProxy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571604" y="4857760"/>
            <a:ext cx="1428760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DBAgent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4071934" y="4857760"/>
            <a:ext cx="1428760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DBAgent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6500826" y="4857760"/>
            <a:ext cx="1428760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DBAgent</a:t>
            </a:r>
            <a:endParaRPr lang="zh-CN" altLang="en-US" dirty="0"/>
          </a:p>
        </p:txBody>
      </p:sp>
      <p:sp>
        <p:nvSpPr>
          <p:cNvPr id="11" name="圆柱形 10"/>
          <p:cNvSpPr/>
          <p:nvPr/>
        </p:nvSpPr>
        <p:spPr>
          <a:xfrm>
            <a:off x="1928794" y="5786454"/>
            <a:ext cx="714380" cy="50006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12" name="圆柱形 11"/>
          <p:cNvSpPr/>
          <p:nvPr/>
        </p:nvSpPr>
        <p:spPr>
          <a:xfrm>
            <a:off x="4429124" y="5786454"/>
            <a:ext cx="714380" cy="50006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sp>
        <p:nvSpPr>
          <p:cNvPr id="13" name="圆柱形 12"/>
          <p:cNvSpPr/>
          <p:nvPr/>
        </p:nvSpPr>
        <p:spPr>
          <a:xfrm>
            <a:off x="6929454" y="5786454"/>
            <a:ext cx="714380" cy="500066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DB</a:t>
            </a:r>
            <a:endParaRPr lang="zh-CN" altLang="en-US" dirty="0"/>
          </a:p>
        </p:txBody>
      </p:sp>
      <p:cxnSp>
        <p:nvCxnSpPr>
          <p:cNvPr id="17" name="直接箭头连接符 16"/>
          <p:cNvCxnSpPr>
            <a:stCxn id="4" idx="4"/>
            <a:endCxn id="7" idx="0"/>
          </p:cNvCxnSpPr>
          <p:nvPr/>
        </p:nvCxnSpPr>
        <p:spPr>
          <a:xfrm rot="16200000" flipH="1">
            <a:off x="2946785" y="1803785"/>
            <a:ext cx="785818" cy="2893239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7" idx="0"/>
          </p:cNvCxnSpPr>
          <p:nvPr/>
        </p:nvCxnSpPr>
        <p:spPr>
          <a:xfrm rot="16200000" flipH="1">
            <a:off x="4321968" y="3178968"/>
            <a:ext cx="785816" cy="142876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4"/>
            <a:endCxn id="7" idx="0"/>
          </p:cNvCxnSpPr>
          <p:nvPr/>
        </p:nvCxnSpPr>
        <p:spPr>
          <a:xfrm rot="5400000">
            <a:off x="5768587" y="1946662"/>
            <a:ext cx="714380" cy="2678925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7" idx="2"/>
            <a:endCxn id="8" idx="0"/>
          </p:cNvCxnSpPr>
          <p:nvPr/>
        </p:nvCxnSpPr>
        <p:spPr>
          <a:xfrm rot="5400000">
            <a:off x="3214678" y="3286124"/>
            <a:ext cx="642942" cy="2500330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7" idx="2"/>
            <a:endCxn id="9" idx="0"/>
          </p:cNvCxnSpPr>
          <p:nvPr/>
        </p:nvCxnSpPr>
        <p:spPr>
          <a:xfrm rot="5400000">
            <a:off x="4464843" y="4536289"/>
            <a:ext cx="642942" cy="1588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7" idx="2"/>
            <a:endCxn id="10" idx="0"/>
          </p:cNvCxnSpPr>
          <p:nvPr/>
        </p:nvCxnSpPr>
        <p:spPr>
          <a:xfrm rot="16200000" flipH="1">
            <a:off x="5679289" y="3321843"/>
            <a:ext cx="642942" cy="2428892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1" idx="1"/>
            <a:endCxn id="8" idx="2"/>
          </p:cNvCxnSpPr>
          <p:nvPr/>
        </p:nvCxnSpPr>
        <p:spPr>
          <a:xfrm rot="5400000" flipH="1" flipV="1">
            <a:off x="2107389" y="5607859"/>
            <a:ext cx="357190" cy="1588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2" idx="1"/>
            <a:endCxn id="9" idx="2"/>
          </p:cNvCxnSpPr>
          <p:nvPr/>
        </p:nvCxnSpPr>
        <p:spPr>
          <a:xfrm rot="5400000" flipH="1" flipV="1">
            <a:off x="4607719" y="5607859"/>
            <a:ext cx="357190" cy="1588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3" idx="1"/>
            <a:endCxn id="10" idx="2"/>
          </p:cNvCxnSpPr>
          <p:nvPr/>
        </p:nvCxnSpPr>
        <p:spPr>
          <a:xfrm rot="16200000" flipV="1">
            <a:off x="7072330" y="5572140"/>
            <a:ext cx="357190" cy="71438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跨服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玩家数据通过</a:t>
            </a:r>
            <a:r>
              <a:rPr lang="en-US" altLang="zh-CN" dirty="0" err="1" smtClean="0"/>
              <a:t>DBProxy</a:t>
            </a:r>
            <a:r>
              <a:rPr lang="zh-CN" altLang="en-US" dirty="0" smtClean="0"/>
              <a:t>实现互通。</a:t>
            </a:r>
            <a:endParaRPr lang="en-US" altLang="zh-CN" dirty="0" smtClean="0"/>
          </a:p>
          <a:p>
            <a:r>
              <a:rPr lang="zh-CN" altLang="en-US" dirty="0" smtClean="0"/>
              <a:t>很容易实现跨服、永久转服。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85786" y="1500174"/>
            <a:ext cx="2214578" cy="1143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3571868" y="1500174"/>
            <a:ext cx="2214578" cy="1143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6357950" y="1571612"/>
            <a:ext cx="2214578" cy="114300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Zone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4071934" y="3429000"/>
            <a:ext cx="1428760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ZoneProxy</a:t>
            </a:r>
            <a:endParaRPr lang="zh-CN" altLang="en-US" dirty="0"/>
          </a:p>
        </p:txBody>
      </p:sp>
      <p:cxnSp>
        <p:nvCxnSpPr>
          <p:cNvPr id="9" name="直接箭头连接符 8"/>
          <p:cNvCxnSpPr>
            <a:stCxn id="5" idx="4"/>
            <a:endCxn id="8" idx="0"/>
          </p:cNvCxnSpPr>
          <p:nvPr/>
        </p:nvCxnSpPr>
        <p:spPr>
          <a:xfrm rot="16200000" flipH="1">
            <a:off x="2946785" y="1589471"/>
            <a:ext cx="785818" cy="2893239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8" idx="0"/>
          </p:cNvCxnSpPr>
          <p:nvPr/>
        </p:nvCxnSpPr>
        <p:spPr>
          <a:xfrm rot="16200000" flipH="1">
            <a:off x="4321968" y="2964654"/>
            <a:ext cx="785816" cy="142876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" idx="4"/>
            <a:endCxn id="8" idx="0"/>
          </p:cNvCxnSpPr>
          <p:nvPr/>
        </p:nvCxnSpPr>
        <p:spPr>
          <a:xfrm rot="5400000">
            <a:off x="5768587" y="1732348"/>
            <a:ext cx="714380" cy="2678925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4071934" y="4929198"/>
            <a:ext cx="1428760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Web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0"/>
            <a:endCxn id="8" idx="2"/>
          </p:cNvCxnSpPr>
          <p:nvPr/>
        </p:nvCxnSpPr>
        <p:spPr>
          <a:xfrm rot="5400000" flipH="1" flipV="1">
            <a:off x="4321967" y="4464851"/>
            <a:ext cx="928694" cy="1588"/>
          </a:xfrm>
          <a:prstGeom prst="straightConnector1">
            <a:avLst/>
          </a:prstGeom>
          <a:ln w="19050">
            <a:solidFill>
              <a:schemeClr val="bg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监控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ZoneProxy</a:t>
            </a:r>
            <a:r>
              <a:rPr lang="zh-CN" altLang="en-US" dirty="0" smtClean="0"/>
              <a:t>是一个统一的消息中转服务器，连接各个游戏区的</a:t>
            </a:r>
            <a:r>
              <a:rPr lang="en-US" altLang="zh-CN" dirty="0" err="1" smtClean="0"/>
              <a:t>AdminServer</a:t>
            </a:r>
            <a:r>
              <a:rPr lang="zh-CN" altLang="en-US" dirty="0" smtClean="0"/>
              <a:t>以及平台工具。</a:t>
            </a:r>
            <a:endParaRPr lang="en-US" altLang="zh-CN" dirty="0" smtClean="0"/>
          </a:p>
          <a:p>
            <a:r>
              <a:rPr lang="zh-CN" altLang="en-US" dirty="0" smtClean="0"/>
              <a:t>监控服务器连接至</a:t>
            </a:r>
            <a:r>
              <a:rPr lang="en-US" altLang="zh-CN" dirty="0" err="1" smtClean="0"/>
              <a:t>ZoneProxy</a:t>
            </a:r>
            <a:r>
              <a:rPr lang="zh-CN" altLang="en-US" dirty="0" smtClean="0"/>
              <a:t>监听监控相关消息。</a:t>
            </a:r>
            <a:endParaRPr lang="en-US" altLang="zh-CN" dirty="0" smtClean="0"/>
          </a:p>
          <a:p>
            <a:r>
              <a:rPr lang="zh-CN" altLang="en-US" dirty="0" smtClean="0"/>
              <a:t>信息以客户端或者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方式展示。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技巧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技巧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76</TotalTime>
  <Words>271</Words>
  <Application>Microsoft Office PowerPoint</Application>
  <PresentationFormat>全屏显示(4:3)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技巧</vt:lpstr>
      <vt:lpstr>有容乃大</vt:lpstr>
      <vt:lpstr>架构</vt:lpstr>
      <vt:lpstr>架构</vt:lpstr>
      <vt:lpstr>分层模型</vt:lpstr>
      <vt:lpstr>分层模型</vt:lpstr>
      <vt:lpstr>跨服</vt:lpstr>
      <vt:lpstr>跨服</vt:lpstr>
      <vt:lpstr>监控</vt:lpstr>
      <vt:lpstr>监控</vt:lpstr>
      <vt:lpstr>性能</vt:lpstr>
      <vt:lpstr>幻灯片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服务器相关技术介绍</dc:title>
  <dc:creator>Administrator</dc:creator>
  <cp:lastModifiedBy>Administrator</cp:lastModifiedBy>
  <cp:revision>9</cp:revision>
  <dcterms:created xsi:type="dcterms:W3CDTF">2011-07-28T13:10:19Z</dcterms:created>
  <dcterms:modified xsi:type="dcterms:W3CDTF">2011-08-09T14:33:03Z</dcterms:modified>
</cp:coreProperties>
</file>