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9" r:id="rId4"/>
    <p:sldId id="265" r:id="rId5"/>
    <p:sldId id="261" r:id="rId6"/>
    <p:sldId id="262" r:id="rId7"/>
    <p:sldId id="263" r:id="rId8"/>
    <p:sldId id="257" r:id="rId9"/>
    <p:sldId id="258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郝 辰麒" initials="郝" lastIdx="1" clrIdx="0">
    <p:extLst>
      <p:ext uri="{19B8F6BF-5375-455C-9EA6-DF929625EA0E}">
        <p15:presenceInfo xmlns:p15="http://schemas.microsoft.com/office/powerpoint/2012/main" userId="29747071193494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4C6F4-3DEE-4BA7-93DC-8F4359353D2B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5908F-CE5B-4D17-96E2-764186A7D6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245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当前为根目录，向上滚动进入项目的各个部分视图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5908F-CE5B-4D17-96E2-764186A7D6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012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当前为项目的各个部分的整体视图，移动到“界面设计“位置向上滚动进入界面视图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5908F-CE5B-4D17-96E2-764186A7D6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0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5908F-CE5B-4D17-96E2-764186A7D6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76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5908F-CE5B-4D17-96E2-764186A7D6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60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CB6E-1C9C-4590-91AE-A15382F5F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3C469-7BD7-4029-9279-E99EFF3E7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9A838-F4B7-4A61-88D2-98EDEB59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4AF-885F-4E39-A2E0-053CCF556F1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72FC1-E6C6-481E-AE4E-2515DA15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F357C-E74B-4571-805C-8EE629EF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3DA6-65CD-43A6-A974-609B1E1F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4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600E-E87C-4A36-95FF-2C668E68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50768-E2DE-42E1-9326-9BDC2C48E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8BEF-92FF-4BD9-BE33-6541B98A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4AF-885F-4E39-A2E0-053CCF556F1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85774-E718-4423-8B00-73A09CEC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88D20-6EFE-4550-B90F-5F62B960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3DA6-65CD-43A6-A974-609B1E1F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0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455A7-4257-4DBB-95EC-E0E5B6352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0880C-C43D-4854-A55F-BB89E74A4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B36B-70C0-42C0-927F-98C0B8C1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4AF-885F-4E39-A2E0-053CCF556F1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4E0D8-95F3-4F6E-A61F-4B36FF10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1AFE-224D-43E2-8296-06520BBB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3DA6-65CD-43A6-A974-609B1E1F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0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9F9C-8A8A-4586-BFF9-218780EF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CD19-BFF6-4741-A81C-13A5B7563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E206-7031-4A04-86AC-B4D83D93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4AF-885F-4E39-A2E0-053CCF556F1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81187-B3AD-472B-9775-94772043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8647-B782-48E0-96DD-D47D6393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3DA6-65CD-43A6-A974-609B1E1F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4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E8B9-32F9-49DF-9A16-3E8FB7A9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82C5C-D8E2-452C-B842-16E6C6BF6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EB83E-E830-430E-B068-D56F9150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4AF-885F-4E39-A2E0-053CCF556F1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A310-81EC-4DF5-8F10-8E9145B1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2325E-30FE-4549-B408-7BD9A8F9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3DA6-65CD-43A6-A974-609B1E1F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70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48E2-814E-4B47-9853-871176B5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6A1C1-685B-468E-93B1-563A2A790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2EC63-06B5-4198-8E44-D5FD5354F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7C365-B1B8-49F5-9A44-F8F86B5B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4AF-885F-4E39-A2E0-053CCF556F1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1675E-8FC1-4E6C-B0E2-292C06FB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33F8C-BAC2-446F-9C72-BFA509A4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3DA6-65CD-43A6-A974-609B1E1F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0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A181-6B4D-4DCF-BCCA-46D592609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979A6-1E7F-4E44-B809-78DD5CFA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034E3-7456-48FF-A4F2-307802BB4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D0AB0-26C4-469F-B2BA-75A3D15D8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F54EE-0E85-4147-BA5E-80E11A814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6E1EB-F48E-434C-A84B-1DEC48FB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4AF-885F-4E39-A2E0-053CCF556F1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8DE32-6CA5-4F35-BD86-BBE347DD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2097E-827A-49C3-ACD0-12A6F9FE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3DA6-65CD-43A6-A974-609B1E1F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7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3752-E214-483C-970F-7FDFF83B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A77AA-3A06-4536-8745-260FF616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4AF-885F-4E39-A2E0-053CCF556F1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D439B-47E5-4EC9-A3E9-9C85568D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C7934-241F-4BDC-BE0D-DAA89B35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3DA6-65CD-43A6-A974-609B1E1F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88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698EE-FD90-4577-B7F6-F54954DD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4AF-885F-4E39-A2E0-053CCF556F1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E8749-2FB3-4006-B2D6-6547B1B8C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8A361-0571-45CA-9BF8-4D6A7969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3DA6-65CD-43A6-A974-609B1E1F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2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551A-77C9-4836-BD9E-012972E2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145A-59E2-494D-B381-5C4D62CF7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92D00-755A-4FCC-90EC-D5F93E0FC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1F01C-7738-4D12-BD33-743F3BDD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4AF-885F-4E39-A2E0-053CCF556F1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43451-0C85-4C00-B15A-9F1B2703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79DBA-D5AE-4797-B5FF-F283CE13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3DA6-65CD-43A6-A974-609B1E1F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10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6E7C-BF54-4FE9-A175-5F843E7F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28D2C7-645D-4412-80FB-BAD8107FC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CEA85-879C-45CA-B028-691400AC2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B2B36-244C-4E8E-A464-1545C215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B4AF-885F-4E39-A2E0-053CCF556F1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785DA-82EB-4AB8-A27D-1C9E4FD1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3F6E4-6930-4028-A205-8F6BCFD6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3DA6-65CD-43A6-A974-609B1E1F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57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EBE35-9EA3-4593-B0C0-6F68B4A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D1A15-8D2F-4967-99BD-610AE353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CDAF8-A48A-4A85-9015-456DC1D51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AB4AF-885F-4E39-A2E0-053CCF556F1F}" type="datetimeFigureOut">
              <a:rPr lang="zh-CN" altLang="en-US" smtClean="0"/>
              <a:t>2020/7/2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4D93A-775D-4C62-9BAA-C75EDE021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BEDB9-D283-4313-81BE-45494BA64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E3DA6-65CD-43A6-A974-609B1E1F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7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98EBD-27A0-45EB-9F8F-08910B486D98}"/>
              </a:ext>
            </a:extLst>
          </p:cNvPr>
          <p:cNvSpPr txBox="1"/>
          <p:nvPr/>
        </p:nvSpPr>
        <p:spPr>
          <a:xfrm>
            <a:off x="4772200" y="2146435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文献管理工具（</a:t>
            </a:r>
            <a:r>
              <a:rPr lang="en-US" altLang="zh-CN" dirty="0"/>
              <a:t>DocMng</a:t>
            </a:r>
            <a:r>
              <a:rPr lang="zh-CN" altLang="en-US" dirty="0"/>
              <a:t>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3887A-0B1D-4C62-8A69-A9A8C543F3B5}"/>
              </a:ext>
            </a:extLst>
          </p:cNvPr>
          <p:cNvSpPr txBox="1"/>
          <p:nvPr/>
        </p:nvSpPr>
        <p:spPr>
          <a:xfrm>
            <a:off x="4392288" y="294733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描述：管理文献，按标签检索文献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A90E8-D936-43AA-B9B2-F8AC0EF6E089}"/>
              </a:ext>
            </a:extLst>
          </p:cNvPr>
          <p:cNvSpPr/>
          <p:nvPr/>
        </p:nvSpPr>
        <p:spPr>
          <a:xfrm>
            <a:off x="9460027" y="5421519"/>
            <a:ext cx="2703837" cy="12324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#</a:t>
            </a:r>
            <a:r>
              <a:rPr lang="zh-CN" altLang="en-US" sz="1600" dirty="0">
                <a:solidFill>
                  <a:schemeClr val="tx1"/>
                </a:solidFill>
              </a:rPr>
              <a:t>视图切换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放缩：</a:t>
            </a:r>
            <a:r>
              <a:rPr lang="en-US" altLang="zh-CN" sz="1600" dirty="0">
                <a:solidFill>
                  <a:schemeClr val="tx1"/>
                </a:solidFill>
              </a:rPr>
              <a:t>Ctrl+</a:t>
            </a:r>
            <a:r>
              <a:rPr lang="zh-CN" altLang="en-US" sz="1600" dirty="0">
                <a:solidFill>
                  <a:schemeClr val="tx1"/>
                </a:solidFill>
              </a:rPr>
              <a:t>滚轮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移动位置：按下并拖动鼠标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C5479AD-D167-437D-99C9-278D980229F0}"/>
              </a:ext>
            </a:extLst>
          </p:cNvPr>
          <p:cNvSpPr/>
          <p:nvPr/>
        </p:nvSpPr>
        <p:spPr>
          <a:xfrm>
            <a:off x="731900" y="2165359"/>
            <a:ext cx="2827606" cy="865054"/>
          </a:xfrm>
          <a:prstGeom prst="wedgeRectCallout">
            <a:avLst>
              <a:gd name="adj1" fmla="val 57176"/>
              <a:gd name="adj2" fmla="val 558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在任意位置单击可以创建文本框或者进入已经创建的文本框（类似于</a:t>
            </a:r>
            <a:r>
              <a:rPr lang="en-US" altLang="zh-CN" sz="1600" dirty="0">
                <a:solidFill>
                  <a:schemeClr val="tx1"/>
                </a:solidFill>
              </a:rPr>
              <a:t>OneNote</a:t>
            </a:r>
            <a:r>
              <a:rPr lang="zh-CN" altLang="en-US" sz="16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7CCD6-0A35-4439-BA6B-005F521C2CBE}"/>
              </a:ext>
            </a:extLst>
          </p:cNvPr>
          <p:cNvSpPr txBox="1"/>
          <p:nvPr/>
        </p:nvSpPr>
        <p:spPr>
          <a:xfrm>
            <a:off x="2967243" y="13671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41000"/>
                  </a:schemeClr>
                </a:solidFill>
              </a:rPr>
              <a:t>界面设计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97022-9B24-46EA-BF5E-9653984A1129}"/>
              </a:ext>
            </a:extLst>
          </p:cNvPr>
          <p:cNvSpPr txBox="1"/>
          <p:nvPr/>
        </p:nvSpPr>
        <p:spPr>
          <a:xfrm>
            <a:off x="7182438" y="997768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41000"/>
                  </a:schemeClr>
                </a:solidFill>
              </a:rPr>
              <a:t>架构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18E5AA-CF29-42D2-A66C-FBDD7DEC03C2}"/>
              </a:ext>
            </a:extLst>
          </p:cNvPr>
          <p:cNvGrpSpPr/>
          <p:nvPr/>
        </p:nvGrpSpPr>
        <p:grpSpPr>
          <a:xfrm>
            <a:off x="107852" y="4923693"/>
            <a:ext cx="9216187" cy="1827380"/>
            <a:chOff x="0" y="5247710"/>
            <a:chExt cx="9216187" cy="15033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2C4100-3461-407D-AECD-00A3088DA33B}"/>
                </a:ext>
              </a:extLst>
            </p:cNvPr>
            <p:cNvSpPr/>
            <p:nvPr/>
          </p:nvSpPr>
          <p:spPr>
            <a:xfrm>
              <a:off x="0" y="5247710"/>
              <a:ext cx="9216187" cy="1503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主要部分（必要时预先加载相邻元素）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7255AD-9B8E-4D94-9D5C-0902FE9CC2B4}"/>
                </a:ext>
              </a:extLst>
            </p:cNvPr>
            <p:cNvSpPr/>
            <p:nvPr/>
          </p:nvSpPr>
          <p:spPr>
            <a:xfrm>
              <a:off x="135988" y="5653791"/>
              <a:ext cx="2917716" cy="101743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#</a:t>
              </a:r>
              <a:r>
                <a:rPr lang="zh-CN" altLang="en-US" sz="1600" dirty="0">
                  <a:solidFill>
                    <a:schemeClr val="tx1"/>
                  </a:solidFill>
                </a:rPr>
                <a:t>时间维度切换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鼠标移到文字区域，按</a:t>
              </a:r>
              <a:r>
                <a:rPr lang="en-US" altLang="zh-CN" sz="1600" dirty="0">
                  <a:solidFill>
                    <a:schemeClr val="tx1"/>
                  </a:solidFill>
                </a:rPr>
                <a:t>alt</a:t>
              </a:r>
              <a:r>
                <a:rPr lang="zh-CN" altLang="en-US" sz="1600" dirty="0">
                  <a:solidFill>
                    <a:schemeClr val="tx1"/>
                  </a:solidFill>
                </a:rPr>
                <a:t>键，同时滚动，动画呈现历史状态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6BE7AD-6105-4E5A-B7CE-126979BE5285}"/>
                </a:ext>
              </a:extLst>
            </p:cNvPr>
            <p:cNvSpPr/>
            <p:nvPr/>
          </p:nvSpPr>
          <p:spPr>
            <a:xfrm>
              <a:off x="3217430" y="5653791"/>
              <a:ext cx="3084896" cy="101743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#</a:t>
              </a:r>
              <a:r>
                <a:rPr lang="zh-CN" altLang="en-US" sz="1600" dirty="0">
                  <a:solidFill>
                    <a:schemeClr val="tx1"/>
                  </a:solidFill>
                </a:rPr>
                <a:t>抽象维度切换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鼠标移到文字区域，向上滚动，进入下一级（位于后方）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9B3852-73B0-4CF9-AB34-802BE508CE72}"/>
                </a:ext>
              </a:extLst>
            </p:cNvPr>
            <p:cNvSpPr/>
            <p:nvPr/>
          </p:nvSpPr>
          <p:spPr>
            <a:xfrm>
              <a:off x="6466052" y="5653789"/>
              <a:ext cx="2703837" cy="101743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#</a:t>
              </a:r>
              <a:r>
                <a:rPr lang="zh-CN" altLang="en-US" sz="1600" dirty="0">
                  <a:solidFill>
                    <a:schemeClr val="tx1"/>
                  </a:solidFill>
                </a:rPr>
                <a:t>空间维度切换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处于相同容器的元素或者邻接的元素出现在周边区域，鼠标点击就可以切换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E539D13-6194-49F6-8F09-DFB7935BC167}"/>
              </a:ext>
            </a:extLst>
          </p:cNvPr>
          <p:cNvSpPr txBox="1"/>
          <p:nvPr/>
        </p:nvSpPr>
        <p:spPr>
          <a:xfrm>
            <a:off x="5278933" y="4096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41000"/>
                  </a:schemeClr>
                </a:solidFill>
              </a:rPr>
              <a:t>使用文档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31C6C3-3474-4CB5-9FC0-6CFF9DD496B5}"/>
              </a:ext>
            </a:extLst>
          </p:cNvPr>
          <p:cNvSpPr txBox="1"/>
          <p:nvPr/>
        </p:nvSpPr>
        <p:spPr>
          <a:xfrm>
            <a:off x="8631410" y="28457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41000"/>
                  </a:schemeClr>
                </a:solidFill>
              </a:rPr>
              <a:t>代码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2697E43B-21D0-4867-93BA-AD9893E581E0}"/>
              </a:ext>
            </a:extLst>
          </p:cNvPr>
          <p:cNvSpPr/>
          <p:nvPr/>
        </p:nvSpPr>
        <p:spPr>
          <a:xfrm>
            <a:off x="8954575" y="3331963"/>
            <a:ext cx="2944639" cy="682954"/>
          </a:xfrm>
          <a:prstGeom prst="wedgeRectCallout">
            <a:avLst>
              <a:gd name="adj1" fmla="val -34367"/>
              <a:gd name="adj2" fmla="val -6597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预览即将进入的下一层的抽象维度（不同滚动方向预览不同）</a:t>
            </a:r>
          </a:p>
        </p:txBody>
      </p:sp>
    </p:spTree>
    <p:extLst>
      <p:ext uri="{BB962C8B-B14F-4D97-AF65-F5344CB8AC3E}">
        <p14:creationId xmlns:p14="http://schemas.microsoft.com/office/powerpoint/2010/main" val="1697710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98EBD-27A0-45EB-9F8F-08910B486D98}"/>
              </a:ext>
            </a:extLst>
          </p:cNvPr>
          <p:cNvSpPr txBox="1"/>
          <p:nvPr/>
        </p:nvSpPr>
        <p:spPr>
          <a:xfrm>
            <a:off x="4816458" y="2592524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文献管理工具（</a:t>
            </a:r>
            <a:r>
              <a:rPr lang="en-US" altLang="zh-CN" dirty="0"/>
              <a:t>DocMng</a:t>
            </a:r>
            <a:r>
              <a:rPr lang="zh-CN" altLang="en-US" dirty="0"/>
              <a:t>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3887A-0B1D-4C62-8A69-A9A8C543F3B5}"/>
              </a:ext>
            </a:extLst>
          </p:cNvPr>
          <p:cNvSpPr txBox="1"/>
          <p:nvPr/>
        </p:nvSpPr>
        <p:spPr>
          <a:xfrm>
            <a:off x="4436546" y="339342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描述：管理文献，按标签检索文献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87CCD6-0A35-4439-BA6B-005F521C2CBE}"/>
              </a:ext>
            </a:extLst>
          </p:cNvPr>
          <p:cNvSpPr txBox="1"/>
          <p:nvPr/>
        </p:nvSpPr>
        <p:spPr>
          <a:xfrm>
            <a:off x="3011501" y="18131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41000"/>
                  </a:schemeClr>
                </a:solidFill>
              </a:rPr>
              <a:t>界面设计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97022-9B24-46EA-BF5E-9653984A1129}"/>
              </a:ext>
            </a:extLst>
          </p:cNvPr>
          <p:cNvSpPr txBox="1"/>
          <p:nvPr/>
        </p:nvSpPr>
        <p:spPr>
          <a:xfrm>
            <a:off x="7226696" y="144385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41000"/>
                  </a:schemeClr>
                </a:solidFill>
              </a:rPr>
              <a:t>架构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539D13-6194-49F6-8F09-DFB7935BC167}"/>
              </a:ext>
            </a:extLst>
          </p:cNvPr>
          <p:cNvSpPr txBox="1"/>
          <p:nvPr/>
        </p:nvSpPr>
        <p:spPr>
          <a:xfrm>
            <a:off x="5323191" y="45420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41000"/>
                  </a:schemeClr>
                </a:solidFill>
              </a:rPr>
              <a:t>使用文档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31C6C3-3474-4CB5-9FC0-6CFF9DD496B5}"/>
              </a:ext>
            </a:extLst>
          </p:cNvPr>
          <p:cNvSpPr txBox="1"/>
          <p:nvPr/>
        </p:nvSpPr>
        <p:spPr>
          <a:xfrm>
            <a:off x="8675668" y="32918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alpha val="41000"/>
                  </a:schemeClr>
                </a:solidFill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424490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0FC821-9FC8-4450-83F8-4F9391DE8FFB}"/>
              </a:ext>
            </a:extLst>
          </p:cNvPr>
          <p:cNvSpPr txBox="1"/>
          <p:nvPr/>
        </p:nvSpPr>
        <p:spPr>
          <a:xfrm>
            <a:off x="3193979" y="1617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8DF43-D6C8-4B01-A04B-AA7D3896FDEE}"/>
              </a:ext>
            </a:extLst>
          </p:cNvPr>
          <p:cNvSpPr txBox="1"/>
          <p:nvPr/>
        </p:nvSpPr>
        <p:spPr>
          <a:xfrm>
            <a:off x="7329268" y="1211689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架构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46CF52-BA5A-460B-A9BD-2175A5FE2BA7}"/>
              </a:ext>
            </a:extLst>
          </p:cNvPr>
          <p:cNvSpPr txBox="1"/>
          <p:nvPr/>
        </p:nvSpPr>
        <p:spPr>
          <a:xfrm>
            <a:off x="5233181" y="5055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使用文档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66BC9-6D0A-4337-B10E-26FB62DB7F62}"/>
              </a:ext>
            </a:extLst>
          </p:cNvPr>
          <p:cNvSpPr txBox="1"/>
          <p:nvPr/>
        </p:nvSpPr>
        <p:spPr>
          <a:xfrm>
            <a:off x="196947" y="6457071"/>
            <a:ext cx="29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FF0000"/>
                </a:solidFill>
              </a:rPr>
              <a:t>二维欧氏空间容器（默认）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89F8B-6B45-47EE-860D-C7C35AA3EE11}"/>
              </a:ext>
            </a:extLst>
          </p:cNvPr>
          <p:cNvSpPr txBox="1"/>
          <p:nvPr/>
        </p:nvSpPr>
        <p:spPr>
          <a:xfrm>
            <a:off x="8778240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0E1E2-E459-48A9-AE34-2840929698F5}"/>
              </a:ext>
            </a:extLst>
          </p:cNvPr>
          <p:cNvSpPr txBox="1"/>
          <p:nvPr/>
        </p:nvSpPr>
        <p:spPr>
          <a:xfrm>
            <a:off x="4507285" y="6457071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向下滚动时预览下一级的抽象维度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2D6A0-3825-46B6-AF48-2F5868280B49}"/>
              </a:ext>
            </a:extLst>
          </p:cNvPr>
          <p:cNvSpPr/>
          <p:nvPr/>
        </p:nvSpPr>
        <p:spPr>
          <a:xfrm>
            <a:off x="2011680" y="729926"/>
            <a:ext cx="2997033" cy="1702190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47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FB229-B274-49AB-B564-E629B803105C}"/>
              </a:ext>
            </a:extLst>
          </p:cNvPr>
          <p:cNvSpPr txBox="1"/>
          <p:nvPr/>
        </p:nvSpPr>
        <p:spPr>
          <a:xfrm>
            <a:off x="5114613" y="31203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alpha val="26000"/>
                  </a:schemeClr>
                </a:solidFill>
              </a:rPr>
              <a:t>界面设计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22FC1-16A0-452E-AC47-1CCE37F2C3A7}"/>
              </a:ext>
            </a:extLst>
          </p:cNvPr>
          <p:cNvSpPr txBox="1"/>
          <p:nvPr/>
        </p:nvSpPr>
        <p:spPr>
          <a:xfrm>
            <a:off x="11197883" y="2307102"/>
            <a:ext cx="64633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架构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85544-121F-4F40-800F-40E461C4C164}"/>
              </a:ext>
            </a:extLst>
          </p:cNvPr>
          <p:cNvSpPr txBox="1"/>
          <p:nvPr/>
        </p:nvSpPr>
        <p:spPr>
          <a:xfrm>
            <a:off x="4507285" y="5868553"/>
            <a:ext cx="64633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文档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73B017-581E-4330-958E-0D434BBA8384}"/>
              </a:ext>
            </a:extLst>
          </p:cNvPr>
          <p:cNvSpPr/>
          <p:nvPr/>
        </p:nvSpPr>
        <p:spPr>
          <a:xfrm>
            <a:off x="9488163" y="5621277"/>
            <a:ext cx="2703837" cy="12367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#</a:t>
            </a:r>
            <a:r>
              <a:rPr lang="zh-CN" altLang="en-US" sz="1600" dirty="0">
                <a:solidFill>
                  <a:schemeClr val="tx1"/>
                </a:solidFill>
              </a:rPr>
              <a:t>空间维度切换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处于相同容器的元素或者邻接的元素出现在周边区域，鼠标点击就可以切换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6FBE68-7227-43DA-9264-7BCC3B43450A}"/>
              </a:ext>
            </a:extLst>
          </p:cNvPr>
          <p:cNvSpPr txBox="1"/>
          <p:nvPr/>
        </p:nvSpPr>
        <p:spPr>
          <a:xfrm>
            <a:off x="196947" y="6457071"/>
            <a:ext cx="29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FF0000"/>
                </a:solidFill>
              </a:rPr>
              <a:t>二维欧氏空间容器（默认）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BCB350-2D45-4D98-8BCF-E52737545F2E}"/>
              </a:ext>
            </a:extLst>
          </p:cNvPr>
          <p:cNvGrpSpPr/>
          <p:nvPr/>
        </p:nvGrpSpPr>
        <p:grpSpPr>
          <a:xfrm>
            <a:off x="1181687" y="464234"/>
            <a:ext cx="8384344" cy="5036234"/>
            <a:chOff x="1181687" y="464234"/>
            <a:chExt cx="8384344" cy="503623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A28960F-7137-45FA-BCB7-8A3B65AEAA5C}"/>
                </a:ext>
              </a:extLst>
            </p:cNvPr>
            <p:cNvGrpSpPr/>
            <p:nvPr/>
          </p:nvGrpSpPr>
          <p:grpSpPr>
            <a:xfrm>
              <a:off x="1181687" y="464234"/>
              <a:ext cx="8384344" cy="5036234"/>
              <a:chOff x="1181687" y="464234"/>
              <a:chExt cx="8384344" cy="503623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6858127-874B-4A6A-8D30-FD5AF78756A5}"/>
                  </a:ext>
                </a:extLst>
              </p:cNvPr>
              <p:cNvGrpSpPr/>
              <p:nvPr/>
            </p:nvGrpSpPr>
            <p:grpSpPr>
              <a:xfrm>
                <a:off x="1181687" y="464234"/>
                <a:ext cx="8384344" cy="5036234"/>
                <a:chOff x="1167619" y="815926"/>
                <a:chExt cx="4459458" cy="2827606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81EE28B-4415-4054-915A-6CB17B704ABD}"/>
                    </a:ext>
                  </a:extLst>
                </p:cNvPr>
                <p:cNvSpPr/>
                <p:nvPr/>
              </p:nvSpPr>
              <p:spPr>
                <a:xfrm>
                  <a:off x="1167619" y="815926"/>
                  <a:ext cx="4459458" cy="28276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3BF9C31-D3CC-4EEF-A48A-3F4B9F4F04E3}"/>
                    </a:ext>
                  </a:extLst>
                </p:cNvPr>
                <p:cNvSpPr/>
                <p:nvPr/>
              </p:nvSpPr>
              <p:spPr>
                <a:xfrm>
                  <a:off x="2743200" y="1364566"/>
                  <a:ext cx="2743200" cy="2064434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/>
                    <a:t>文档列表</a:t>
                  </a:r>
                  <a:endParaRPr lang="zh-CN" altLang="en-US" dirty="0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CE658F-52F4-45CC-A37F-6C5A6B1D58DD}"/>
                  </a:ext>
                </a:extLst>
              </p:cNvPr>
              <p:cNvSpPr/>
              <p:nvPr/>
            </p:nvSpPr>
            <p:spPr>
              <a:xfrm>
                <a:off x="1657769" y="1441414"/>
                <a:ext cx="2221718" cy="367695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标签列表</a:t>
                </a:r>
                <a:endParaRPr lang="en-US" altLang="zh-CN" dirty="0"/>
              </a:p>
              <a:p>
                <a:pPr algn="ctr"/>
                <a:endParaRPr lang="zh-CN" altLang="en-US" dirty="0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57E280-5857-4058-A7B5-30974A9D8C67}"/>
                </a:ext>
              </a:extLst>
            </p:cNvPr>
            <p:cNvSpPr/>
            <p:nvPr/>
          </p:nvSpPr>
          <p:spPr>
            <a:xfrm>
              <a:off x="1657769" y="596946"/>
              <a:ext cx="7643771" cy="6128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菜单栏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43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B038F4F-290D-43B8-83B0-5F6ADC39DB3E}"/>
              </a:ext>
            </a:extLst>
          </p:cNvPr>
          <p:cNvGrpSpPr/>
          <p:nvPr/>
        </p:nvGrpSpPr>
        <p:grpSpPr>
          <a:xfrm>
            <a:off x="783673" y="1829690"/>
            <a:ext cx="3387971" cy="4417255"/>
            <a:chOff x="1718601" y="1477108"/>
            <a:chExt cx="3387971" cy="441725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99BF500-683B-459D-8751-7A187BCA19C5}"/>
                </a:ext>
              </a:extLst>
            </p:cNvPr>
            <p:cNvSpPr/>
            <p:nvPr/>
          </p:nvSpPr>
          <p:spPr>
            <a:xfrm>
              <a:off x="1718601" y="1477108"/>
              <a:ext cx="3387971" cy="4417255"/>
            </a:xfrm>
            <a:prstGeom prst="roundRect">
              <a:avLst>
                <a:gd name="adj" fmla="val 569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标签列表</a:t>
              </a:r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2E9EBA4-4748-4139-A7CD-B59EF964B478}"/>
                </a:ext>
              </a:extLst>
            </p:cNvPr>
            <p:cNvSpPr/>
            <p:nvPr/>
          </p:nvSpPr>
          <p:spPr>
            <a:xfrm>
              <a:off x="1913206" y="1631852"/>
              <a:ext cx="787791" cy="30949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tag1</a:t>
              </a:r>
              <a:endParaRPr lang="zh-CN" altLang="en-U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149ADD7-5AA8-4FAD-BDBB-015F91CE3610}"/>
                </a:ext>
              </a:extLst>
            </p:cNvPr>
            <p:cNvSpPr/>
            <p:nvPr/>
          </p:nvSpPr>
          <p:spPr>
            <a:xfrm>
              <a:off x="4021014" y="1646182"/>
              <a:ext cx="888611" cy="29516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tag11</a:t>
              </a:r>
              <a:endParaRPr lang="zh-CN" alt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3952AA0-0262-4C2E-847B-A12190C1CCB1}"/>
                </a:ext>
              </a:extLst>
            </p:cNvPr>
            <p:cNvSpPr/>
            <p:nvPr/>
          </p:nvSpPr>
          <p:spPr>
            <a:xfrm>
              <a:off x="2811193" y="1631852"/>
              <a:ext cx="1099625" cy="30949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tag1111</a:t>
              </a:r>
              <a:endParaRPr lang="zh-CN" alt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543FAA4-3C6D-4564-B701-3E7DEAD47EA0}"/>
                </a:ext>
              </a:extLst>
            </p:cNvPr>
            <p:cNvSpPr/>
            <p:nvPr/>
          </p:nvSpPr>
          <p:spPr>
            <a:xfrm>
              <a:off x="1913205" y="2132307"/>
              <a:ext cx="1252026" cy="30949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tag11111</a:t>
              </a:r>
              <a:endParaRPr lang="zh-CN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54DEBBA-8EE6-4C4F-BF50-18B5924DF7BA}"/>
              </a:ext>
            </a:extLst>
          </p:cNvPr>
          <p:cNvSpPr txBox="1"/>
          <p:nvPr/>
        </p:nvSpPr>
        <p:spPr>
          <a:xfrm>
            <a:off x="4866601" y="23644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标签颜色随机分配</a:t>
            </a:r>
            <a:endParaRPr lang="en-US" altLang="zh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16496A-05E5-4E7D-ABA2-AB15CBDDE77F}"/>
              </a:ext>
            </a:extLst>
          </p:cNvPr>
          <p:cNvSpPr/>
          <p:nvPr/>
        </p:nvSpPr>
        <p:spPr>
          <a:xfrm>
            <a:off x="0" y="-1"/>
            <a:ext cx="12192000" cy="12520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4485499-3999-442A-B4B7-F423A539D0BF}"/>
              </a:ext>
            </a:extLst>
          </p:cNvPr>
          <p:cNvSpPr/>
          <p:nvPr/>
        </p:nvSpPr>
        <p:spPr>
          <a:xfrm>
            <a:off x="8878682" y="323557"/>
            <a:ext cx="2944639" cy="765924"/>
          </a:xfrm>
          <a:prstGeom prst="wedgeRectCallout">
            <a:avLst>
              <a:gd name="adj1" fmla="val -57299"/>
              <a:gd name="adj2" fmla="val -1859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空间列表（下拉显示）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可以快速进行空间切换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D99477-FEAF-4B9C-8CFB-DAF10E69830D}"/>
              </a:ext>
            </a:extLst>
          </p:cNvPr>
          <p:cNvSpPr/>
          <p:nvPr/>
        </p:nvSpPr>
        <p:spPr>
          <a:xfrm>
            <a:off x="91727" y="105506"/>
            <a:ext cx="1976225" cy="1146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标签区域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1FE7D1-2D08-4D44-81CF-D25A5454F6FE}"/>
              </a:ext>
            </a:extLst>
          </p:cNvPr>
          <p:cNvSpPr/>
          <p:nvPr/>
        </p:nvSpPr>
        <p:spPr>
          <a:xfrm>
            <a:off x="2265188" y="105506"/>
            <a:ext cx="1976225" cy="1146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代码实现</a:t>
            </a:r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-Tag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5BCF48-7DA8-4A6D-8E33-E968670F3AA6}"/>
              </a:ext>
            </a:extLst>
          </p:cNvPr>
          <p:cNvSpPr txBox="1"/>
          <p:nvPr/>
        </p:nvSpPr>
        <p:spPr>
          <a:xfrm>
            <a:off x="196947" y="6457071"/>
            <a:ext cx="29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FF0000"/>
                </a:solidFill>
              </a:rPr>
              <a:t>二维欧氏空间容器（默认）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B2DE097F-920E-45C4-84A6-5C08513878F3}"/>
              </a:ext>
            </a:extLst>
          </p:cNvPr>
          <p:cNvSpPr/>
          <p:nvPr/>
        </p:nvSpPr>
        <p:spPr>
          <a:xfrm>
            <a:off x="8269083" y="1575578"/>
            <a:ext cx="2944639" cy="423186"/>
          </a:xfrm>
          <a:prstGeom prst="wedgeRectCallout">
            <a:avLst>
              <a:gd name="adj1" fmla="val -34367"/>
              <a:gd name="adj2" fmla="val 8027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选中段落，快速添加关系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254291-B9F5-4B84-B726-E111CE7E4A1A}"/>
              </a:ext>
            </a:extLst>
          </p:cNvPr>
          <p:cNvSpPr txBox="1"/>
          <p:nvPr/>
        </p:nvSpPr>
        <p:spPr>
          <a:xfrm>
            <a:off x="4866601" y="4913090"/>
            <a:ext cx="1153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点击标签</a:t>
            </a:r>
            <a:endParaRPr lang="en-US" altLang="zh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6B3A80-9C84-4D95-960B-2B499344C384}"/>
              </a:ext>
            </a:extLst>
          </p:cNvPr>
          <p:cNvSpPr txBox="1"/>
          <p:nvPr/>
        </p:nvSpPr>
        <p:spPr>
          <a:xfrm>
            <a:off x="6568792" y="4913090"/>
            <a:ext cx="181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SelectTag</a:t>
            </a:r>
            <a:r>
              <a:rPr lang="en-US" altLang="zh-CN" dirty="0"/>
              <a:t>(tag1)</a:t>
            </a:r>
            <a:endParaRPr lang="zh-CN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8A67F3-5B67-4F4E-923D-E5075793486C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020152" y="5097756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527A0032-16B8-46A8-8DA8-DC6443880AC7}"/>
              </a:ext>
            </a:extLst>
          </p:cNvPr>
          <p:cNvSpPr/>
          <p:nvPr/>
        </p:nvSpPr>
        <p:spPr>
          <a:xfrm>
            <a:off x="8381556" y="5282422"/>
            <a:ext cx="2944639" cy="682954"/>
          </a:xfrm>
          <a:prstGeom prst="wedgeRectCallout">
            <a:avLst>
              <a:gd name="adj1" fmla="val -55865"/>
              <a:gd name="adj2" fmla="val -4125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</a:rPr>
              <a:t>SelectTag</a:t>
            </a:r>
            <a:r>
              <a:rPr lang="en-US" altLang="zh-CN" sz="1600" dirty="0">
                <a:solidFill>
                  <a:schemeClr val="tx1"/>
                </a:solidFill>
              </a:rPr>
              <a:t>()</a:t>
            </a:r>
            <a:r>
              <a:rPr lang="zh-CN" altLang="en-US" sz="1600" dirty="0">
                <a:solidFill>
                  <a:schemeClr val="tx1"/>
                </a:solidFill>
              </a:rPr>
              <a:t>为代码部分的元素，此处采用引用，单击进入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A53F46-9D3A-44E6-A0FC-F1C6531CF3E0}"/>
              </a:ext>
            </a:extLst>
          </p:cNvPr>
          <p:cNvSpPr/>
          <p:nvPr/>
        </p:nvSpPr>
        <p:spPr>
          <a:xfrm>
            <a:off x="4866601" y="367015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标签根据文字长度调整大小</a:t>
            </a:r>
            <a:endParaRPr lang="en-US" altLang="zh-C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21A9C4-C018-4F3C-9B0F-2B56E8BD1381}"/>
              </a:ext>
            </a:extLst>
          </p:cNvPr>
          <p:cNvSpPr/>
          <p:nvPr/>
        </p:nvSpPr>
        <p:spPr>
          <a:xfrm>
            <a:off x="7972300" y="2274106"/>
            <a:ext cx="1812764" cy="56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是否引用对象：</a:t>
            </a:r>
            <a:endParaRPr lang="en-US" altLang="zh-CN" dirty="0"/>
          </a:p>
          <a:p>
            <a:pPr algn="ctr"/>
            <a:r>
              <a:rPr lang="en-US" altLang="zh-CN" dirty="0" err="1"/>
              <a:t>RandColor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0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9A52BF-74AD-45BF-9EAE-3E2D6AD79E04}"/>
              </a:ext>
            </a:extLst>
          </p:cNvPr>
          <p:cNvSpPr txBox="1"/>
          <p:nvPr/>
        </p:nvSpPr>
        <p:spPr>
          <a:xfrm>
            <a:off x="196947" y="6457071"/>
            <a:ext cx="29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FF0000"/>
                </a:solidFill>
              </a:rPr>
              <a:t>二维欧氏空间容器（默认）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858127-874B-4A6A-8D30-FD5AF78756A5}"/>
              </a:ext>
            </a:extLst>
          </p:cNvPr>
          <p:cNvGrpSpPr/>
          <p:nvPr/>
        </p:nvGrpSpPr>
        <p:grpSpPr>
          <a:xfrm>
            <a:off x="1167619" y="815926"/>
            <a:ext cx="8384344" cy="5036234"/>
            <a:chOff x="1167619" y="815926"/>
            <a:chExt cx="4459458" cy="28276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1EE28B-4415-4054-915A-6CB17B704ABD}"/>
                </a:ext>
              </a:extLst>
            </p:cNvPr>
            <p:cNvSpPr/>
            <p:nvPr/>
          </p:nvSpPr>
          <p:spPr>
            <a:xfrm>
              <a:off x="1167619" y="815926"/>
              <a:ext cx="4459458" cy="28276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03A1F2-5AA2-4F3D-A158-A04D30762800}"/>
                </a:ext>
              </a:extLst>
            </p:cNvPr>
            <p:cNvSpPr/>
            <p:nvPr/>
          </p:nvSpPr>
          <p:spPr>
            <a:xfrm>
              <a:off x="1420837" y="1364566"/>
              <a:ext cx="1069145" cy="20644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BF9C31-D3CC-4EEF-A48A-3F4B9F4F04E3}"/>
                </a:ext>
              </a:extLst>
            </p:cNvPr>
            <p:cNvSpPr/>
            <p:nvPr/>
          </p:nvSpPr>
          <p:spPr>
            <a:xfrm>
              <a:off x="2743200" y="1364566"/>
              <a:ext cx="2743200" cy="206443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CDF7D0-7F39-4C0A-979E-3B18D9C1A893}"/>
              </a:ext>
            </a:extLst>
          </p:cNvPr>
          <p:cNvSpPr txBox="1"/>
          <p:nvPr/>
        </p:nvSpPr>
        <p:spPr>
          <a:xfrm>
            <a:off x="4507285" y="6457071"/>
            <a:ext cx="378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向下滚动时预览下一级的抽象维度</a:t>
            </a:r>
          </a:p>
        </p:txBody>
      </p:sp>
    </p:spTree>
    <p:extLst>
      <p:ext uri="{BB962C8B-B14F-4D97-AF65-F5344CB8AC3E}">
        <p14:creationId xmlns:p14="http://schemas.microsoft.com/office/powerpoint/2010/main" val="69938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5715F-DDEF-49AC-8EA6-989B049E661C}"/>
              </a:ext>
            </a:extLst>
          </p:cNvPr>
          <p:cNvSpPr txBox="1"/>
          <p:nvPr/>
        </p:nvSpPr>
        <p:spPr>
          <a:xfrm>
            <a:off x="3699803" y="13504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图形界面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03107-2F12-45F0-9AF8-E6414D1E3BB8}"/>
              </a:ext>
            </a:extLst>
          </p:cNvPr>
          <p:cNvSpPr txBox="1"/>
          <p:nvPr/>
        </p:nvSpPr>
        <p:spPr>
          <a:xfrm>
            <a:off x="7329268" y="1719830"/>
            <a:ext cx="82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057F3-D556-45CE-B0C8-8126B300FCEA}"/>
              </a:ext>
            </a:extLst>
          </p:cNvPr>
          <p:cNvSpPr txBox="1"/>
          <p:nvPr/>
        </p:nvSpPr>
        <p:spPr>
          <a:xfrm>
            <a:off x="4253801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41742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779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0FC821-9FC8-4450-83F8-4F9391DE8FFB}"/>
              </a:ext>
            </a:extLst>
          </p:cNvPr>
          <p:cNvSpPr txBox="1"/>
          <p:nvPr/>
        </p:nvSpPr>
        <p:spPr>
          <a:xfrm>
            <a:off x="3193979" y="1617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DE564-2CFD-42F2-99BA-D2CF84DDA383}"/>
              </a:ext>
            </a:extLst>
          </p:cNvPr>
          <p:cNvSpPr txBox="1"/>
          <p:nvPr/>
        </p:nvSpPr>
        <p:spPr>
          <a:xfrm>
            <a:off x="3906159" y="2388155"/>
            <a:ext cx="438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alpha val="26000"/>
                  </a:schemeClr>
                </a:solidFill>
              </a:rPr>
              <a:t>文献管理工具（</a:t>
            </a:r>
            <a:r>
              <a:rPr lang="en-US" altLang="zh-CN" sz="2800" dirty="0">
                <a:solidFill>
                  <a:schemeClr val="tx1">
                    <a:alpha val="26000"/>
                  </a:schemeClr>
                </a:solidFill>
              </a:rPr>
              <a:t>DocMng</a:t>
            </a:r>
            <a:r>
              <a:rPr lang="zh-CN" altLang="en-US" sz="2800" dirty="0">
                <a:solidFill>
                  <a:schemeClr val="tx1">
                    <a:alpha val="26000"/>
                  </a:schemeClr>
                </a:solidFill>
              </a:rPr>
              <a:t>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283C5-FB1C-48CA-A33F-7FFAA6392B26}"/>
              </a:ext>
            </a:extLst>
          </p:cNvPr>
          <p:cNvSpPr txBox="1"/>
          <p:nvPr/>
        </p:nvSpPr>
        <p:spPr>
          <a:xfrm>
            <a:off x="3530649" y="3618622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alpha val="26000"/>
                  </a:schemeClr>
                </a:solidFill>
              </a:rPr>
              <a:t>描述：管理文献，按标签检索文献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18DF43-D6C8-4B01-A04B-AA7D3896FDEE}"/>
              </a:ext>
            </a:extLst>
          </p:cNvPr>
          <p:cNvSpPr txBox="1"/>
          <p:nvPr/>
        </p:nvSpPr>
        <p:spPr>
          <a:xfrm>
            <a:off x="7329268" y="1211689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架构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46CF52-BA5A-460B-A9BD-2175A5FE2BA7}"/>
              </a:ext>
            </a:extLst>
          </p:cNvPr>
          <p:cNvSpPr txBox="1"/>
          <p:nvPr/>
        </p:nvSpPr>
        <p:spPr>
          <a:xfrm>
            <a:off x="5233181" y="50555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使用文档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66BC9-6D0A-4337-B10E-26FB62DB7F62}"/>
              </a:ext>
            </a:extLst>
          </p:cNvPr>
          <p:cNvSpPr txBox="1"/>
          <p:nvPr/>
        </p:nvSpPr>
        <p:spPr>
          <a:xfrm>
            <a:off x="196947" y="6457071"/>
            <a:ext cx="299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FF0000"/>
                </a:solidFill>
              </a:rPr>
              <a:t>二维欧氏空间容器（默认）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89F8B-6B45-47EE-860D-C7C35AA3EE11}"/>
              </a:ext>
            </a:extLst>
          </p:cNvPr>
          <p:cNvSpPr txBox="1"/>
          <p:nvPr/>
        </p:nvSpPr>
        <p:spPr>
          <a:xfrm>
            <a:off x="8778240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0E1E2-E459-48A9-AE34-2840929698F5}"/>
              </a:ext>
            </a:extLst>
          </p:cNvPr>
          <p:cNvSpPr txBox="1"/>
          <p:nvPr/>
        </p:nvSpPr>
        <p:spPr>
          <a:xfrm>
            <a:off x="4507285" y="6457071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</a:t>
            </a:r>
            <a:r>
              <a:rPr lang="zh-CN" altLang="en-US" dirty="0"/>
              <a:t>向上滚动时预览上一级的抽象维度</a:t>
            </a:r>
          </a:p>
        </p:txBody>
      </p:sp>
    </p:spTree>
    <p:extLst>
      <p:ext uri="{BB962C8B-B14F-4D97-AF65-F5344CB8AC3E}">
        <p14:creationId xmlns:p14="http://schemas.microsoft.com/office/powerpoint/2010/main" val="68629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833EF1-BF2A-455D-9BC2-0EE3AEA9FF05}"/>
              </a:ext>
            </a:extLst>
          </p:cNvPr>
          <p:cNvSpPr txBox="1"/>
          <p:nvPr/>
        </p:nvSpPr>
        <p:spPr>
          <a:xfrm>
            <a:off x="4652335" y="2352876"/>
            <a:ext cx="437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alpha val="54000"/>
                  </a:schemeClr>
                </a:solidFill>
              </a:rPr>
              <a:t>【2020/6/26】</a:t>
            </a:r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文献管理工具（</a:t>
            </a:r>
            <a:r>
              <a:rPr lang="en-US" altLang="zh-CN" dirty="0">
                <a:solidFill>
                  <a:schemeClr val="tx1">
                    <a:alpha val="54000"/>
                  </a:schemeClr>
                </a:solidFill>
              </a:rPr>
              <a:t>DocMng</a:t>
            </a:r>
            <a:r>
              <a:rPr lang="zh-CN" altLang="en-US" dirty="0">
                <a:solidFill>
                  <a:schemeClr val="tx1">
                    <a:alpha val="54000"/>
                  </a:schemeClr>
                </a:solidFill>
              </a:rPr>
              <a:t>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A74F-715B-4B11-B060-D70D512475F1}"/>
              </a:ext>
            </a:extLst>
          </p:cNvPr>
          <p:cNvSpPr txBox="1"/>
          <p:nvPr/>
        </p:nvSpPr>
        <p:spPr>
          <a:xfrm>
            <a:off x="4115418" y="1815959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alpha val="41000"/>
                  </a:schemeClr>
                </a:solidFill>
              </a:rPr>
              <a:t>【2020/6/25】</a:t>
            </a:r>
            <a:r>
              <a:rPr lang="zh-CN" altLang="en-US" dirty="0">
                <a:solidFill>
                  <a:schemeClr val="tx1">
                    <a:alpha val="41000"/>
                  </a:schemeClr>
                </a:solidFill>
              </a:rPr>
              <a:t>文献管理工具</a:t>
            </a:r>
          </a:p>
        </p:txBody>
      </p:sp>
    </p:spTree>
    <p:extLst>
      <p:ext uri="{BB962C8B-B14F-4D97-AF65-F5344CB8AC3E}">
        <p14:creationId xmlns:p14="http://schemas.microsoft.com/office/powerpoint/2010/main" val="236334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436</Words>
  <Application>Microsoft Office PowerPoint</Application>
  <PresentationFormat>Widescreen</PresentationFormat>
  <Paragraphs>81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郝 辰麒</dc:creator>
  <cp:lastModifiedBy>郝 辰麒</cp:lastModifiedBy>
  <cp:revision>21</cp:revision>
  <dcterms:created xsi:type="dcterms:W3CDTF">2020-06-10T12:49:45Z</dcterms:created>
  <dcterms:modified xsi:type="dcterms:W3CDTF">2020-07-02T10:21:24Z</dcterms:modified>
</cp:coreProperties>
</file>