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7" r:id="rId3"/>
    <p:sldId id="268" r:id="rId4"/>
    <p:sldId id="257" r:id="rId5"/>
    <p:sldId id="258" r:id="rId6"/>
    <p:sldId id="266" r:id="rId7"/>
    <p:sldId id="260" r:id="rId8"/>
    <p:sldId id="261" r:id="rId9"/>
    <p:sldId id="270" r:id="rId10"/>
    <p:sldId id="259" r:id="rId11"/>
    <p:sldId id="262" r:id="rId12"/>
    <p:sldId id="271" r:id="rId13"/>
    <p:sldId id="263" r:id="rId14"/>
    <p:sldId id="264" r:id="rId15"/>
    <p:sldId id="265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348" autoAdjust="0"/>
  </p:normalViewPr>
  <p:slideViewPr>
    <p:cSldViewPr snapToGrid="0">
      <p:cViewPr varScale="1">
        <p:scale>
          <a:sx n="66" d="100"/>
          <a:sy n="66" d="100"/>
        </p:scale>
        <p:origin x="8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BB9939-9215-446D-AD04-6A177B289451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74C416-34E9-40B7-8CB1-8E3EAD88D2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9177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74C416-34E9-40B7-8CB1-8E3EAD88D25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4857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4A71E-14E2-4324-91C4-0D1BA57D2A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4742A5-9152-47C6-A9B7-ED80508E05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02540-ED06-478A-8DE9-F7D83EF67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DF8BC-9EC4-4659-B813-52AC371D6519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550840-A51E-445F-88D8-D1B123D63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776C04-CB8B-4E79-851E-5BBF0DB9E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FCCCB-8229-425E-A86B-8C25A6C091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907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87DF3-A3BF-4ED1-A43C-98B91A72B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398B85-3C14-45A0-964D-81221FA5B8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F37D2-5EFD-4C4B-A6D5-FF315BDD7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DF8BC-9EC4-4659-B813-52AC371D6519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151D2A-F0F1-4730-8B41-DF73AF316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D1A544-176D-43B3-A686-D207FE5A2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FCCCB-8229-425E-A86B-8C25A6C091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8473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9EE4CA-190B-4828-B9FE-FFFD67E391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3C0443-5C3F-44F0-B238-939C469DF7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502AF8-70F4-4A28-99C2-0F7E194DF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DF8BC-9EC4-4659-B813-52AC371D6519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5197F6-1498-46B7-A8FC-374E7A7F9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89FD7C-004D-49F9-AE6C-76B4CE9C0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FCCCB-8229-425E-A86B-8C25A6C091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50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932EE-125C-4549-B27E-CAE0427B6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E9C62-FAE9-4E91-BABE-203B16573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340E89-0E85-41E3-8E50-3CFE75FD6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DF8BC-9EC4-4659-B813-52AC371D6519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DD46A-5171-4C3E-85DE-8C9475469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93B83A-2EE0-46CB-8795-AA44FFA9E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FCCCB-8229-425E-A86B-8C25A6C091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0144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1B33A-DC82-40BD-B0CD-97F6567A5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585AA6-3EFE-4B92-B226-B38F1EDBB5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B6EED6-50C1-4C4E-AA5D-E8B67A281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DF8BC-9EC4-4659-B813-52AC371D6519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1991D3-342D-4D39-8394-9E5263E73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BAC8B-4722-4659-82E4-154B2F855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FCCCB-8229-425E-A86B-8C25A6C091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7778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CC5A8-8E7A-4BF4-81B2-02A0A8C36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C26BC-A834-47D8-A294-57D34B4EF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F028F7-FD93-4D6F-8880-A0E573A4A4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D8D935-F35E-49DF-A5E9-A6484CA99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DF8BC-9EC4-4659-B813-52AC371D6519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8B76CD-C7BC-4D74-8C9D-1974FED8B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E0DB95-9A7A-44F6-8A2C-9F4BB08C2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FCCCB-8229-425E-A86B-8C25A6C091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2190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99ED5-D70F-4EC8-8DC6-AE6CE836C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23A2F-F5C7-438C-865A-32151E2954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765C3F-ACC5-45D3-A884-860DFCBC0F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426E00-B71C-4F32-BEFF-C379FB0BE9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84628C-D726-4F93-AB49-8D96AE9A3E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D4AED2-AA00-4846-B547-51DBD0BBF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DF8BC-9EC4-4659-B813-52AC371D6519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553BD-1C16-4BDF-8C8E-F8939D16E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3BB056-ADCF-44CA-BCA2-EC6B7F992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FCCCB-8229-425E-A86B-8C25A6C091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1847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AE9F4-D2D6-4C1D-9012-59BF17133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02F214-5563-4EF6-9745-105B81EA0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DF8BC-9EC4-4659-B813-52AC371D6519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8F84AB-9B3B-4612-AD31-CD269F2D1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272BA1-0B01-4E47-9C7A-8F3180A4A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FCCCB-8229-425E-A86B-8C25A6C091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5064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FAC09B-254F-4100-B2CE-3B2AC80EC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DF8BC-9EC4-4659-B813-52AC371D6519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56ED1E-BBFB-495B-8EB4-9F1D34596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F27F88-B0F0-48B6-9F7A-0DFD405DD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FCCCB-8229-425E-A86B-8C25A6C091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3755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D75AE-EBB3-4430-A454-23036219F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8AB89-382F-4BE6-BB7A-C07401367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F76F0B-8CDC-4FC0-A913-1BD3CA0B1D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4522A5-B0F2-4686-8ECE-4C211D698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DF8BC-9EC4-4659-B813-52AC371D6519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455B21-5D0E-42F8-AE82-22DAE55A4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B7AE6-73FD-41DF-896E-C542AF5EE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FCCCB-8229-425E-A86B-8C25A6C091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2621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70AD3-E633-47FD-8807-63557D57A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177622-C74A-4BD3-8952-FE4CC001AF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F3B0AC-380E-4135-9D12-510512CAE4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DED60D-BA34-47FA-A3B3-99C2A457F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DF8BC-9EC4-4659-B813-52AC371D6519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2D0DC2-BF55-478E-8FD9-C9BA1189F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E9F558-FCC3-47B7-912A-F327AE099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FCCCB-8229-425E-A86B-8C25A6C091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6492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E0F76F-4B4E-4D1A-A99B-1A71759D5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40C52F-CADE-4CE2-9C40-2674DC8488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850DA-AE1C-4036-8674-F4B8D85D8E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1DF8BC-9EC4-4659-B813-52AC371D6519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4ED3FB-66FC-4A5C-B42B-DB9523D0D5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6B5D6F-CB37-46A0-B912-425DDEEC6A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8FCCCB-8229-425E-A86B-8C25A6C091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2028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5E90803-9FDA-4CE0-BE08-3B80E6250E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244221"/>
              </p:ext>
            </p:extLst>
          </p:nvPr>
        </p:nvGraphicFramePr>
        <p:xfrm>
          <a:off x="3940446" y="140677"/>
          <a:ext cx="1322368" cy="640080"/>
        </p:xfrm>
        <a:graphic>
          <a:graphicData uri="http://schemas.openxmlformats.org/drawingml/2006/table">
            <a:tbl>
              <a:tblPr>
                <a:tableStyleId>{D03447BB-5D67-496B-8E87-E561075AD55C}</a:tableStyleId>
              </a:tblPr>
              <a:tblGrid>
                <a:gridCol w="661184">
                  <a:extLst>
                    <a:ext uri="{9D8B030D-6E8A-4147-A177-3AD203B41FA5}">
                      <a16:colId xmlns:a16="http://schemas.microsoft.com/office/drawing/2014/main" val="3983254895"/>
                    </a:ext>
                  </a:extLst>
                </a:gridCol>
                <a:gridCol w="661184">
                  <a:extLst>
                    <a:ext uri="{9D8B030D-6E8A-4147-A177-3AD203B41FA5}">
                      <a16:colId xmlns:a16="http://schemas.microsoft.com/office/drawing/2014/main" val="2201223149"/>
                    </a:ext>
                  </a:extLst>
                </a:gridCol>
              </a:tblGrid>
              <a:tr h="611944">
                <a:tc>
                  <a:txBody>
                    <a:bodyPr/>
                    <a:lstStyle/>
                    <a:p>
                      <a:r>
                        <a:rPr lang="zh-CN" altLang="en-US" dirty="0"/>
                        <a:t>添加窗口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4961101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33A2697-69A7-4BA3-9C3D-599490CA49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6427573"/>
              </p:ext>
            </p:extLst>
          </p:nvPr>
        </p:nvGraphicFramePr>
        <p:xfrm>
          <a:off x="425008" y="1380391"/>
          <a:ext cx="2266466" cy="292608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54653">
                  <a:extLst>
                    <a:ext uri="{9D8B030D-6E8A-4147-A177-3AD203B41FA5}">
                      <a16:colId xmlns:a16="http://schemas.microsoft.com/office/drawing/2014/main" val="808935190"/>
                    </a:ext>
                  </a:extLst>
                </a:gridCol>
                <a:gridCol w="756324">
                  <a:extLst>
                    <a:ext uri="{9D8B030D-6E8A-4147-A177-3AD203B41FA5}">
                      <a16:colId xmlns:a16="http://schemas.microsoft.com/office/drawing/2014/main" val="3964416755"/>
                    </a:ext>
                  </a:extLst>
                </a:gridCol>
                <a:gridCol w="755489">
                  <a:extLst>
                    <a:ext uri="{9D8B030D-6E8A-4147-A177-3AD203B41FA5}">
                      <a16:colId xmlns:a16="http://schemas.microsoft.com/office/drawing/2014/main" val="2700973036"/>
                    </a:ext>
                  </a:extLst>
                </a:gridCol>
              </a:tblGrid>
              <a:tr h="362243">
                <a:tc>
                  <a:txBody>
                    <a:bodyPr/>
                    <a:lstStyle/>
                    <a:p>
                      <a:r>
                        <a:rPr lang="en-US" altLang="zh-CN" dirty="0"/>
                        <a:t>WID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3929907"/>
                  </a:ext>
                </a:extLst>
              </a:tr>
              <a:tr h="362243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8134767"/>
                  </a:ext>
                </a:extLst>
              </a:tr>
              <a:tr h="362243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692525"/>
                  </a:ext>
                </a:extLst>
              </a:tr>
              <a:tr h="362243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415880"/>
                  </a:ext>
                </a:extLst>
              </a:tr>
              <a:tr h="362243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684871"/>
                  </a:ext>
                </a:extLst>
              </a:tr>
              <a:tr h="362243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7839789"/>
                  </a:ext>
                </a:extLst>
              </a:tr>
              <a:tr h="362243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8510692"/>
                  </a:ext>
                </a:extLst>
              </a:tr>
              <a:tr h="36224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3554867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4D434736-9EDF-443E-BD40-B36151ED651F}"/>
              </a:ext>
            </a:extLst>
          </p:cNvPr>
          <p:cNvSpPr/>
          <p:nvPr/>
        </p:nvSpPr>
        <p:spPr>
          <a:xfrm>
            <a:off x="6872920" y="2667586"/>
            <a:ext cx="5050301" cy="3288323"/>
          </a:xfrm>
          <a:prstGeom prst="rect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【2】</a:t>
            </a:r>
            <a:r>
              <a:rPr lang="zh-CN" altLang="en-US" dirty="0"/>
              <a:t>系统窗口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0A0DB59-D14C-4257-9F96-41B082BB8731}"/>
              </a:ext>
            </a:extLst>
          </p:cNvPr>
          <p:cNvSpPr/>
          <p:nvPr/>
        </p:nvSpPr>
        <p:spPr>
          <a:xfrm>
            <a:off x="257696" y="4685998"/>
            <a:ext cx="368275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绿色框表示当前工作窗口</a:t>
            </a:r>
            <a:endParaRPr lang="en-US" altLang="zh-CN" dirty="0"/>
          </a:p>
          <a:p>
            <a:r>
              <a:rPr lang="zh-CN" altLang="en-US" dirty="0"/>
              <a:t>蓝色框表示工作窗口的父窗口</a:t>
            </a:r>
            <a:endParaRPr lang="en-US" altLang="zh-CN" dirty="0"/>
          </a:p>
          <a:p>
            <a:r>
              <a:rPr lang="zh-CN" altLang="en-US" dirty="0"/>
              <a:t>黄色框表示子窗口</a:t>
            </a:r>
            <a:endParaRPr lang="en-US" altLang="zh-CN" dirty="0"/>
          </a:p>
          <a:p>
            <a:r>
              <a:rPr lang="zh-CN" altLang="en-US" dirty="0"/>
              <a:t>（边框附加在显示板内侧）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点击窗口可以切换不同工作窗口</a:t>
            </a:r>
            <a:endParaRPr lang="en-US" altLang="zh-CN" dirty="0"/>
          </a:p>
          <a:p>
            <a:r>
              <a:rPr lang="zh-CN" altLang="en-US" dirty="0"/>
              <a:t>方便实时维护全局窗口列表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D2D8268-481A-4B41-A162-E4E8EDAA9AC1}"/>
              </a:ext>
            </a:extLst>
          </p:cNvPr>
          <p:cNvGrpSpPr/>
          <p:nvPr/>
        </p:nvGrpSpPr>
        <p:grpSpPr>
          <a:xfrm>
            <a:off x="3940446" y="1204546"/>
            <a:ext cx="6471139" cy="4149969"/>
            <a:chOff x="4079629" y="1227407"/>
            <a:chExt cx="6471139" cy="414996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6089528-87C8-463A-ACF5-02B0A36E7DC1}"/>
                </a:ext>
              </a:extLst>
            </p:cNvPr>
            <p:cNvSpPr/>
            <p:nvPr/>
          </p:nvSpPr>
          <p:spPr>
            <a:xfrm>
              <a:off x="4079629" y="1227407"/>
              <a:ext cx="6471139" cy="4149969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【1】</a:t>
              </a:r>
              <a:r>
                <a:rPr lang="zh-CN" altLang="en-US" dirty="0"/>
                <a:t>系统窗口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9123ED6-A311-4D4F-B899-D3B0D021DE35}"/>
                </a:ext>
              </a:extLst>
            </p:cNvPr>
            <p:cNvSpPr/>
            <p:nvPr/>
          </p:nvSpPr>
          <p:spPr>
            <a:xfrm>
              <a:off x="4529793" y="1624817"/>
              <a:ext cx="2250832" cy="126961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381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735680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D5AC29D-251E-4846-8685-F1B863F862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5616230"/>
              </p:ext>
            </p:extLst>
          </p:nvPr>
        </p:nvGraphicFramePr>
        <p:xfrm>
          <a:off x="189185" y="489471"/>
          <a:ext cx="290351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9705">
                  <a:extLst>
                    <a:ext uri="{9D8B030D-6E8A-4147-A177-3AD203B41FA5}">
                      <a16:colId xmlns:a16="http://schemas.microsoft.com/office/drawing/2014/main" val="3421461197"/>
                    </a:ext>
                  </a:extLst>
                </a:gridCol>
                <a:gridCol w="1413805">
                  <a:extLst>
                    <a:ext uri="{9D8B030D-6E8A-4147-A177-3AD203B41FA5}">
                      <a16:colId xmlns:a16="http://schemas.microsoft.com/office/drawing/2014/main" val="12340194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OverlapWnd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4590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背景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有，可变</a:t>
                      </a: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792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大小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可变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127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子窗口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有，可变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9323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9551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7092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6400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8807235"/>
                  </a:ext>
                </a:extLst>
              </a:tr>
            </a:tbl>
          </a:graphicData>
        </a:graphic>
      </p:graphicFrame>
      <p:grpSp>
        <p:nvGrpSpPr>
          <p:cNvPr id="11" name="Group 10">
            <a:extLst>
              <a:ext uri="{FF2B5EF4-FFF2-40B4-BE49-F238E27FC236}">
                <a16:creationId xmlns:a16="http://schemas.microsoft.com/office/drawing/2014/main" id="{F76BF0FB-15E9-4973-AEBD-0F5CA6AC55B9}"/>
              </a:ext>
            </a:extLst>
          </p:cNvPr>
          <p:cNvGrpSpPr/>
          <p:nvPr/>
        </p:nvGrpSpPr>
        <p:grpSpPr>
          <a:xfrm>
            <a:off x="3502855" y="489471"/>
            <a:ext cx="8314006" cy="5401994"/>
            <a:chOff x="3348111" y="728003"/>
            <a:chExt cx="8314006" cy="5401994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E91622A-E789-425B-B9DF-A02B1C3DD3DE}"/>
                </a:ext>
              </a:extLst>
            </p:cNvPr>
            <p:cNvSpPr/>
            <p:nvPr/>
          </p:nvSpPr>
          <p:spPr>
            <a:xfrm>
              <a:off x="3348111" y="728003"/>
              <a:ext cx="8314006" cy="5401994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3B75679A-AFB4-4010-A233-DE8EE24D9BF8}"/>
                </a:ext>
              </a:extLst>
            </p:cNvPr>
            <p:cNvSpPr/>
            <p:nvPr/>
          </p:nvSpPr>
          <p:spPr>
            <a:xfrm>
              <a:off x="3830809" y="1283480"/>
              <a:ext cx="4914900" cy="261327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06553C0-C9A3-45CE-83BB-75EB9A8DB10F}"/>
                </a:ext>
              </a:extLst>
            </p:cNvPr>
            <p:cNvSpPr/>
            <p:nvPr/>
          </p:nvSpPr>
          <p:spPr>
            <a:xfrm>
              <a:off x="6288259" y="2073128"/>
              <a:ext cx="5064368" cy="364724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BCECFC37-A406-48C6-8D3E-2C8542789DED}"/>
              </a:ext>
            </a:extLst>
          </p:cNvPr>
          <p:cNvSpPr txBox="1"/>
          <p:nvPr/>
        </p:nvSpPr>
        <p:spPr>
          <a:xfrm>
            <a:off x="189185" y="3995225"/>
            <a:ext cx="33136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为每个窗口维护独立的</a:t>
            </a:r>
            <a:r>
              <a:rPr lang="en-US" altLang="zh-CN" dirty="0"/>
              <a:t>display</a:t>
            </a:r>
          </a:p>
          <a:p>
            <a:endParaRPr lang="en-US" altLang="zh-CN" dirty="0"/>
          </a:p>
          <a:p>
            <a:r>
              <a:rPr lang="zh-CN" altLang="en-US" dirty="0"/>
              <a:t>底层窗口重画时所有上层窗口的对应区域都要重画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鼠标点击后维护活动子窗口，用来接收键盘消息。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744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8E01BC7-CFFB-4CED-B134-560101E53C13}"/>
              </a:ext>
            </a:extLst>
          </p:cNvPr>
          <p:cNvSpPr/>
          <p:nvPr/>
        </p:nvSpPr>
        <p:spPr>
          <a:xfrm>
            <a:off x="4949483" y="728003"/>
            <a:ext cx="1423182" cy="84757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461E885-7617-440E-8005-F50E6AE271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3308588"/>
              </p:ext>
            </p:extLst>
          </p:nvPr>
        </p:nvGraphicFramePr>
        <p:xfrm>
          <a:off x="451241" y="728003"/>
          <a:ext cx="2531110" cy="18573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555">
                  <a:extLst>
                    <a:ext uri="{9D8B030D-6E8A-4147-A177-3AD203B41FA5}">
                      <a16:colId xmlns:a16="http://schemas.microsoft.com/office/drawing/2014/main" val="3421461197"/>
                    </a:ext>
                  </a:extLst>
                </a:gridCol>
                <a:gridCol w="1265555">
                  <a:extLst>
                    <a:ext uri="{9D8B030D-6E8A-4147-A177-3AD203B41FA5}">
                      <a16:colId xmlns:a16="http://schemas.microsoft.com/office/drawing/2014/main" val="1234019418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Button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FinalWnd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45906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9551199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7092359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6400066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880723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D781254-4098-4B8A-BDC0-8805B31D7686}"/>
              </a:ext>
            </a:extLst>
          </p:cNvPr>
          <p:cNvSpPr txBox="1"/>
          <p:nvPr/>
        </p:nvSpPr>
        <p:spPr>
          <a:xfrm>
            <a:off x="451241" y="3429000"/>
            <a:ext cx="33751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按钮控件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可设置背景（静态文本）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屏蔽所有消息，除了</a:t>
            </a:r>
            <a:r>
              <a:rPr lang="en-US" altLang="zh-CN" dirty="0" err="1"/>
              <a:t>moveon</a:t>
            </a:r>
            <a:r>
              <a:rPr lang="zh-CN" altLang="en-US" dirty="0"/>
              <a:t>、</a:t>
            </a:r>
            <a:r>
              <a:rPr lang="en-US" altLang="zh-CN" dirty="0" err="1"/>
              <a:t>leftdown</a:t>
            </a:r>
            <a:r>
              <a:rPr lang="zh-CN" altLang="en-US" dirty="0"/>
              <a:t>、</a:t>
            </a:r>
            <a:r>
              <a:rPr lang="en-US" altLang="zh-CN" dirty="0" err="1"/>
              <a:t>leftup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90175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8E01BC7-CFFB-4CED-B134-560101E53C13}"/>
              </a:ext>
            </a:extLst>
          </p:cNvPr>
          <p:cNvSpPr/>
          <p:nvPr/>
        </p:nvSpPr>
        <p:spPr>
          <a:xfrm>
            <a:off x="4949483" y="728003"/>
            <a:ext cx="1423182" cy="84757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461E885-7617-440E-8005-F50E6AE271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0714997"/>
              </p:ext>
            </p:extLst>
          </p:nvPr>
        </p:nvGraphicFramePr>
        <p:xfrm>
          <a:off x="451241" y="728003"/>
          <a:ext cx="2531110" cy="18573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555">
                  <a:extLst>
                    <a:ext uri="{9D8B030D-6E8A-4147-A177-3AD203B41FA5}">
                      <a16:colId xmlns:a16="http://schemas.microsoft.com/office/drawing/2014/main" val="3421461197"/>
                    </a:ext>
                  </a:extLst>
                </a:gridCol>
                <a:gridCol w="1265555">
                  <a:extLst>
                    <a:ext uri="{9D8B030D-6E8A-4147-A177-3AD203B41FA5}">
                      <a16:colId xmlns:a16="http://schemas.microsoft.com/office/drawing/2014/main" val="1234019418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ScrollBar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FinalWnd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45906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9551199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7092359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6400066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880723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D781254-4098-4B8A-BDC0-8805B31D7686}"/>
              </a:ext>
            </a:extLst>
          </p:cNvPr>
          <p:cNvSpPr txBox="1"/>
          <p:nvPr/>
        </p:nvSpPr>
        <p:spPr>
          <a:xfrm>
            <a:off x="451241" y="3429000"/>
            <a:ext cx="33751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滚动条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可以使用拖动条实现，也可以使用箭头，或者组合</a:t>
            </a:r>
          </a:p>
        </p:txBody>
      </p:sp>
    </p:spTree>
    <p:extLst>
      <p:ext uri="{BB962C8B-B14F-4D97-AF65-F5344CB8AC3E}">
        <p14:creationId xmlns:p14="http://schemas.microsoft.com/office/powerpoint/2010/main" val="4407592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461E885-7617-440E-8005-F50E6AE271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2976881"/>
              </p:ext>
            </p:extLst>
          </p:nvPr>
        </p:nvGraphicFramePr>
        <p:xfrm>
          <a:off x="451241" y="728003"/>
          <a:ext cx="2531110" cy="18573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555">
                  <a:extLst>
                    <a:ext uri="{9D8B030D-6E8A-4147-A177-3AD203B41FA5}">
                      <a16:colId xmlns:a16="http://schemas.microsoft.com/office/drawing/2014/main" val="3421461197"/>
                    </a:ext>
                  </a:extLst>
                </a:gridCol>
                <a:gridCol w="1265555">
                  <a:extLst>
                    <a:ext uri="{9D8B030D-6E8A-4147-A177-3AD203B41FA5}">
                      <a16:colId xmlns:a16="http://schemas.microsoft.com/office/drawing/2014/main" val="1234019418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Textbox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FinalWnd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45906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9551199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7092359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6400066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880723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D781254-4098-4B8A-BDC0-8805B31D7686}"/>
              </a:ext>
            </a:extLst>
          </p:cNvPr>
          <p:cNvSpPr txBox="1"/>
          <p:nvPr/>
        </p:nvSpPr>
        <p:spPr>
          <a:xfrm>
            <a:off x="451241" y="3429000"/>
            <a:ext cx="426143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文本编辑框（静态文本可作为</a:t>
            </a:r>
            <a:r>
              <a:rPr lang="en-US" altLang="zh-CN" dirty="0"/>
              <a:t>figure</a:t>
            </a:r>
            <a:r>
              <a:rPr lang="zh-CN" altLang="en-US" dirty="0"/>
              <a:t>对象）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可编辑文本（插入删除选中复制等等）</a:t>
            </a:r>
            <a:endParaRPr lang="en-US" altLang="zh-CN" dirty="0"/>
          </a:p>
          <a:p>
            <a:r>
              <a:rPr lang="zh-CN" altLang="en-US" dirty="0"/>
              <a:t>可设置文本大小、字体、前景色、背景色、位置、对齐方式等等</a:t>
            </a:r>
            <a:endParaRPr lang="en-US" altLang="zh-CN" dirty="0"/>
          </a:p>
          <a:p>
            <a:r>
              <a:rPr lang="zh-CN" altLang="en-US" dirty="0"/>
              <a:t>可设置边框大小、填充颜色、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字体大小可跟随文本框大小调节，或使用滚动栏（超过一定大小）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B2300A-EA5F-4AE2-BF37-725497CF13B7}"/>
              </a:ext>
            </a:extLst>
          </p:cNvPr>
          <p:cNvSpPr txBox="1"/>
          <p:nvPr/>
        </p:nvSpPr>
        <p:spPr>
          <a:xfrm>
            <a:off x="6499274" y="1656690"/>
            <a:ext cx="3249637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文本框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68322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8E01BC7-CFFB-4CED-B134-560101E53C13}"/>
              </a:ext>
            </a:extLst>
          </p:cNvPr>
          <p:cNvSpPr/>
          <p:nvPr/>
        </p:nvSpPr>
        <p:spPr>
          <a:xfrm>
            <a:off x="5498123" y="949569"/>
            <a:ext cx="3223846" cy="247943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461E885-7617-440E-8005-F50E6AE271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5162151"/>
              </p:ext>
            </p:extLst>
          </p:nvPr>
        </p:nvGraphicFramePr>
        <p:xfrm>
          <a:off x="451241" y="728003"/>
          <a:ext cx="2531110" cy="18573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555">
                  <a:extLst>
                    <a:ext uri="{9D8B030D-6E8A-4147-A177-3AD203B41FA5}">
                      <a16:colId xmlns:a16="http://schemas.microsoft.com/office/drawing/2014/main" val="3421461197"/>
                    </a:ext>
                  </a:extLst>
                </a:gridCol>
                <a:gridCol w="1265555">
                  <a:extLst>
                    <a:ext uri="{9D8B030D-6E8A-4147-A177-3AD203B41FA5}">
                      <a16:colId xmlns:a16="http://schemas.microsoft.com/office/drawing/2014/main" val="1234019418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ListView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GridWnd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45906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9551199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7092359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6400066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880723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D781254-4098-4B8A-BDC0-8805B31D7686}"/>
              </a:ext>
            </a:extLst>
          </p:cNvPr>
          <p:cNvSpPr txBox="1"/>
          <p:nvPr/>
        </p:nvSpPr>
        <p:spPr>
          <a:xfrm>
            <a:off x="451241" y="3429000"/>
            <a:ext cx="33751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列表控件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列数固定</a:t>
            </a:r>
            <a:endParaRPr lang="en-US" altLang="zh-CN" dirty="0"/>
          </a:p>
          <a:p>
            <a:r>
              <a:rPr lang="zh-CN" altLang="en-US" dirty="0"/>
              <a:t>每个单元默认为文本框</a:t>
            </a:r>
            <a:endParaRPr lang="en-US" altLang="zh-CN" dirty="0"/>
          </a:p>
          <a:p>
            <a:r>
              <a:rPr lang="zh-CN" altLang="en-US" dirty="0"/>
              <a:t>可以一次添加一行的数据</a:t>
            </a:r>
          </a:p>
        </p:txBody>
      </p:sp>
    </p:spTree>
    <p:extLst>
      <p:ext uri="{BB962C8B-B14F-4D97-AF65-F5344CB8AC3E}">
        <p14:creationId xmlns:p14="http://schemas.microsoft.com/office/powerpoint/2010/main" val="366901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9800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3A9D14-21BF-4ABD-ACE2-6F5C31324C81}"/>
              </a:ext>
            </a:extLst>
          </p:cNvPr>
          <p:cNvSpPr txBox="1"/>
          <p:nvPr/>
        </p:nvSpPr>
        <p:spPr>
          <a:xfrm>
            <a:off x="551627" y="364172"/>
            <a:ext cx="104697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673566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AD00F25-9D4E-447B-AF46-6DA137322B26}"/>
              </a:ext>
            </a:extLst>
          </p:cNvPr>
          <p:cNvSpPr txBox="1"/>
          <p:nvPr/>
        </p:nvSpPr>
        <p:spPr>
          <a:xfrm>
            <a:off x="241496" y="998806"/>
            <a:ext cx="377539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窗口滚动：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缩小时子窗口大小超出自动滚动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滚动条由窗口维护</a:t>
            </a:r>
            <a:endParaRPr lang="en-US" altLang="zh-CN" sz="2000" dirty="0"/>
          </a:p>
          <a:p>
            <a:r>
              <a:rPr lang="zh-CN" altLang="en-US" sz="2000" dirty="0"/>
              <a:t>（可设置显示或自动隐藏）</a:t>
            </a:r>
            <a:endParaRPr lang="en-US" altLang="zh-CN" sz="20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E2FF3DA-483C-4AFA-A0FB-D828C755AAD5}"/>
              </a:ext>
            </a:extLst>
          </p:cNvPr>
          <p:cNvGrpSpPr/>
          <p:nvPr/>
        </p:nvGrpSpPr>
        <p:grpSpPr>
          <a:xfrm>
            <a:off x="4559773" y="421588"/>
            <a:ext cx="7232478" cy="5437606"/>
            <a:chOff x="3669730" y="421589"/>
            <a:chExt cx="8315944" cy="540199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AAB85E7-FF90-4A9B-9BA1-42D738F514E1}"/>
                </a:ext>
              </a:extLst>
            </p:cNvPr>
            <p:cNvSpPr/>
            <p:nvPr/>
          </p:nvSpPr>
          <p:spPr>
            <a:xfrm>
              <a:off x="3671668" y="421589"/>
              <a:ext cx="8314006" cy="5401994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116BB95-BC60-496B-AD98-A4C59DD83223}"/>
                </a:ext>
              </a:extLst>
            </p:cNvPr>
            <p:cNvSpPr/>
            <p:nvPr/>
          </p:nvSpPr>
          <p:spPr>
            <a:xfrm>
              <a:off x="3669731" y="421589"/>
              <a:ext cx="3043896" cy="91176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5BAD953-5151-48DF-B7C0-12DCD9BF633D}"/>
                </a:ext>
              </a:extLst>
            </p:cNvPr>
            <p:cNvSpPr/>
            <p:nvPr/>
          </p:nvSpPr>
          <p:spPr>
            <a:xfrm>
              <a:off x="3669730" y="1682301"/>
              <a:ext cx="1738912" cy="270446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15C386F-638F-4A7D-A892-7745A60BF02B}"/>
                </a:ext>
              </a:extLst>
            </p:cNvPr>
            <p:cNvSpPr/>
            <p:nvPr/>
          </p:nvSpPr>
          <p:spPr>
            <a:xfrm>
              <a:off x="7281788" y="695709"/>
              <a:ext cx="3650568" cy="171293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7506562-DAF8-4469-AE79-BF942CA4EFA2}"/>
                </a:ext>
              </a:extLst>
            </p:cNvPr>
            <p:cNvSpPr/>
            <p:nvPr/>
          </p:nvSpPr>
          <p:spPr>
            <a:xfrm>
              <a:off x="5736068" y="3160721"/>
              <a:ext cx="2765765" cy="25560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9920235-C81D-4C00-BC06-BFE522C36501}"/>
                </a:ext>
              </a:extLst>
            </p:cNvPr>
            <p:cNvSpPr/>
            <p:nvPr/>
          </p:nvSpPr>
          <p:spPr>
            <a:xfrm>
              <a:off x="9662039" y="2970222"/>
              <a:ext cx="2070440" cy="141654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E6B68EDF-FE1C-45AB-A9A1-03D1FD26B318}"/>
              </a:ext>
            </a:extLst>
          </p:cNvPr>
          <p:cNvSpPr/>
          <p:nvPr/>
        </p:nvSpPr>
        <p:spPr>
          <a:xfrm>
            <a:off x="11434801" y="421588"/>
            <a:ext cx="359133" cy="543760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C62185A-3671-4673-A977-96CD1E7E1E86}"/>
              </a:ext>
            </a:extLst>
          </p:cNvPr>
          <p:cNvSpPr/>
          <p:nvPr/>
        </p:nvSpPr>
        <p:spPr>
          <a:xfrm>
            <a:off x="4561456" y="5495290"/>
            <a:ext cx="7230793" cy="3982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90A642D-FD79-4861-837D-4A4D2750E993}"/>
              </a:ext>
            </a:extLst>
          </p:cNvPr>
          <p:cNvSpPr/>
          <p:nvPr/>
        </p:nvSpPr>
        <p:spPr>
          <a:xfrm>
            <a:off x="6483695" y="5495290"/>
            <a:ext cx="4539538" cy="39821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DAEE5B-FB9D-4CDA-9EC8-341905DE89F3}"/>
              </a:ext>
            </a:extLst>
          </p:cNvPr>
          <p:cNvSpPr/>
          <p:nvPr/>
        </p:nvSpPr>
        <p:spPr>
          <a:xfrm>
            <a:off x="11436850" y="1808115"/>
            <a:ext cx="355399" cy="137066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5593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E91622A-E789-425B-B9DF-A02B1C3DD3DE}"/>
              </a:ext>
            </a:extLst>
          </p:cNvPr>
          <p:cNvSpPr/>
          <p:nvPr/>
        </p:nvSpPr>
        <p:spPr>
          <a:xfrm>
            <a:off x="3812345" y="998806"/>
            <a:ext cx="7554350" cy="5106572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D5AC29D-251E-4846-8685-F1B863F862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0320478"/>
              </p:ext>
            </p:extLst>
          </p:nvPr>
        </p:nvGraphicFramePr>
        <p:xfrm>
          <a:off x="409814" y="998806"/>
          <a:ext cx="232898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493">
                  <a:extLst>
                    <a:ext uri="{9D8B030D-6E8A-4147-A177-3AD203B41FA5}">
                      <a16:colId xmlns:a16="http://schemas.microsoft.com/office/drawing/2014/main" val="3421461197"/>
                    </a:ext>
                  </a:extLst>
                </a:gridCol>
                <a:gridCol w="1164493">
                  <a:extLst>
                    <a:ext uri="{9D8B030D-6E8A-4147-A177-3AD203B41FA5}">
                      <a16:colId xmlns:a16="http://schemas.microsoft.com/office/drawing/2014/main" val="12340194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FinalWnd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4590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背景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可变</a:t>
                      </a: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792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大小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可变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127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子窗口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9323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9551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7092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6400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880723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D1AB5A5-0B24-4D87-83D1-8F18F119C9A6}"/>
              </a:ext>
            </a:extLst>
          </p:cNvPr>
          <p:cNvSpPr txBox="1"/>
          <p:nvPr/>
        </p:nvSpPr>
        <p:spPr>
          <a:xfrm>
            <a:off x="450166" y="4557932"/>
            <a:ext cx="2982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没有子窗口，可以用来显示图像等等</a:t>
            </a:r>
          </a:p>
        </p:txBody>
      </p:sp>
    </p:spTree>
    <p:extLst>
      <p:ext uri="{BB962C8B-B14F-4D97-AF65-F5344CB8AC3E}">
        <p14:creationId xmlns:p14="http://schemas.microsoft.com/office/powerpoint/2010/main" val="404075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D5AC29D-251E-4846-8685-F1B863F862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9093898"/>
              </p:ext>
            </p:extLst>
          </p:nvPr>
        </p:nvGraphicFramePr>
        <p:xfrm>
          <a:off x="432975" y="398238"/>
          <a:ext cx="232898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493">
                  <a:extLst>
                    <a:ext uri="{9D8B030D-6E8A-4147-A177-3AD203B41FA5}">
                      <a16:colId xmlns:a16="http://schemas.microsoft.com/office/drawing/2014/main" val="3421461197"/>
                    </a:ext>
                  </a:extLst>
                </a:gridCol>
                <a:gridCol w="1164493">
                  <a:extLst>
                    <a:ext uri="{9D8B030D-6E8A-4147-A177-3AD203B41FA5}">
                      <a16:colId xmlns:a16="http://schemas.microsoft.com/office/drawing/2014/main" val="12340194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TileWnd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4590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背景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静态</a:t>
                      </a: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792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大小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可变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127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子窗口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9323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9551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7092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6400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8807235"/>
                  </a:ext>
                </a:extLst>
              </a:tr>
            </a:tbl>
          </a:graphicData>
        </a:graphic>
      </p:graphicFrame>
      <p:grpSp>
        <p:nvGrpSpPr>
          <p:cNvPr id="10" name="Group 9">
            <a:extLst>
              <a:ext uri="{FF2B5EF4-FFF2-40B4-BE49-F238E27FC236}">
                <a16:creationId xmlns:a16="http://schemas.microsoft.com/office/drawing/2014/main" id="{9E567129-0A84-4C64-AEF1-D0763FFF589F}"/>
              </a:ext>
            </a:extLst>
          </p:cNvPr>
          <p:cNvGrpSpPr/>
          <p:nvPr/>
        </p:nvGrpSpPr>
        <p:grpSpPr>
          <a:xfrm>
            <a:off x="3877994" y="663961"/>
            <a:ext cx="8314006" cy="5401994"/>
            <a:chOff x="3348111" y="728003"/>
            <a:chExt cx="8314006" cy="5401994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E91622A-E789-425B-B9DF-A02B1C3DD3DE}"/>
                </a:ext>
              </a:extLst>
            </p:cNvPr>
            <p:cNvSpPr/>
            <p:nvPr/>
          </p:nvSpPr>
          <p:spPr>
            <a:xfrm>
              <a:off x="3348111" y="728003"/>
              <a:ext cx="8314006" cy="5401994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3B75679A-AFB4-4010-A233-DE8EE24D9BF8}"/>
                </a:ext>
              </a:extLst>
            </p:cNvPr>
            <p:cNvSpPr/>
            <p:nvPr/>
          </p:nvSpPr>
          <p:spPr>
            <a:xfrm>
              <a:off x="3567918" y="1002126"/>
              <a:ext cx="3831688" cy="91176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64CADBD-481F-4C9F-B086-3DAA6663E7FA}"/>
                </a:ext>
              </a:extLst>
            </p:cNvPr>
            <p:cNvSpPr/>
            <p:nvPr/>
          </p:nvSpPr>
          <p:spPr>
            <a:xfrm>
              <a:off x="3567918" y="2388432"/>
              <a:ext cx="1725343" cy="346744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E4FCFB2-E5BE-4CF4-9B16-69AADA89AC40}"/>
                </a:ext>
              </a:extLst>
            </p:cNvPr>
            <p:cNvSpPr/>
            <p:nvPr/>
          </p:nvSpPr>
          <p:spPr>
            <a:xfrm>
              <a:off x="8792308" y="1002126"/>
              <a:ext cx="2363373" cy="219583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06553C0-C9A3-45CE-83BB-75EB9A8DB10F}"/>
                </a:ext>
              </a:extLst>
            </p:cNvPr>
            <p:cNvSpPr/>
            <p:nvPr/>
          </p:nvSpPr>
          <p:spPr>
            <a:xfrm>
              <a:off x="5566118" y="4142936"/>
              <a:ext cx="5786510" cy="171293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84A0C5E-031F-44D5-8D36-E885FC34E15A}"/>
                </a:ext>
              </a:extLst>
            </p:cNvPr>
            <p:cNvSpPr/>
            <p:nvPr/>
          </p:nvSpPr>
          <p:spPr>
            <a:xfrm>
              <a:off x="6094829" y="2022477"/>
              <a:ext cx="903849" cy="198495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CACFCF7-0DC9-4DD0-AD19-6207CA0AFC84}"/>
                </a:ext>
              </a:extLst>
            </p:cNvPr>
            <p:cNvSpPr/>
            <p:nvPr/>
          </p:nvSpPr>
          <p:spPr>
            <a:xfrm>
              <a:off x="7148733" y="3472086"/>
              <a:ext cx="2596663" cy="54985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502B4A99-AB94-4CB6-AB3A-64BAE271C222}"/>
              </a:ext>
            </a:extLst>
          </p:cNvPr>
          <p:cNvSpPr txBox="1"/>
          <p:nvPr/>
        </p:nvSpPr>
        <p:spPr>
          <a:xfrm>
            <a:off x="432975" y="3627165"/>
            <a:ext cx="292920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改变大小时可以同时按比例放缩子窗口（子窗口可以设置相对位置和大小）（全部重画）（也可以保持固定位置，缩小时变为可滚动）</a:t>
            </a:r>
            <a:endParaRPr lang="en-US" altLang="zh-CN" dirty="0"/>
          </a:p>
          <a:p>
            <a:r>
              <a:rPr lang="zh-CN" altLang="en-US" dirty="0"/>
              <a:t>（需要重设子窗口</a:t>
            </a:r>
            <a:r>
              <a:rPr lang="en-US" altLang="zh-CN" dirty="0"/>
              <a:t>board</a:t>
            </a:r>
            <a:r>
              <a:rPr lang="zh-CN" altLang="en-US" dirty="0"/>
              <a:t>的</a:t>
            </a:r>
            <a:r>
              <a:rPr lang="en-US" altLang="zh-CN" dirty="0"/>
              <a:t>availableRegion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如果背景固定，需要将背景和子窗口分开</a:t>
            </a:r>
          </a:p>
        </p:txBody>
      </p:sp>
    </p:spTree>
    <p:extLst>
      <p:ext uri="{BB962C8B-B14F-4D97-AF65-F5344CB8AC3E}">
        <p14:creationId xmlns:p14="http://schemas.microsoft.com/office/powerpoint/2010/main" val="995578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D5AC29D-251E-4846-8685-F1B863F862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759898"/>
              </p:ext>
            </p:extLst>
          </p:nvPr>
        </p:nvGraphicFramePr>
        <p:xfrm>
          <a:off x="432975" y="398238"/>
          <a:ext cx="232898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493">
                  <a:extLst>
                    <a:ext uri="{9D8B030D-6E8A-4147-A177-3AD203B41FA5}">
                      <a16:colId xmlns:a16="http://schemas.microsoft.com/office/drawing/2014/main" val="3421461197"/>
                    </a:ext>
                  </a:extLst>
                </a:gridCol>
                <a:gridCol w="1164493">
                  <a:extLst>
                    <a:ext uri="{9D8B030D-6E8A-4147-A177-3AD203B41FA5}">
                      <a16:colId xmlns:a16="http://schemas.microsoft.com/office/drawing/2014/main" val="12340194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FlowWnd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4590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背景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静态</a:t>
                      </a: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792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大小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可变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127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子窗口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9323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9551199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502B4A99-AB94-4CB6-AB3A-64BAE271C222}"/>
              </a:ext>
            </a:extLst>
          </p:cNvPr>
          <p:cNvSpPr txBox="1"/>
          <p:nvPr/>
        </p:nvSpPr>
        <p:spPr>
          <a:xfrm>
            <a:off x="392676" y="2684262"/>
            <a:ext cx="292920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子窗口固定，不重叠，没有</a:t>
            </a:r>
            <a:r>
              <a:rPr lang="en-US" altLang="zh-CN" dirty="0"/>
              <a:t>pos</a:t>
            </a:r>
            <a:r>
              <a:rPr lang="zh-CN" altLang="en-US" dirty="0"/>
              <a:t>属性，只有大小和排列顺序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子窗口依次排列，保持间隔，如果没有空余位置，向下排列，超出区域则竖直滚动（间隔可以设置）（可以设置排列方向（四种））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维护各自的</a:t>
            </a:r>
            <a:r>
              <a:rPr lang="en-US" altLang="zh-CN" dirty="0"/>
              <a:t>bitmap</a:t>
            </a:r>
          </a:p>
          <a:p>
            <a:endParaRPr lang="en-US" altLang="zh-CN" dirty="0"/>
          </a:p>
          <a:p>
            <a:r>
              <a:rPr lang="zh-CN" altLang="en-US" dirty="0"/>
              <a:t>调整大小时全部重新安排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0F06D44-49A7-4452-9A86-DABA97C7FE10}"/>
              </a:ext>
            </a:extLst>
          </p:cNvPr>
          <p:cNvGrpSpPr/>
          <p:nvPr/>
        </p:nvGrpSpPr>
        <p:grpSpPr>
          <a:xfrm>
            <a:off x="3671668" y="421589"/>
            <a:ext cx="8314006" cy="6680008"/>
            <a:chOff x="3671668" y="421589"/>
            <a:chExt cx="8314006" cy="6680008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E91622A-E789-425B-B9DF-A02B1C3DD3DE}"/>
                </a:ext>
              </a:extLst>
            </p:cNvPr>
            <p:cNvSpPr/>
            <p:nvPr/>
          </p:nvSpPr>
          <p:spPr>
            <a:xfrm>
              <a:off x="3671668" y="421589"/>
              <a:ext cx="8314006" cy="5401994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3B75679A-AFB4-4010-A233-DE8EE24D9BF8}"/>
                </a:ext>
              </a:extLst>
            </p:cNvPr>
            <p:cNvSpPr/>
            <p:nvPr/>
          </p:nvSpPr>
          <p:spPr>
            <a:xfrm>
              <a:off x="3891475" y="695712"/>
              <a:ext cx="3043897" cy="91176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64CADBD-481F-4C9F-B086-3DAA6663E7FA}"/>
                </a:ext>
              </a:extLst>
            </p:cNvPr>
            <p:cNvSpPr/>
            <p:nvPr/>
          </p:nvSpPr>
          <p:spPr>
            <a:xfrm>
              <a:off x="3891475" y="1917665"/>
              <a:ext cx="2204525" cy="270446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E4FCFB2-E5BE-4CF4-9B16-69AADA89AC40}"/>
                </a:ext>
              </a:extLst>
            </p:cNvPr>
            <p:cNvSpPr/>
            <p:nvPr/>
          </p:nvSpPr>
          <p:spPr>
            <a:xfrm>
              <a:off x="6534297" y="2367636"/>
              <a:ext cx="3650568" cy="171293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06553C0-C9A3-45CE-83BB-75EB9A8DB10F}"/>
                </a:ext>
              </a:extLst>
            </p:cNvPr>
            <p:cNvSpPr/>
            <p:nvPr/>
          </p:nvSpPr>
          <p:spPr>
            <a:xfrm>
              <a:off x="6534293" y="4545568"/>
              <a:ext cx="2765765" cy="25560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6FF3D27-EBFC-4DBC-85FC-92AA20B6D6EB}"/>
                </a:ext>
              </a:extLst>
            </p:cNvPr>
            <p:cNvSpPr/>
            <p:nvPr/>
          </p:nvSpPr>
          <p:spPr>
            <a:xfrm>
              <a:off x="7324361" y="695712"/>
              <a:ext cx="2070440" cy="141654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68642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D5AC29D-251E-4846-8685-F1B863F862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2713043"/>
              </p:ext>
            </p:extLst>
          </p:nvPr>
        </p:nvGraphicFramePr>
        <p:xfrm>
          <a:off x="395747" y="375234"/>
          <a:ext cx="232898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493">
                  <a:extLst>
                    <a:ext uri="{9D8B030D-6E8A-4147-A177-3AD203B41FA5}">
                      <a16:colId xmlns:a16="http://schemas.microsoft.com/office/drawing/2014/main" val="3421461197"/>
                    </a:ext>
                  </a:extLst>
                </a:gridCol>
                <a:gridCol w="1164493">
                  <a:extLst>
                    <a:ext uri="{9D8B030D-6E8A-4147-A177-3AD203B41FA5}">
                      <a16:colId xmlns:a16="http://schemas.microsoft.com/office/drawing/2014/main" val="12340194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SplitWnd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4590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背景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静态</a:t>
                      </a: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792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大小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可变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127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子窗口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9323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9551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7092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6400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8807235"/>
                  </a:ext>
                </a:extLst>
              </a:tr>
            </a:tbl>
          </a:graphicData>
        </a:graphic>
      </p:graphicFrame>
      <p:grpSp>
        <p:nvGrpSpPr>
          <p:cNvPr id="10" name="Group 9">
            <a:extLst>
              <a:ext uri="{FF2B5EF4-FFF2-40B4-BE49-F238E27FC236}">
                <a16:creationId xmlns:a16="http://schemas.microsoft.com/office/drawing/2014/main" id="{9E567129-0A84-4C64-AEF1-D0763FFF589F}"/>
              </a:ext>
            </a:extLst>
          </p:cNvPr>
          <p:cNvGrpSpPr/>
          <p:nvPr/>
        </p:nvGrpSpPr>
        <p:grpSpPr>
          <a:xfrm>
            <a:off x="3362179" y="453879"/>
            <a:ext cx="8314006" cy="5401994"/>
            <a:chOff x="3348111" y="728003"/>
            <a:chExt cx="8314006" cy="5401994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E91622A-E789-425B-B9DF-A02B1C3DD3DE}"/>
                </a:ext>
              </a:extLst>
            </p:cNvPr>
            <p:cNvSpPr/>
            <p:nvPr/>
          </p:nvSpPr>
          <p:spPr>
            <a:xfrm>
              <a:off x="3348111" y="728003"/>
              <a:ext cx="8314006" cy="5401994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3B75679A-AFB4-4010-A233-DE8EE24D9BF8}"/>
                </a:ext>
              </a:extLst>
            </p:cNvPr>
            <p:cNvSpPr/>
            <p:nvPr/>
          </p:nvSpPr>
          <p:spPr>
            <a:xfrm>
              <a:off x="3567918" y="1002126"/>
              <a:ext cx="3831688" cy="91176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64CADBD-481F-4C9F-B086-3DAA6663E7FA}"/>
                </a:ext>
              </a:extLst>
            </p:cNvPr>
            <p:cNvSpPr/>
            <p:nvPr/>
          </p:nvSpPr>
          <p:spPr>
            <a:xfrm>
              <a:off x="3567918" y="2188014"/>
              <a:ext cx="1172894" cy="366785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E4FCFB2-E5BE-4CF4-9B16-69AADA89AC40}"/>
                </a:ext>
              </a:extLst>
            </p:cNvPr>
            <p:cNvSpPr/>
            <p:nvPr/>
          </p:nvSpPr>
          <p:spPr>
            <a:xfrm>
              <a:off x="7702059" y="1002126"/>
              <a:ext cx="3650567" cy="171293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06553C0-C9A3-45CE-83BB-75EB9A8DB10F}"/>
                </a:ext>
              </a:extLst>
            </p:cNvPr>
            <p:cNvSpPr/>
            <p:nvPr/>
          </p:nvSpPr>
          <p:spPr>
            <a:xfrm>
              <a:off x="7702059" y="4656406"/>
              <a:ext cx="3650568" cy="119946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CACFCF7-0DC9-4DD0-AD19-6207CA0AFC84}"/>
                </a:ext>
              </a:extLst>
            </p:cNvPr>
            <p:cNvSpPr/>
            <p:nvPr/>
          </p:nvSpPr>
          <p:spPr>
            <a:xfrm>
              <a:off x="7702060" y="3044480"/>
              <a:ext cx="3650567" cy="133780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43D8490E-4A5E-43C3-8C73-77349F1F8606}"/>
              </a:ext>
            </a:extLst>
          </p:cNvPr>
          <p:cNvSpPr/>
          <p:nvPr/>
        </p:nvSpPr>
        <p:spPr>
          <a:xfrm>
            <a:off x="5062609" y="1913890"/>
            <a:ext cx="2344027" cy="366785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F9A29E4-1CD2-4FED-87A5-6957AF5F34E3}"/>
              </a:ext>
            </a:extLst>
          </p:cNvPr>
          <p:cNvSpPr txBox="1"/>
          <p:nvPr/>
        </p:nvSpPr>
        <p:spPr>
          <a:xfrm>
            <a:off x="389598" y="3516047"/>
            <a:ext cx="286267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有外围边框，可设置颜色和大小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每条分割线可设置颜色和大小（树状组织，可以平衡优化）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可改变窗口大小（分割线固定或者按比例移动）或移动分割线位置（受影响的子窗口重画）</a:t>
            </a:r>
          </a:p>
        </p:txBody>
      </p:sp>
    </p:spTree>
    <p:extLst>
      <p:ext uri="{BB962C8B-B14F-4D97-AF65-F5344CB8AC3E}">
        <p14:creationId xmlns:p14="http://schemas.microsoft.com/office/powerpoint/2010/main" val="4005622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D5AC29D-251E-4846-8685-F1B863F862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4371708"/>
              </p:ext>
            </p:extLst>
          </p:nvPr>
        </p:nvGraphicFramePr>
        <p:xfrm>
          <a:off x="451241" y="728003"/>
          <a:ext cx="232898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493">
                  <a:extLst>
                    <a:ext uri="{9D8B030D-6E8A-4147-A177-3AD203B41FA5}">
                      <a16:colId xmlns:a16="http://schemas.microsoft.com/office/drawing/2014/main" val="3421461197"/>
                    </a:ext>
                  </a:extLst>
                </a:gridCol>
                <a:gridCol w="1164493">
                  <a:extLst>
                    <a:ext uri="{9D8B030D-6E8A-4147-A177-3AD203B41FA5}">
                      <a16:colId xmlns:a16="http://schemas.microsoft.com/office/drawing/2014/main" val="12340194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GridWnd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4590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背景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有，固定</a:t>
                      </a: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792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大小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可变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127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子窗口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9323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9551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7092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6400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8807235"/>
                  </a:ext>
                </a:extLst>
              </a:tr>
            </a:tbl>
          </a:graphicData>
        </a:graphic>
      </p:graphicFrame>
      <p:grpSp>
        <p:nvGrpSpPr>
          <p:cNvPr id="20" name="Group 19">
            <a:extLst>
              <a:ext uri="{FF2B5EF4-FFF2-40B4-BE49-F238E27FC236}">
                <a16:creationId xmlns:a16="http://schemas.microsoft.com/office/drawing/2014/main" id="{57171150-CB26-4F7F-BF0E-982DF31F4E5E}"/>
              </a:ext>
            </a:extLst>
          </p:cNvPr>
          <p:cNvGrpSpPr/>
          <p:nvPr/>
        </p:nvGrpSpPr>
        <p:grpSpPr>
          <a:xfrm>
            <a:off x="3348111" y="728003"/>
            <a:ext cx="8314006" cy="5401994"/>
            <a:chOff x="3348111" y="728003"/>
            <a:chExt cx="8314006" cy="5401994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E91622A-E789-425B-B9DF-A02B1C3DD3DE}"/>
                </a:ext>
              </a:extLst>
            </p:cNvPr>
            <p:cNvSpPr/>
            <p:nvPr/>
          </p:nvSpPr>
          <p:spPr>
            <a:xfrm>
              <a:off x="3348111" y="728003"/>
              <a:ext cx="8314006" cy="5401994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3B75679A-AFB4-4010-A233-DE8EE24D9BF8}"/>
                </a:ext>
              </a:extLst>
            </p:cNvPr>
            <p:cNvSpPr/>
            <p:nvPr/>
          </p:nvSpPr>
          <p:spPr>
            <a:xfrm>
              <a:off x="3567918" y="1002126"/>
              <a:ext cx="2376856" cy="91176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E4FCFB2-E5BE-4CF4-9B16-69AADA89AC40}"/>
                </a:ext>
              </a:extLst>
            </p:cNvPr>
            <p:cNvSpPr/>
            <p:nvPr/>
          </p:nvSpPr>
          <p:spPr>
            <a:xfrm>
              <a:off x="7702059" y="1002126"/>
              <a:ext cx="3650567" cy="91176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84A0C5E-031F-44D5-8D36-E885FC34E15A}"/>
                </a:ext>
              </a:extLst>
            </p:cNvPr>
            <p:cNvSpPr/>
            <p:nvPr/>
          </p:nvSpPr>
          <p:spPr>
            <a:xfrm>
              <a:off x="6240190" y="1002126"/>
              <a:ext cx="1152378" cy="91176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15894F6-38D7-473D-9E5F-26A9441EDF84}"/>
                </a:ext>
              </a:extLst>
            </p:cNvPr>
            <p:cNvSpPr/>
            <p:nvPr/>
          </p:nvSpPr>
          <p:spPr>
            <a:xfrm>
              <a:off x="3581400" y="2188012"/>
              <a:ext cx="2376856" cy="183534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8334C1F-26DA-463A-9A16-167F244B2693}"/>
                </a:ext>
              </a:extLst>
            </p:cNvPr>
            <p:cNvSpPr/>
            <p:nvPr/>
          </p:nvSpPr>
          <p:spPr>
            <a:xfrm>
              <a:off x="7715541" y="2188012"/>
              <a:ext cx="3650567" cy="183534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2DFB51C-C14D-4D7E-ABB4-6A951B9400BA}"/>
                </a:ext>
              </a:extLst>
            </p:cNvPr>
            <p:cNvSpPr/>
            <p:nvPr/>
          </p:nvSpPr>
          <p:spPr>
            <a:xfrm>
              <a:off x="6253672" y="2188012"/>
              <a:ext cx="1152378" cy="183534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54B6EF6-8A48-4797-96D0-AB4B23E1ED52}"/>
                </a:ext>
              </a:extLst>
            </p:cNvPr>
            <p:cNvSpPr/>
            <p:nvPr/>
          </p:nvSpPr>
          <p:spPr>
            <a:xfrm>
              <a:off x="3581400" y="4297484"/>
              <a:ext cx="2376856" cy="68248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922A895-4B2E-42B9-9AB1-200B301ABBC9}"/>
                </a:ext>
              </a:extLst>
            </p:cNvPr>
            <p:cNvSpPr/>
            <p:nvPr/>
          </p:nvSpPr>
          <p:spPr>
            <a:xfrm>
              <a:off x="7715541" y="4297484"/>
              <a:ext cx="3650567" cy="68248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FD6BD62-E656-4907-8CAD-8F28C3D42C4D}"/>
                </a:ext>
              </a:extLst>
            </p:cNvPr>
            <p:cNvSpPr/>
            <p:nvPr/>
          </p:nvSpPr>
          <p:spPr>
            <a:xfrm>
              <a:off x="6253672" y="4297484"/>
              <a:ext cx="1152378" cy="68248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E3DE42C-894F-40C9-9DFE-5120E31212D3}"/>
                </a:ext>
              </a:extLst>
            </p:cNvPr>
            <p:cNvSpPr/>
            <p:nvPr/>
          </p:nvSpPr>
          <p:spPr>
            <a:xfrm>
              <a:off x="3581400" y="5254089"/>
              <a:ext cx="2376856" cy="60178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4D9437C-3424-4FAE-AC15-C13F121AB1E0}"/>
                </a:ext>
              </a:extLst>
            </p:cNvPr>
            <p:cNvSpPr/>
            <p:nvPr/>
          </p:nvSpPr>
          <p:spPr>
            <a:xfrm>
              <a:off x="7715541" y="5254089"/>
              <a:ext cx="3650567" cy="60178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6FBD458-DBDE-43B5-B3FA-D8C6A0254844}"/>
                </a:ext>
              </a:extLst>
            </p:cNvPr>
            <p:cNvSpPr/>
            <p:nvPr/>
          </p:nvSpPr>
          <p:spPr>
            <a:xfrm>
              <a:off x="6253672" y="5254089"/>
              <a:ext cx="1152378" cy="60178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B9A09447-C2AD-4EAC-A3B7-E2B8A192672E}"/>
              </a:ext>
            </a:extLst>
          </p:cNvPr>
          <p:cNvSpPr txBox="1"/>
          <p:nvPr/>
        </p:nvSpPr>
        <p:spPr>
          <a:xfrm>
            <a:off x="410799" y="4170875"/>
            <a:ext cx="28206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有统一的外围边框（可设置各个方向的宽度和颜色）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内部边框可设置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0052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D5AC29D-251E-4846-8685-F1B863F862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7891802"/>
              </p:ext>
            </p:extLst>
          </p:nvPr>
        </p:nvGraphicFramePr>
        <p:xfrm>
          <a:off x="451241" y="728003"/>
          <a:ext cx="232898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493">
                  <a:extLst>
                    <a:ext uri="{9D8B030D-6E8A-4147-A177-3AD203B41FA5}">
                      <a16:colId xmlns:a16="http://schemas.microsoft.com/office/drawing/2014/main" val="3421461197"/>
                    </a:ext>
                  </a:extLst>
                </a:gridCol>
                <a:gridCol w="1164493">
                  <a:extLst>
                    <a:ext uri="{9D8B030D-6E8A-4147-A177-3AD203B41FA5}">
                      <a16:colId xmlns:a16="http://schemas.microsoft.com/office/drawing/2014/main" val="12340194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TabWnd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4590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背景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有，固定</a:t>
                      </a: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792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大小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可变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127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子窗口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9323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9551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7092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6400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8807235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1E91622A-E789-425B-B9DF-A02B1C3DD3DE}"/>
              </a:ext>
            </a:extLst>
          </p:cNvPr>
          <p:cNvSpPr/>
          <p:nvPr/>
        </p:nvSpPr>
        <p:spPr>
          <a:xfrm>
            <a:off x="3348111" y="728003"/>
            <a:ext cx="8314006" cy="540199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84A0C5E-031F-44D5-8D36-E885FC34E15A}"/>
              </a:ext>
            </a:extLst>
          </p:cNvPr>
          <p:cNvSpPr/>
          <p:nvPr/>
        </p:nvSpPr>
        <p:spPr>
          <a:xfrm>
            <a:off x="3516923" y="896815"/>
            <a:ext cx="1336432" cy="3692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9A09447-C2AD-4EAC-A3B7-E2B8A192672E}"/>
              </a:ext>
            </a:extLst>
          </p:cNvPr>
          <p:cNvSpPr txBox="1"/>
          <p:nvPr/>
        </p:nvSpPr>
        <p:spPr>
          <a:xfrm>
            <a:off x="410799" y="4170875"/>
            <a:ext cx="28206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有统一的外围边框（可设置各个方向的宽度和颜色）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内部边框可设置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757726D-C2D0-4E53-94A8-46BE018B186F}"/>
              </a:ext>
            </a:extLst>
          </p:cNvPr>
          <p:cNvSpPr/>
          <p:nvPr/>
        </p:nvSpPr>
        <p:spPr>
          <a:xfrm>
            <a:off x="4909623" y="896814"/>
            <a:ext cx="1336432" cy="36927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683D8B2-184D-4EDF-9B1A-AE8CCFE610AA}"/>
              </a:ext>
            </a:extLst>
          </p:cNvPr>
          <p:cNvSpPr/>
          <p:nvPr/>
        </p:nvSpPr>
        <p:spPr>
          <a:xfrm>
            <a:off x="6302323" y="897790"/>
            <a:ext cx="1336432" cy="3692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C65408D-2FF6-4F19-92D7-9539A826EB37}"/>
              </a:ext>
            </a:extLst>
          </p:cNvPr>
          <p:cNvSpPr/>
          <p:nvPr/>
        </p:nvSpPr>
        <p:spPr>
          <a:xfrm>
            <a:off x="9087723" y="896813"/>
            <a:ext cx="1336432" cy="3692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307BF15-CA8C-442A-8B0A-8CCF84F1B682}"/>
              </a:ext>
            </a:extLst>
          </p:cNvPr>
          <p:cNvSpPr/>
          <p:nvPr/>
        </p:nvSpPr>
        <p:spPr>
          <a:xfrm>
            <a:off x="7695023" y="896813"/>
            <a:ext cx="1336432" cy="36927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DBA89A6-A082-41CC-A6AA-BF636023F4D5}"/>
              </a:ext>
            </a:extLst>
          </p:cNvPr>
          <p:cNvSpPr/>
          <p:nvPr/>
        </p:nvSpPr>
        <p:spPr>
          <a:xfrm>
            <a:off x="3516923" y="1250265"/>
            <a:ext cx="7948246" cy="470994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8824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5">
            <a:lumMod val="75000"/>
          </a:schemeClr>
        </a:solidFill>
        <a:ln>
          <a:noFill/>
        </a:ln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1631</TotalTime>
  <Words>515</Words>
  <Application>Microsoft Office PowerPoint</Application>
  <PresentationFormat>Widescreen</PresentationFormat>
  <Paragraphs>128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等线</vt:lpstr>
      <vt:lpstr>等线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郝 辰麒</dc:creator>
  <cp:lastModifiedBy>郝 辰麒</cp:lastModifiedBy>
  <cp:revision>34</cp:revision>
  <dcterms:created xsi:type="dcterms:W3CDTF">2020-03-13T10:43:35Z</dcterms:created>
  <dcterms:modified xsi:type="dcterms:W3CDTF">2020-04-03T14:00:48Z</dcterms:modified>
</cp:coreProperties>
</file>