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58" r:id="rId6"/>
    <p:sldId id="270" r:id="rId7"/>
    <p:sldId id="271" r:id="rId8"/>
    <p:sldId id="272" r:id="rId9"/>
    <p:sldId id="273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61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8386-1E68-49F3-B5F7-F08B905ACC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2D13A-FE48-4D0A-B3B8-EC35DF4596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CB63-A464-4262-8FC6-8B82E054B9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7E1-AA31-414D-8AB0-CBB0D20E88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258A-8AEF-4F6F-9B57-0C2F8761C38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0188C9-9FAA-4A4B-BFE8-AD52E9E707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73055" y="496570"/>
            <a:ext cx="17018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u="none" dirty="0" smtClean="0"/>
              <a:t>嵌入式系统设计</a:t>
            </a:r>
            <a:endParaRPr lang="zh-CN" altLang="en-US" sz="1600" b="0" i="0" u="none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05EEA-E519-4458-B6A0-1FF6EE68274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" name="图片 6" descr="C:\Users\dkx\Desktop\logo.png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3175"/>
            <a:ext cx="4740275" cy="98234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791208" y="623659"/>
            <a:ext cx="638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u="none" dirty="0" smtClean="0"/>
              <a:t>软硬件协同设计实验</a:t>
            </a:r>
            <a:endParaRPr lang="zh-CN" altLang="en-US" sz="1600" b="0" i="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79D7E-A80A-4B65-A52F-1502A7F93A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" name="图片 6" descr="C:\Users\dkx\Desktop\logo.png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7620"/>
            <a:ext cx="4761865" cy="98679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791208" y="496659"/>
            <a:ext cx="638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u="none" dirty="0" smtClean="0"/>
              <a:t>软硬件协同设计实验</a:t>
            </a:r>
            <a:endParaRPr lang="zh-CN" altLang="en-US" sz="1600" b="0" i="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763DEB-8C10-4ACF-B41A-BDC9780CE92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" name="图片 6" descr="C:\Users\dkx\Desktop\logo.png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14605"/>
            <a:ext cx="4796155" cy="99377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791208" y="496659"/>
            <a:ext cx="638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u="none" dirty="0" smtClean="0"/>
              <a:t>软硬件协同设计实验</a:t>
            </a:r>
            <a:endParaRPr lang="zh-CN" altLang="en-US" sz="1600" b="0" i="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CDB02F-B248-436A-97EC-09A825FC92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" name="图片 6" descr="C:\Users\dkx\Desktop\logo.png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985"/>
            <a:ext cx="4759325" cy="98615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791208" y="496659"/>
            <a:ext cx="638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u="none" dirty="0" smtClean="0"/>
              <a:t>软硬件协同设计实验</a:t>
            </a:r>
            <a:endParaRPr lang="zh-CN" altLang="en-US" sz="1600" b="0" i="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780D-ED9A-44C7-AEE7-BCBD181B9E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5C-035D-4456-976A-B20D56F9C6D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075-0137-4077-A0B7-0854BA6FE78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75E-4BA6-462B-B50B-ED8EDD0E56C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C4F3-5D8B-42FA-9C48-01A20059A23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341A-999A-4D37-8C14-AC432EFCAD5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899F-6003-44DD-8E70-D7B9B3B6D51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21F-DB04-46DA-9B01-56E6BC5EB9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F63A-D1E3-42C7-9C3C-0A5206AE32D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Dr. Kai Huang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F70C-D0AB-4CC7-A75F-B89498C140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://www.tik.ee.ethz.ch/~shapes/downloads/dol_ethz.zip" TargetMode="External"/><Relationship Id="rId2" Type="http://schemas.openxmlformats.org/officeDocument/2006/relationships/hyperlink" Target="http://www.accellera.org/images/downloads/standards/systemc/systemc-2.3.1.tgz" TargetMode="External"/><Relationship Id="rId1" Type="http://schemas.openxmlformats.org/officeDocument/2006/relationships/hyperlink" Target="http://jingyan.baidu.com/article/c33e3f48a5c153ea15cbb5b2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tik.ee.ethz.ch/~shapes/do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://www.ubuntu.com/download/desktop" TargetMode="External"/><Relationship Id="rId2" Type="http://schemas.openxmlformats.org/officeDocument/2006/relationships/hyperlink" Target="http://jingyan.baidu.com/article/cdddd41c5eea3153ca00e160.html" TargetMode="External"/><Relationship Id="rId1" Type="http://schemas.openxmlformats.org/officeDocument/2006/relationships/hyperlink" Target="http://jingyan.baidu.com/article/0320e2c1ef9f6c1b87507bf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9B4D-20C2-4BD7-A231-D24368FC33B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9560" y="2770670"/>
            <a:ext cx="11612880" cy="131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/>
              <a:t>L</a:t>
            </a:r>
            <a:r>
              <a:rPr lang="en-US" altLang="zh-CN" sz="4000" b="1" dirty="0" smtClean="0"/>
              <a:t>ab1</a:t>
            </a:r>
            <a:r>
              <a:rPr lang="zh-CN" altLang="en-US" sz="4000" b="1" dirty="0" smtClean="0"/>
              <a:t>: </a:t>
            </a:r>
            <a:r>
              <a:rPr lang="en-US" altLang="zh-CN" sz="4000" b="1" dirty="0" smtClean="0"/>
              <a:t>DOL</a:t>
            </a:r>
            <a:r>
              <a:rPr lang="zh-CN" altLang="en-US" sz="4000" b="1" dirty="0" smtClean="0"/>
              <a:t>开发环境配置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2640" y="1337945"/>
            <a:ext cx="10998200" cy="350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安装一些必要的环境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ubuntu</a:t>
            </a:r>
            <a:r>
              <a:rPr lang="zh-CN" altLang="en-US" sz="2800" dirty="0" smtClean="0"/>
              <a:t>为例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b="1" dirty="0" smtClean="0"/>
              <a:t>$	</a:t>
            </a:r>
            <a:r>
              <a:rPr lang="en-US" altLang="zh-CN" sz="2800" b="1" dirty="0" err="1" smtClean="0"/>
              <a:t>sudo</a:t>
            </a:r>
            <a:r>
              <a:rPr lang="en-US" altLang="zh-CN" sz="2800" b="1" dirty="0" smtClean="0"/>
              <a:t> apt-get update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$	</a:t>
            </a:r>
            <a:r>
              <a:rPr lang="en-US" altLang="zh-CN" sz="2800" b="1" dirty="0" err="1" smtClean="0"/>
              <a:t>sudo</a:t>
            </a:r>
            <a:r>
              <a:rPr lang="en-US" altLang="zh-CN" sz="2800" b="1" dirty="0" smtClean="0"/>
              <a:t> apt-get install ant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$ 	</a:t>
            </a:r>
            <a:r>
              <a:rPr lang="en-US" altLang="zh-CN" sz="2800" b="1" dirty="0" err="1" smtClean="0"/>
              <a:t>sudo</a:t>
            </a:r>
            <a:r>
              <a:rPr lang="en-US" altLang="zh-CN" sz="2800" b="1" dirty="0" smtClean="0"/>
              <a:t> apt-get install openjdk-7-jdk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$	</a:t>
            </a:r>
            <a:r>
              <a:rPr lang="en-US" altLang="zh-CN" sz="2800" b="1" dirty="0" err="1" smtClean="0"/>
              <a:t>sudo</a:t>
            </a:r>
            <a:r>
              <a:rPr lang="en-US" altLang="zh-CN" sz="2800" b="1" dirty="0" smtClean="0"/>
              <a:t> apt-get install unzip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3A9-185D-4DA5-B8F4-742D46B44BA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600" y="1337945"/>
            <a:ext cx="11208385" cy="29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下载文件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Vmware</a:t>
            </a:r>
            <a:r>
              <a:rPr lang="zh-CN" altLang="en-US" sz="2800" dirty="0" smtClean="0"/>
              <a:t>虚拟机，也可以从主机拷贝到虚拟机中去</a:t>
            </a:r>
            <a:r>
              <a:rPr lang="en-US" altLang="zh-CN" sz="2800" dirty="0">
                <a:hlinkClick r:id="rId1"/>
              </a:rPr>
              <a:t>http://</a:t>
            </a:r>
            <a:r>
              <a:rPr lang="en-US" altLang="zh-CN" sz="2800" dirty="0" smtClean="0">
                <a:hlinkClick r:id="rId1"/>
              </a:rPr>
              <a:t>jingyan.baidu.com/article/c33e3f48a5c153ea15cbb5b2.html</a:t>
            </a:r>
            <a:endParaRPr lang="en-US" altLang="zh-CN" sz="2800" dirty="0" smtClean="0"/>
          </a:p>
          <a:p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da-DK" altLang="zh-CN" sz="2000" b="1" dirty="0" smtClean="0"/>
              <a:t>sudo wget </a:t>
            </a:r>
            <a:r>
              <a:rPr lang="en-US" altLang="zh-CN" sz="2000" b="1" dirty="0" smtClean="0">
                <a:hlinkClick r:id="rId2"/>
              </a:rPr>
              <a:t>h</a:t>
            </a:r>
            <a:r>
              <a:rPr lang="da-DK" altLang="zh-CN" sz="2000" b="1" dirty="0" smtClean="0">
                <a:hlinkClick r:id="rId2"/>
              </a:rPr>
              <a:t>ttp://www.accellera.org/images/downloads/standards/systemc/systemc-2.3.1.tgz</a:t>
            </a:r>
            <a:endParaRPr lang="da-DK" altLang="zh-CN" sz="2000" b="1" dirty="0" smtClean="0"/>
          </a:p>
          <a:p>
            <a:endParaRPr lang="da-DK" altLang="zh-CN" sz="2000" b="1" dirty="0" smtClean="0"/>
          </a:p>
          <a:p>
            <a:r>
              <a:rPr lang="da-DK" altLang="zh-CN" sz="2000" b="1" dirty="0" smtClean="0"/>
              <a:t>sudo wget </a:t>
            </a:r>
            <a:r>
              <a:rPr lang="da-DK" altLang="zh-CN" sz="2000" b="1" dirty="0" smtClean="0">
                <a:hlinkClick r:id="rId3"/>
              </a:rPr>
              <a:t>http://www.tik.ee.ethz.ch/~shapes/downloads/dol_ethz.zip</a:t>
            </a:r>
            <a:endParaRPr lang="da-DK" altLang="zh-CN" sz="2000" b="1" dirty="0" smtClean="0"/>
          </a:p>
          <a:p>
            <a:r>
              <a:rPr lang="da-DK" altLang="zh-CN" sz="2000" dirty="0" smtClean="0"/>
              <a:t> </a:t>
            </a:r>
            <a:endParaRPr lang="da-DK" altLang="zh-CN" sz="2000" dirty="0" smtClean="0"/>
          </a:p>
          <a:p>
            <a:endParaRPr lang="zh-CN" altLang="en-US" sz="2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8A81-815F-4987-B0AE-B7629146D8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5660" y="1337945"/>
            <a:ext cx="11109325" cy="271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解压文件</a:t>
            </a:r>
            <a:endParaRPr lang="en-US" altLang="zh-CN" sz="3200" dirty="0" smtClean="0"/>
          </a:p>
          <a:p>
            <a:r>
              <a:rPr lang="zh-CN" altLang="en-US" sz="2000" dirty="0" smtClean="0"/>
              <a:t>新建</a:t>
            </a:r>
            <a:r>
              <a:rPr lang="en-US" altLang="zh-CN" sz="2000" dirty="0" err="1" smtClean="0"/>
              <a:t>dol</a:t>
            </a:r>
            <a:r>
              <a:rPr lang="zh-CN" altLang="en-US" sz="2000" dirty="0" smtClean="0"/>
              <a:t>的文件夹</a:t>
            </a:r>
            <a:r>
              <a:rPr lang="da-DK" altLang="zh-CN" sz="2000" dirty="0" smtClean="0"/>
              <a:t> </a:t>
            </a:r>
            <a:endParaRPr lang="da-DK" altLang="zh-CN" sz="2000" dirty="0" smtClean="0"/>
          </a:p>
          <a:p>
            <a:r>
              <a:rPr lang="en-US" altLang="zh-CN" sz="2000" b="1" dirty="0" smtClean="0"/>
              <a:t>$	</a:t>
            </a:r>
            <a:r>
              <a:rPr lang="en-US" altLang="zh-CN" sz="2000" b="1" dirty="0" err="1"/>
              <a:t>mkdir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dol</a:t>
            </a:r>
            <a:endParaRPr lang="en-US" altLang="zh-CN" sz="2000" b="1" dirty="0" smtClean="0"/>
          </a:p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dolethz.zip</a:t>
            </a:r>
            <a:r>
              <a:rPr lang="zh-CN" altLang="en-US" sz="2000" dirty="0" smtClean="0"/>
              <a:t>解压到 </a:t>
            </a:r>
            <a:r>
              <a:rPr lang="en-US" altLang="zh-CN" sz="2000" dirty="0" err="1" smtClean="0"/>
              <a:t>dol</a:t>
            </a:r>
            <a:r>
              <a:rPr lang="zh-CN" altLang="en-US" sz="2000" dirty="0" smtClean="0"/>
              <a:t>文件夹中</a:t>
            </a:r>
            <a:endParaRPr lang="en-US" altLang="zh-CN" sz="2000" dirty="0"/>
          </a:p>
          <a:p>
            <a:r>
              <a:rPr lang="en-US" altLang="zh-CN" sz="2000" b="1" dirty="0" smtClean="0"/>
              <a:t>$	unzip dol_ethz.zip -d </a:t>
            </a:r>
            <a:r>
              <a:rPr lang="en-US" altLang="zh-CN" sz="2000" b="1" dirty="0" err="1" smtClean="0"/>
              <a:t>dol</a:t>
            </a:r>
            <a:endParaRPr lang="en-US" altLang="zh-CN" sz="2000" b="1" dirty="0" smtClean="0"/>
          </a:p>
          <a:p>
            <a:r>
              <a:rPr lang="zh-CN" altLang="en-US" sz="2000" dirty="0"/>
              <a:t>解</a:t>
            </a:r>
            <a:r>
              <a:rPr lang="zh-CN" altLang="en-US" sz="2000" dirty="0" smtClean="0"/>
              <a:t>压</a:t>
            </a:r>
            <a:r>
              <a:rPr lang="en-US" altLang="zh-CN" sz="2000" dirty="0" err="1" smtClean="0"/>
              <a:t>systemc</a:t>
            </a:r>
            <a:endParaRPr lang="en-US" altLang="zh-CN" sz="2000" dirty="0" smtClean="0"/>
          </a:p>
          <a:p>
            <a:r>
              <a:rPr lang="en-US" altLang="zh-CN" sz="2000" b="1" dirty="0" smtClean="0"/>
              <a:t>$	</a:t>
            </a:r>
            <a:r>
              <a:rPr lang="en-US" altLang="zh-CN" sz="2000" b="1" dirty="0"/>
              <a:t>tar -</a:t>
            </a:r>
            <a:r>
              <a:rPr lang="en-US" altLang="zh-CN" sz="2000" b="1" dirty="0" err="1"/>
              <a:t>zxvf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systemc-2.3.1.tgz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0228-65FE-4678-BEBC-57A583D8629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835" y="1337945"/>
            <a:ext cx="4949190" cy="424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编译</a:t>
            </a:r>
            <a:r>
              <a:rPr lang="en-US" altLang="zh-CN" sz="3200" dirty="0" err="1" smtClean="0"/>
              <a:t>systemc</a:t>
            </a:r>
            <a:endParaRPr lang="en-US" altLang="zh-CN" sz="3200" dirty="0" smtClean="0"/>
          </a:p>
          <a:p>
            <a:r>
              <a:rPr lang="zh-CN" altLang="en-US" sz="2000" dirty="0"/>
              <a:t>解压</a:t>
            </a:r>
            <a:r>
              <a:rPr lang="zh-CN" altLang="en-US" sz="2000" dirty="0" smtClean="0"/>
              <a:t>后进入</a:t>
            </a:r>
            <a:r>
              <a:rPr lang="en-US" altLang="zh-CN" sz="2000" dirty="0" smtClean="0"/>
              <a:t>systemc-2.3.1</a:t>
            </a:r>
            <a:r>
              <a:rPr lang="zh-CN" altLang="en-US" sz="2000" dirty="0" smtClean="0"/>
              <a:t>的目录下</a:t>
            </a:r>
            <a:endParaRPr lang="da-DK" altLang="zh-CN" sz="2000" dirty="0" smtClean="0"/>
          </a:p>
          <a:p>
            <a:r>
              <a:rPr lang="en-US" altLang="zh-CN" sz="2000" b="1" dirty="0" smtClean="0"/>
              <a:t>$	cd </a:t>
            </a:r>
            <a:r>
              <a:rPr lang="en-US" altLang="zh-CN" sz="2000" b="1" dirty="0"/>
              <a:t>systemc-2.3.1</a:t>
            </a:r>
            <a:endParaRPr lang="en-US" altLang="zh-CN" sz="2000" b="1" dirty="0" smtClean="0"/>
          </a:p>
          <a:p>
            <a:r>
              <a:rPr lang="zh-CN" altLang="en-US" sz="2000" dirty="0" smtClean="0"/>
              <a:t>新建一个临时文件夹</a:t>
            </a:r>
            <a:r>
              <a:rPr lang="en-US" altLang="zh-CN" sz="2000" dirty="0" err="1" smtClean="0"/>
              <a:t>objdir</a:t>
            </a:r>
            <a:endParaRPr lang="en-US" altLang="zh-CN" sz="2000" dirty="0" smtClean="0"/>
          </a:p>
          <a:p>
            <a:r>
              <a:rPr lang="en-US" altLang="zh-CN" sz="2000" b="1" dirty="0" smtClean="0"/>
              <a:t>$	</a:t>
            </a:r>
            <a:r>
              <a:rPr lang="en-US" altLang="zh-CN" sz="2000" b="1" dirty="0" err="1" smtClean="0"/>
              <a:t>mkdir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objdir</a:t>
            </a:r>
            <a:endParaRPr lang="en-US" altLang="zh-CN" sz="2000" b="1" dirty="0" smtClean="0"/>
          </a:p>
          <a:p>
            <a:r>
              <a:rPr lang="zh-CN" altLang="en-US" sz="2000" dirty="0" smtClean="0"/>
              <a:t>进入该文件夹</a:t>
            </a:r>
            <a:r>
              <a:rPr lang="en-US" altLang="zh-CN" sz="2000" dirty="0" err="1" smtClean="0"/>
              <a:t>objdir</a:t>
            </a:r>
            <a:endParaRPr lang="en-US" altLang="zh-CN" sz="2000" dirty="0" smtClean="0"/>
          </a:p>
          <a:p>
            <a:r>
              <a:rPr lang="en-US" altLang="zh-CN" sz="2000" b="1" dirty="0" smtClean="0"/>
              <a:t>$	cd </a:t>
            </a:r>
            <a:r>
              <a:rPr lang="en-US" altLang="zh-CN" sz="2000" b="1" dirty="0" err="1" smtClean="0"/>
              <a:t>objdir</a:t>
            </a:r>
            <a:endParaRPr lang="en-US" altLang="zh-CN" sz="2000" b="1" dirty="0" smtClean="0"/>
          </a:p>
          <a:p>
            <a:r>
              <a:rPr lang="zh-CN" altLang="en-US" sz="2000" dirty="0" smtClean="0"/>
              <a:t>运行</a:t>
            </a:r>
            <a:r>
              <a:rPr lang="en-US" altLang="zh-CN" sz="2000" dirty="0" smtClean="0"/>
              <a:t>configure(</a:t>
            </a:r>
            <a:r>
              <a:rPr lang="zh-CN" altLang="en-US" sz="2000" dirty="0" smtClean="0"/>
              <a:t>能根据系统的环境设置一下参数，用于编译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b="1" dirty="0" smtClean="0"/>
              <a:t>$	</a:t>
            </a:r>
            <a:r>
              <a:rPr lang="en-US" altLang="zh-CN" sz="2000" b="1" dirty="0"/>
              <a:t>../configure CXX=g++ --</a:t>
            </a:r>
            <a:r>
              <a:rPr lang="en-US" altLang="zh-CN" sz="2000" b="1" dirty="0" smtClean="0"/>
              <a:t>disable-</a:t>
            </a:r>
            <a:r>
              <a:rPr lang="en-US" altLang="zh-CN" sz="2000" b="1" dirty="0" err="1" smtClean="0"/>
              <a:t>async</a:t>
            </a:r>
            <a:r>
              <a:rPr lang="en-US" altLang="zh-CN" sz="2000" b="1" dirty="0" smtClean="0"/>
              <a:t>-updates</a:t>
            </a:r>
            <a:endParaRPr lang="en-US" altLang="zh-CN" sz="2000" b="1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右图为运行</a:t>
            </a:r>
            <a:r>
              <a:rPr lang="en-US" altLang="zh-CN" sz="2000" b="1" dirty="0" smtClean="0"/>
              <a:t>configure</a:t>
            </a:r>
            <a:r>
              <a:rPr lang="zh-CN" altLang="en-US" sz="2000" b="1" dirty="0" smtClean="0"/>
              <a:t>之后的截图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74" y="1036020"/>
            <a:ext cx="5915025" cy="33909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9CA3-3638-4EA9-9A17-3B17C268E56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385" y="1337945"/>
            <a:ext cx="11150600" cy="485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编译</a:t>
            </a:r>
            <a:r>
              <a:rPr lang="en-US" altLang="zh-CN" sz="3200" dirty="0" err="1" smtClean="0"/>
              <a:t>systemc</a:t>
            </a:r>
            <a:r>
              <a:rPr lang="zh-CN" altLang="en-US" sz="3200" dirty="0" smtClean="0"/>
              <a:t>（续上页</a:t>
            </a:r>
            <a:endParaRPr lang="en-US" altLang="zh-CN" sz="3200" dirty="0" smtClean="0"/>
          </a:p>
          <a:p>
            <a:r>
              <a:rPr lang="zh-CN" altLang="en-US" sz="2000" dirty="0" smtClean="0"/>
              <a:t>编译</a:t>
            </a:r>
            <a:endParaRPr lang="en-US" altLang="zh-CN" sz="2000" dirty="0" smtClean="0"/>
          </a:p>
          <a:p>
            <a:r>
              <a:rPr lang="en-US" altLang="zh-CN" sz="2000" b="1" dirty="0" smtClean="0"/>
              <a:t>$	</a:t>
            </a:r>
            <a:r>
              <a:rPr lang="en-US" altLang="zh-CN" sz="2000" b="1" dirty="0" err="1" smtClean="0"/>
              <a:t>sudo</a:t>
            </a:r>
            <a:r>
              <a:rPr lang="en-US" altLang="zh-CN" sz="2000" b="1" dirty="0" smtClean="0"/>
              <a:t> make install</a:t>
            </a:r>
            <a:endParaRPr lang="en-US" altLang="zh-CN" sz="2000" b="1" dirty="0" smtClean="0"/>
          </a:p>
          <a:p>
            <a:r>
              <a:rPr lang="zh-CN" altLang="en-US" sz="2000" dirty="0" smtClean="0"/>
              <a:t>编译完后文件目录如下</a:t>
            </a:r>
            <a:r>
              <a:rPr lang="en-US" altLang="zh-CN" sz="2000" dirty="0" smtClean="0"/>
              <a:t>($ cd ..        $ </a:t>
            </a:r>
            <a:r>
              <a:rPr lang="en-US" altLang="zh-CN" sz="2000" dirty="0" err="1" smtClean="0"/>
              <a:t>ls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)</a:t>
            </a:r>
            <a:r>
              <a:rPr lang="zh-CN" altLang="en-US" sz="2000" dirty="0" smtClean="0"/>
              <a:t>，能看到</a:t>
            </a:r>
            <a:r>
              <a:rPr lang="en-US" altLang="zh-CN" sz="2000" b="1" dirty="0" smtClean="0"/>
              <a:t>include, lib-linux64(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32</a:t>
            </a:r>
            <a:r>
              <a:rPr lang="zh-CN" altLang="en-US" sz="2000" b="1" dirty="0" smtClean="0"/>
              <a:t>位系统，这里是</a:t>
            </a:r>
            <a:r>
              <a:rPr lang="en-US" altLang="zh-CN" sz="2000" b="1" dirty="0" smtClean="0"/>
              <a:t>lib-</a:t>
            </a:r>
            <a:r>
              <a:rPr lang="en-US" altLang="zh-CN" sz="2000" b="1" dirty="0" err="1" smtClean="0"/>
              <a:t>linux</a:t>
            </a:r>
            <a:r>
              <a:rPr lang="en-US" altLang="zh-CN" sz="2000" b="1" dirty="0" smtClean="0"/>
              <a:t>)</a:t>
            </a:r>
            <a:endParaRPr lang="en-US" altLang="zh-CN" sz="2000" b="1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b="1" dirty="0" smtClean="0"/>
          </a:p>
          <a:p>
            <a:r>
              <a:rPr lang="zh-CN" altLang="en-US" sz="2000" dirty="0" smtClean="0"/>
              <a:t>记录当前的工作路径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会输出当前所在路径，记下来，待会有用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b="1" dirty="0" smtClean="0"/>
              <a:t>$	</a:t>
            </a:r>
            <a:r>
              <a:rPr lang="en-US" altLang="zh-CN" sz="2000" b="1" dirty="0" err="1" smtClean="0"/>
              <a:t>pwd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dirty="0" smtClean="0"/>
              <a:t>这里表示我当前的工作路径为 </a:t>
            </a:r>
            <a:r>
              <a:rPr lang="en-US" altLang="zh-CN" sz="2000" dirty="0" smtClean="0"/>
              <a:t>/root/systemc-2.3.1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9" y="3082842"/>
            <a:ext cx="9648825" cy="104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47188"/>
            <a:ext cx="7477125" cy="46672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B7DD-CF2A-4BA1-8744-A974A4E76A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274" y="1348800"/>
            <a:ext cx="10501162" cy="45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编译</a:t>
            </a:r>
            <a:r>
              <a:rPr lang="en-US" altLang="zh-CN" sz="3200" dirty="0" err="1" smtClean="0"/>
              <a:t>dol</a:t>
            </a:r>
            <a:endParaRPr lang="en-US" altLang="zh-CN" sz="3200" dirty="0" smtClean="0"/>
          </a:p>
          <a:p>
            <a:r>
              <a:rPr lang="zh-CN" altLang="en-US" sz="2000" dirty="0" smtClean="0"/>
              <a:t>进入刚刚</a:t>
            </a:r>
            <a:r>
              <a:rPr lang="en-US" altLang="zh-CN" sz="2000" dirty="0" err="1" smtClean="0"/>
              <a:t>dol</a:t>
            </a:r>
            <a:r>
              <a:rPr lang="zh-CN" altLang="en-US" sz="2000" dirty="0" smtClean="0"/>
              <a:t>的文件夹</a:t>
            </a:r>
            <a:endParaRPr lang="en-US" altLang="zh-CN" sz="2000" dirty="0" smtClean="0"/>
          </a:p>
          <a:p>
            <a:r>
              <a:rPr lang="en-US" altLang="zh-CN" sz="2000" b="1" dirty="0" smtClean="0"/>
              <a:t>$	cd ../</a:t>
            </a:r>
            <a:r>
              <a:rPr lang="en-US" altLang="zh-CN" sz="2000" b="1" dirty="0" err="1" smtClean="0"/>
              <a:t>dol</a:t>
            </a:r>
            <a:endParaRPr lang="en-US" altLang="zh-CN" sz="2000" b="1" dirty="0" smtClean="0"/>
          </a:p>
          <a:p>
            <a:r>
              <a:rPr lang="zh-CN" altLang="en-US" sz="2000" dirty="0" smtClean="0"/>
              <a:t>修改</a:t>
            </a:r>
            <a:r>
              <a:rPr lang="en-US" altLang="zh-CN" sz="2000" dirty="0" smtClean="0"/>
              <a:t>build_zip.xml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zh-CN" altLang="en-US" sz="2000" b="1" dirty="0" smtClean="0"/>
              <a:t>找到下面这段话，就是说上面编译的</a:t>
            </a:r>
            <a:r>
              <a:rPr lang="en-US" altLang="zh-CN" sz="2000" b="1" dirty="0" err="1" smtClean="0"/>
              <a:t>systemc</a:t>
            </a:r>
            <a:r>
              <a:rPr lang="zh-CN" altLang="en-US" sz="2000" b="1" dirty="0" smtClean="0"/>
              <a:t>位置在哪里，</a:t>
            </a:r>
            <a:endParaRPr lang="en-US" altLang="zh-CN" sz="2000" b="1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property name="systemc.inc" value="YYY/include</a:t>
            </a:r>
            <a:r>
              <a:rPr lang="en-US" altLang="zh-CN" sz="2000" dirty="0" smtClean="0"/>
              <a:t>"/&gt;</a:t>
            </a:r>
            <a:endParaRPr lang="en-US" altLang="zh-CN" sz="2000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property name="systemc.lib" value="YYY/</a:t>
            </a:r>
            <a:r>
              <a:rPr lang="en-US" altLang="zh-CN" sz="2000" b="1" dirty="0"/>
              <a:t>lib-</a:t>
            </a:r>
            <a:r>
              <a:rPr lang="en-US" altLang="zh-CN" sz="2000" b="1" dirty="0" err="1"/>
              <a:t>linux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libsystemc.a</a:t>
            </a:r>
            <a:r>
              <a:rPr lang="en-US" altLang="zh-CN" sz="2000" dirty="0" smtClean="0"/>
              <a:t>"/&gt;</a:t>
            </a:r>
            <a:endParaRPr lang="en-US" altLang="zh-CN" sz="2000" dirty="0" smtClean="0"/>
          </a:p>
          <a:p>
            <a:r>
              <a:rPr lang="zh-CN" altLang="en-US" sz="2000" dirty="0" smtClean="0"/>
              <a:t>把</a:t>
            </a:r>
            <a:r>
              <a:rPr lang="en-US" altLang="zh-CN" sz="2000" dirty="0" smtClean="0"/>
              <a:t>YYY</a:t>
            </a:r>
            <a:r>
              <a:rPr lang="zh-CN" altLang="en-US" sz="2000" dirty="0" smtClean="0"/>
              <a:t>改成上页</a:t>
            </a:r>
            <a:r>
              <a:rPr lang="en-US" altLang="zh-CN" sz="2000" dirty="0" err="1" smtClean="0"/>
              <a:t>pwd</a:t>
            </a:r>
            <a:r>
              <a:rPr lang="zh-CN" altLang="en-US" sz="2000" dirty="0" smtClean="0"/>
              <a:t>的结果（</a:t>
            </a:r>
            <a:r>
              <a:rPr lang="zh-CN" altLang="en-US" sz="2000" b="1" dirty="0" smtClean="0"/>
              <a:t>注意，对于  </a:t>
            </a:r>
            <a:r>
              <a:rPr lang="en-US" altLang="zh-CN" sz="2000" b="1" dirty="0" smtClean="0"/>
              <a:t>64</a:t>
            </a:r>
            <a:r>
              <a:rPr lang="zh-CN" altLang="en-US" sz="2000" b="1" dirty="0" smtClean="0"/>
              <a:t>位 系统的机器，</a:t>
            </a:r>
            <a:r>
              <a:rPr lang="en-US" altLang="zh-CN" sz="2000" b="1" dirty="0" smtClean="0"/>
              <a:t>lib-</a:t>
            </a:r>
            <a:r>
              <a:rPr lang="en-US" altLang="zh-CN" sz="2000" b="1" dirty="0" err="1" smtClean="0"/>
              <a:t>linux</a:t>
            </a:r>
            <a:r>
              <a:rPr lang="zh-CN" altLang="en-US" sz="2000" b="1" dirty="0" smtClean="0"/>
              <a:t>要改成</a:t>
            </a:r>
            <a:r>
              <a:rPr lang="en-US" altLang="zh-CN" sz="2000" b="1" dirty="0" smtClean="0"/>
              <a:t>lib-linux64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C25-656B-4815-851A-CA02F6915D5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1281430"/>
            <a:ext cx="4926965" cy="424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编译</a:t>
            </a:r>
            <a:r>
              <a:rPr lang="en-US" altLang="zh-CN" sz="3200" dirty="0" err="1" smtClean="0"/>
              <a:t>dol</a:t>
            </a:r>
            <a:r>
              <a:rPr lang="zh-CN" altLang="en-US" sz="3200" dirty="0" smtClean="0"/>
              <a:t>（续上页</a:t>
            </a:r>
            <a:endParaRPr lang="en-US" altLang="zh-CN" sz="3200" dirty="0" smtClean="0"/>
          </a:p>
          <a:p>
            <a:r>
              <a:rPr lang="zh-CN" altLang="en-US" sz="2000" dirty="0" smtClean="0"/>
              <a:t>然后是</a:t>
            </a:r>
            <a:r>
              <a:rPr lang="zh-CN" altLang="en-US" sz="2000" dirty="0"/>
              <a:t>编译</a:t>
            </a:r>
            <a:endParaRPr lang="en-US" altLang="zh-CN" sz="2000" dirty="0" smtClean="0"/>
          </a:p>
          <a:p>
            <a:r>
              <a:rPr lang="en-US" altLang="zh-CN" sz="2000" b="1" dirty="0" smtClean="0"/>
              <a:t>$</a:t>
            </a:r>
            <a:r>
              <a:rPr lang="en-US" altLang="zh-CN" sz="2000" b="1" dirty="0"/>
              <a:t>	</a:t>
            </a:r>
            <a:r>
              <a:rPr lang="en-US" altLang="zh-CN" sz="2000" b="1" dirty="0" smtClean="0"/>
              <a:t>ant </a:t>
            </a:r>
            <a:r>
              <a:rPr lang="en-US" altLang="zh-CN" sz="2000" b="1" dirty="0"/>
              <a:t>-f build_zip.xml all</a:t>
            </a:r>
            <a:endParaRPr lang="en-US" altLang="zh-CN" sz="2000" dirty="0" smtClean="0"/>
          </a:p>
          <a:p>
            <a:r>
              <a:rPr lang="zh-CN" altLang="en-US" sz="2000" dirty="0" smtClean="0"/>
              <a:t>若成功会显示</a:t>
            </a:r>
            <a:r>
              <a:rPr lang="en-US" altLang="zh-CN" sz="2000" dirty="0" smtClean="0"/>
              <a:t>build successful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接着可以试试运行第一个例子</a:t>
            </a:r>
            <a:endParaRPr lang="en-US" altLang="zh-CN" sz="2000" dirty="0" smtClean="0"/>
          </a:p>
          <a:p>
            <a:r>
              <a:rPr lang="zh-CN" altLang="en-US" sz="2000" dirty="0" smtClean="0"/>
              <a:t>进入</a:t>
            </a:r>
            <a:r>
              <a:rPr lang="en-US" altLang="zh-CN" sz="2000" dirty="0" smtClean="0"/>
              <a:t>build/bin/</a:t>
            </a:r>
            <a:r>
              <a:rPr lang="en-US" altLang="zh-CN" sz="2000" dirty="0" err="1" smtClean="0"/>
              <a:t>mian</a:t>
            </a:r>
            <a:r>
              <a:rPr lang="zh-CN" altLang="en-US" sz="2000" dirty="0" smtClean="0"/>
              <a:t>路径下</a:t>
            </a:r>
            <a:endParaRPr lang="en-US" altLang="zh-CN" sz="2000" dirty="0"/>
          </a:p>
          <a:p>
            <a:r>
              <a:rPr lang="en-US" altLang="zh-CN" sz="2000" dirty="0" smtClean="0"/>
              <a:t>$	cd build/bin/main</a:t>
            </a:r>
            <a:endParaRPr lang="en-US" altLang="zh-CN" sz="2000" dirty="0" smtClean="0"/>
          </a:p>
          <a:p>
            <a:r>
              <a:rPr lang="zh-CN" altLang="en-US" sz="2000" dirty="0" smtClean="0"/>
              <a:t>然后运行第一个例子</a:t>
            </a:r>
            <a:endParaRPr lang="en-US" altLang="zh-CN" sz="2000" dirty="0" smtClean="0"/>
          </a:p>
          <a:p>
            <a:r>
              <a:rPr lang="en-US" altLang="zh-CN" sz="2000" dirty="0"/>
              <a:t>$	ant -f runexample.xml -</a:t>
            </a:r>
            <a:r>
              <a:rPr lang="en-US" altLang="zh-CN" sz="2000" dirty="0" err="1"/>
              <a:t>Dnumber</a:t>
            </a:r>
            <a:r>
              <a:rPr lang="en-US" altLang="zh-CN" sz="2000" dirty="0"/>
              <a:t>=1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成功结果如图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93" y="1076325"/>
            <a:ext cx="6038850" cy="578167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97C-C633-43C2-AB88-C091A257FB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4518" y="1472665"/>
            <a:ext cx="9057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Run example1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$ </a:t>
            </a:r>
            <a:r>
              <a:rPr lang="en-US" altLang="zh-CN" sz="2800" dirty="0"/>
              <a:t>cd </a:t>
            </a:r>
            <a:r>
              <a:rPr lang="en-US" altLang="zh-CN" sz="2800" dirty="0" smtClean="0"/>
              <a:t>build/bin/main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$ </a:t>
            </a:r>
            <a:r>
              <a:rPr lang="en-US" altLang="zh-CN" sz="2800" dirty="0"/>
              <a:t>ant -f runexample.xml -</a:t>
            </a:r>
            <a:r>
              <a:rPr lang="en-US" altLang="zh-CN" sz="2800" dirty="0" err="1"/>
              <a:t>Dnumber</a:t>
            </a:r>
            <a:r>
              <a:rPr lang="en-US" altLang="zh-CN" sz="2800" dirty="0"/>
              <a:t>=1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18" y="3522846"/>
            <a:ext cx="9675247" cy="242641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58F-D713-4405-BC03-2E34B2838D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88C9-9FAA-4A4B-BFE8-AD52E9E707A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501254"/>
            <a:ext cx="10653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实验报告提交及要求：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400" dirty="0" smtClean="0"/>
              <a:t>暂无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273" y="1568918"/>
            <a:ext cx="10838047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TAs</a:t>
            </a:r>
            <a:r>
              <a:rPr lang="zh-CN" altLang="en-US" sz="3200" b="1" dirty="0" smtClean="0"/>
              <a:t>：</a:t>
            </a:r>
            <a:endParaRPr lang="zh-CN" altLang="en-US" sz="3200" b="1" dirty="0" smtClean="0"/>
          </a:p>
          <a:p>
            <a:r>
              <a:rPr lang="zh-CN" altLang="en-US" sz="3200" dirty="0" smtClean="0"/>
              <a:t>李建鹏、崔明月、钟安阳、</a:t>
            </a:r>
            <a:r>
              <a:rPr lang="zh-CN" sz="3200" dirty="0" smtClean="0"/>
              <a:t>陈胜杰、</a:t>
            </a:r>
            <a:endParaRPr lang="zh-CN" sz="3200" dirty="0" smtClean="0"/>
          </a:p>
          <a:p>
            <a:r>
              <a:rPr lang="zh-CN" sz="3200" dirty="0" smtClean="0"/>
              <a:t>康德开、张文权、朱笛、管卓群</a:t>
            </a:r>
            <a:endParaRPr 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b="1" dirty="0" smtClean="0"/>
              <a:t>嵌入式课程群：</a:t>
            </a:r>
            <a:r>
              <a:rPr lang="zh-CN" altLang="en-US" sz="3200" dirty="0" smtClean="0"/>
              <a:t>461776062</a:t>
            </a:r>
            <a:endParaRPr lang="zh-CN" altLang="en-US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A524-A17A-44D1-91F4-9708B8279C3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O{9WYA[C6`9668YF]9{(}9A"/>
          <p:cNvPicPr>
            <a:picLocks noChangeAspect="1"/>
          </p:cNvPicPr>
          <p:nvPr/>
        </p:nvPicPr>
        <p:blipFill>
          <a:blip r:embed="rId1"/>
          <a:srcRect b="18765"/>
          <a:stretch>
            <a:fillRect/>
          </a:stretch>
        </p:blipFill>
        <p:spPr>
          <a:xfrm>
            <a:off x="7801610" y="1841500"/>
            <a:ext cx="2851785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280" y="1337945"/>
            <a:ext cx="10957560" cy="436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Distributed Operation </a:t>
            </a:r>
            <a:r>
              <a:rPr lang="en-US" altLang="zh-CN" sz="2800" b="1" dirty="0" smtClean="0"/>
              <a:t>Layer :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r>
              <a:rPr lang="en-US" altLang="zh-CN" sz="2800" dirty="0" smtClean="0"/>
              <a:t>The </a:t>
            </a:r>
            <a:r>
              <a:rPr lang="en-US" altLang="zh-CN" sz="2800" dirty="0"/>
              <a:t>distributed operation layer (DOL) is a software development framework to program parallel applications. The DOL allows to specify applications based on the Kahn process network model of computation and features a simulation engine based on </a:t>
            </a:r>
            <a:r>
              <a:rPr lang="en-US" altLang="zh-CN" sz="2800" dirty="0" err="1"/>
              <a:t>SystemC</a:t>
            </a:r>
            <a:r>
              <a:rPr lang="en-US" altLang="zh-CN" sz="2800" dirty="0"/>
              <a:t>. Moreover, the DOL provides an XML-based specification format to describe the implementation of a parallel application on a multi-processor systems, including binding and mapping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>
                <a:hlinkClick r:id="rId1"/>
              </a:rPr>
              <a:t>www.tik.ee.ethz.ch/~shapes/dol.html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9050-AB92-40F5-AF51-4F24E7AA42B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534" y="1079232"/>
            <a:ext cx="9591675" cy="52578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0C8F-AB80-4053-A602-142693A84B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3D5D-B1CC-4CD9-B7AC-334A97B637C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678675"/>
            <a:ext cx="95340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Make</a:t>
            </a:r>
            <a:r>
              <a:rPr lang="zh-CN" altLang="en-US" sz="2800" b="1" dirty="0" smtClean="0"/>
              <a:t>工具简介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47382" y="2583318"/>
            <a:ext cx="9697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Ubuntu</a:t>
            </a:r>
            <a:r>
              <a:rPr lang="zh-CN" altLang="en-US" sz="2400" dirty="0" smtClean="0"/>
              <a:t>环境中，</a:t>
            </a:r>
            <a:r>
              <a:rPr lang="en-US" altLang="zh-CN" sz="2400" dirty="0" smtClean="0"/>
              <a:t>make</a:t>
            </a:r>
            <a:r>
              <a:rPr lang="zh-CN" altLang="en-US" sz="2400" dirty="0"/>
              <a:t>工具主要被用来进行工程编译和程序</a:t>
            </a:r>
            <a:r>
              <a:rPr lang="zh-CN" altLang="en-US" sz="2400" dirty="0" smtClean="0"/>
              <a:t>链接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Makefile</a:t>
            </a:r>
            <a:r>
              <a:rPr lang="zh-CN" altLang="en-US" sz="2400" dirty="0" smtClean="0"/>
              <a:t>文件：</a:t>
            </a:r>
            <a:r>
              <a:rPr lang="zh-CN" altLang="en-US" sz="2400" dirty="0"/>
              <a:t>告诉</a:t>
            </a:r>
            <a:r>
              <a:rPr lang="en-US" altLang="zh-CN" sz="2400" dirty="0"/>
              <a:t>make</a:t>
            </a:r>
            <a:r>
              <a:rPr lang="zh-CN" altLang="en-US" sz="2400" dirty="0"/>
              <a:t>以何种方式编译源代码和链接</a:t>
            </a:r>
            <a:r>
              <a:rPr lang="zh-CN" altLang="en-US" sz="2400" dirty="0" smtClean="0"/>
              <a:t>程序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make</a:t>
            </a:r>
            <a:r>
              <a:rPr lang="zh-CN" altLang="en-US" sz="2400" dirty="0"/>
              <a:t>通过比较对应文件（规则的目标和依赖）的最后修改时间，来决定哪些文件需要更新、那些文件不需要更新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47382" y="5069998"/>
            <a:ext cx="993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http://blog.chinaunix.net/uid-9314244-id-2004686.html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6E5-C574-4E2E-B725-7EE4FFC29F7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991" y="2728264"/>
            <a:ext cx="8557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Ant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Java</a:t>
            </a:r>
            <a:r>
              <a:rPr lang="zh-CN" altLang="en-US" sz="2400" dirty="0"/>
              <a:t>的</a:t>
            </a:r>
            <a:r>
              <a:rPr lang="en-US" altLang="zh-CN" sz="2400" dirty="0"/>
              <a:t>build</a:t>
            </a:r>
            <a:r>
              <a:rPr lang="zh-CN" altLang="en-US" sz="2400" dirty="0"/>
              <a:t>工具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Ant</a:t>
            </a:r>
            <a:r>
              <a:rPr lang="zh-CN" altLang="en-US" sz="2400" dirty="0"/>
              <a:t>用</a:t>
            </a:r>
            <a:r>
              <a:rPr lang="en-US" altLang="zh-CN" sz="2400" dirty="0"/>
              <a:t>Java</a:t>
            </a:r>
            <a:r>
              <a:rPr lang="zh-CN" altLang="en-US" sz="2400" dirty="0"/>
              <a:t>的类来扩展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Ant</a:t>
            </a:r>
            <a:r>
              <a:rPr lang="zh-CN" altLang="en-US" sz="2400" dirty="0" smtClean="0"/>
              <a:t>本身</a:t>
            </a:r>
            <a:r>
              <a:rPr lang="zh-CN" altLang="en-US" sz="2400" dirty="0"/>
              <a:t>就是这样一个</a:t>
            </a:r>
            <a:r>
              <a:rPr lang="zh-CN" altLang="en-US" sz="2400" dirty="0" smtClean="0"/>
              <a:t>流程脚本引擎，</a:t>
            </a:r>
            <a:r>
              <a:rPr lang="zh-CN" altLang="en-US" sz="2400" dirty="0"/>
              <a:t>用于自动化调用程序完成项目的编译，打包，测试等。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68991" y="1951630"/>
            <a:ext cx="54454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Ant</a:t>
            </a:r>
            <a:r>
              <a:rPr lang="zh-CN" altLang="en-US" sz="2800" b="1" dirty="0" smtClean="0"/>
              <a:t>工具简介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68991" y="5327137"/>
            <a:ext cx="971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http://blog.163.com/qiangyongbin2000@126/blog/static/77517819201151653423687/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4E23-01AA-4D5E-B8D7-8DE4A75F939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570698"/>
            <a:ext cx="10196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跨</a:t>
            </a:r>
            <a:r>
              <a:rPr lang="zh-CN" altLang="en-US" sz="2400" dirty="0"/>
              <a:t>平台性。</a:t>
            </a:r>
            <a:r>
              <a:rPr lang="en-US" altLang="zh-CN" sz="2400" dirty="0"/>
              <a:t>Ant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纯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语言编写</a:t>
            </a:r>
            <a:r>
              <a:rPr lang="zh-CN" altLang="en-US" sz="2400" dirty="0"/>
              <a:t>的，所示具有很好的跨平台性。</a:t>
            </a: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操作</a:t>
            </a:r>
            <a:r>
              <a:rPr lang="zh-CN" altLang="en-US" sz="2400" dirty="0"/>
              <a:t>简单。</a:t>
            </a:r>
            <a:r>
              <a:rPr lang="en-US" altLang="zh-CN" sz="2400" dirty="0"/>
              <a:t>Ant</a:t>
            </a:r>
            <a:r>
              <a:rPr lang="zh-CN" altLang="en-US" sz="2400" dirty="0"/>
              <a:t>是由一个内置任务和可选任务组成的。</a:t>
            </a:r>
            <a:r>
              <a:rPr lang="en-US" altLang="zh-CN" sz="2400" dirty="0"/>
              <a:t>Ant</a:t>
            </a:r>
            <a:r>
              <a:rPr lang="zh-CN" altLang="en-US" sz="2400" dirty="0"/>
              <a:t>运行时需要一个</a:t>
            </a:r>
            <a:r>
              <a:rPr lang="en-US" altLang="zh-CN" sz="2400" dirty="0"/>
              <a:t>XML</a:t>
            </a:r>
            <a:r>
              <a:rPr lang="zh-CN" altLang="en-US" sz="2400" dirty="0"/>
              <a:t>文件</a:t>
            </a:r>
            <a:r>
              <a:rPr lang="en-US" altLang="zh-CN" sz="2400" dirty="0"/>
              <a:t>(</a:t>
            </a:r>
            <a:r>
              <a:rPr lang="zh-CN" altLang="en-US" sz="2400" dirty="0"/>
              <a:t>构建文件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容易</a:t>
            </a:r>
            <a:r>
              <a:rPr lang="zh-CN" altLang="en-US" sz="2400" dirty="0"/>
              <a:t>维护和书写</a:t>
            </a:r>
            <a:r>
              <a:rPr lang="zh-CN" altLang="en-US" sz="2400" dirty="0" smtClean="0"/>
              <a:t>，结构清晰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Ant</a:t>
            </a:r>
            <a:r>
              <a:rPr lang="zh-CN" altLang="en-US" sz="2400" dirty="0"/>
              <a:t>可以集成到开发环境中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862812"/>
            <a:ext cx="9615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Ant</a:t>
            </a:r>
            <a:r>
              <a:rPr lang="zh-CN" altLang="en-US" sz="2800" b="1" dirty="0"/>
              <a:t>的优点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E898-6B32-40F4-AA37-4459902C64A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937982"/>
            <a:ext cx="9984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与</a:t>
            </a:r>
            <a:r>
              <a:rPr lang="en-US" altLang="zh-CN" sz="2800" b="1" dirty="0" err="1" smtClean="0"/>
              <a:t>javac</a:t>
            </a:r>
            <a:r>
              <a:rPr lang="zh-CN" altLang="en-US" sz="2800" b="1" dirty="0" smtClean="0"/>
              <a:t>简介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3028421"/>
            <a:ext cx="10181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用途：编译或执行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javac</a:t>
            </a:r>
            <a:r>
              <a:rPr lang="zh-CN" altLang="en-US" sz="2400" dirty="0"/>
              <a:t>命令用来编译</a:t>
            </a:r>
            <a:r>
              <a:rPr lang="en-US" altLang="zh-CN" sz="2400" dirty="0"/>
              <a:t>java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java</a:t>
            </a:r>
            <a:r>
              <a:rPr lang="zh-CN" altLang="en-US" sz="2400" dirty="0"/>
              <a:t>命令可以执行生成的</a:t>
            </a:r>
            <a:r>
              <a:rPr lang="en-US" altLang="zh-CN" sz="2400" dirty="0"/>
              <a:t>class</a:t>
            </a:r>
            <a:r>
              <a:rPr lang="zh-CN" altLang="en-US" sz="2400" dirty="0"/>
              <a:t>文件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1271905"/>
            <a:ext cx="10759440" cy="436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本</a:t>
            </a:r>
            <a:r>
              <a:rPr lang="zh-CN" altLang="en-US" sz="2800" dirty="0" smtClean="0"/>
              <a:t>次实验环境在</a:t>
            </a:r>
            <a:r>
              <a:rPr lang="en-US" altLang="zh-CN" sz="2800" dirty="0" err="1" smtClean="0"/>
              <a:t>linux</a:t>
            </a:r>
            <a:r>
              <a:rPr lang="zh-CN" altLang="en-US" sz="2800" dirty="0" smtClean="0"/>
              <a:t>下进行，建议使用虚拟机安装</a:t>
            </a:r>
            <a:r>
              <a:rPr lang="en-US" altLang="zh-CN" sz="2800" dirty="0" smtClean="0"/>
              <a:t>Ubuntu</a:t>
            </a:r>
            <a:r>
              <a:rPr lang="zh-CN" altLang="en-US" sz="2800" dirty="0" smtClean="0"/>
              <a:t>（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VMWARE</a:t>
            </a:r>
            <a:r>
              <a:rPr lang="zh-CN" altLang="en-US" sz="2800" dirty="0"/>
              <a:t>教程</a:t>
            </a:r>
            <a:r>
              <a:rPr lang="zh-CN" altLang="en-US" sz="2800" dirty="0" smtClean="0"/>
              <a:t>：</a:t>
            </a:r>
            <a:r>
              <a:rPr lang="en-US" altLang="zh-CN" sz="2800" dirty="0">
                <a:hlinkClick r:id="rId1"/>
              </a:rPr>
              <a:t>http://</a:t>
            </a:r>
            <a:r>
              <a:rPr lang="en-US" altLang="zh-CN" sz="2800" dirty="0" smtClean="0">
                <a:hlinkClick r:id="rId1"/>
              </a:rPr>
              <a:t>jingyan.baidu.com/article/0320e2c1ef9f6c1b87507bf6.html</a:t>
            </a:r>
            <a:endParaRPr lang="en-US" altLang="zh-CN" sz="2800" dirty="0" smtClean="0"/>
          </a:p>
          <a:p>
            <a:r>
              <a:rPr lang="en-US" altLang="zh-CN" sz="2800" dirty="0" smtClean="0"/>
              <a:t>VIRTUALBOX</a:t>
            </a:r>
            <a:r>
              <a:rPr lang="zh-CN" altLang="en-US" sz="2800" dirty="0" smtClean="0"/>
              <a:t>教程：</a:t>
            </a:r>
            <a:endParaRPr lang="en-US" altLang="zh-CN" sz="2800" dirty="0" smtClean="0"/>
          </a:p>
          <a:p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jingyan.baidu.com/article/cdddd41c5eea3153ca00e160.html</a:t>
            </a:r>
            <a:endParaRPr lang="en-US" altLang="zh-CN" sz="2800" dirty="0" smtClean="0"/>
          </a:p>
          <a:p>
            <a:r>
              <a:rPr lang="en-US" altLang="zh-CN" sz="2800" dirty="0" smtClean="0"/>
              <a:t>Ubuntu</a:t>
            </a:r>
            <a:r>
              <a:rPr lang="zh-CN" altLang="en-US" sz="2800" dirty="0" smtClean="0"/>
              <a:t>下载：</a:t>
            </a:r>
            <a:endParaRPr lang="en-US" altLang="zh-CN" sz="2800" dirty="0" smtClean="0"/>
          </a:p>
          <a:p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www.ubuntu.com/download/desktop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CFF7-75F2-4257-803A-DF5B65C05D8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2960</Words>
  <Application>WPS 演示</Application>
  <PresentationFormat>宽屏</PresentationFormat>
  <Paragraphs>273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</dc:creator>
  <cp:lastModifiedBy>dkx</cp:lastModifiedBy>
  <cp:revision>30</cp:revision>
  <dcterms:created xsi:type="dcterms:W3CDTF">2015-10-12T14:19:00Z</dcterms:created>
  <dcterms:modified xsi:type="dcterms:W3CDTF">2016-09-18T14:00:37Z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