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LP实战之中文文本分类…"/>
          <p:cNvSpPr txBox="1"/>
          <p:nvPr/>
        </p:nvSpPr>
        <p:spPr>
          <a:xfrm>
            <a:off x="3255887" y="3459305"/>
            <a:ext cx="5844033" cy="216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ts val="9700"/>
              </a:lnSpc>
              <a:defRPr sz="4000"/>
            </a:pPr>
            <a:r>
              <a:t>NLP实战之中文文本分类</a:t>
            </a:r>
          </a:p>
          <a:p>
            <a:pPr>
              <a:lnSpc>
                <a:spcPts val="9700"/>
              </a:lnSpc>
              <a:defRPr sz="4000"/>
            </a:pPr>
            <a:r>
              <a:t>TextCNN代码解读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词袋模型"/>
          <p:cNvSpPr txBox="1"/>
          <p:nvPr/>
        </p:nvSpPr>
        <p:spPr>
          <a:xfrm>
            <a:off x="993171" y="1646063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词袋模型</a:t>
            </a:r>
          </a:p>
        </p:txBody>
      </p:sp>
      <p:sp>
        <p:nvSpPr>
          <p:cNvPr id="227" name="词表：我，爱，你，中，国，吃，饭，去，吧"/>
          <p:cNvSpPr txBox="1"/>
          <p:nvPr/>
        </p:nvSpPr>
        <p:spPr>
          <a:xfrm>
            <a:off x="3883994" y="2794280"/>
            <a:ext cx="6210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词表：我，爱，你，中，国，吃，饭，去，吧</a:t>
            </a:r>
          </a:p>
        </p:txBody>
      </p:sp>
      <p:sp>
        <p:nvSpPr>
          <p:cNvPr id="228" name="一个单词：我的向量表示：1，  0， 0，  0， 0，  0， 0， 0， 0"/>
          <p:cNvSpPr txBox="1"/>
          <p:nvPr/>
        </p:nvSpPr>
        <p:spPr>
          <a:xfrm>
            <a:off x="1307438" y="3505675"/>
            <a:ext cx="866759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一个单词：我的向量表示：1，  0， 0，  0， 0，  0， 0， 0， 0</a:t>
            </a:r>
          </a:p>
        </p:txBody>
      </p:sp>
      <p:sp>
        <p:nvSpPr>
          <p:cNvPr id="229" name="另一个单词：吃的向量表示：0，  0， 0，  0， 0，  1， 0， 0， 0"/>
          <p:cNvSpPr txBox="1"/>
          <p:nvPr/>
        </p:nvSpPr>
        <p:spPr>
          <a:xfrm>
            <a:off x="992790" y="4217070"/>
            <a:ext cx="897239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另一个单词：吃的向量表示：0，  0， 0，  0， 0，  1， 0， 0， 0</a:t>
            </a:r>
          </a:p>
        </p:txBody>
      </p:sp>
      <p:sp>
        <p:nvSpPr>
          <p:cNvPr id="230" name="另一个单词：饭的向量表示：0，  0， 0，  0， 0，  0， 1， 0， 0"/>
          <p:cNvSpPr txBox="1"/>
          <p:nvPr/>
        </p:nvSpPr>
        <p:spPr>
          <a:xfrm>
            <a:off x="992790" y="4928465"/>
            <a:ext cx="897239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另一个单词：饭的向量表示：0，  0， 0，  0， 0，  0， 1， 0， 0</a:t>
            </a:r>
          </a:p>
        </p:txBody>
      </p:sp>
      <p:sp>
        <p:nvSpPr>
          <p:cNvPr id="231" name="吃和饭这两个字的欧式距离是不是等于我和饭的距离"/>
          <p:cNvSpPr txBox="1"/>
          <p:nvPr/>
        </p:nvSpPr>
        <p:spPr>
          <a:xfrm>
            <a:off x="1754391" y="6351255"/>
            <a:ext cx="7124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吃和饭这两个字的欧式距离是不是等于我和饭的距离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使用词向量：每个维度都有值，维度可控"/>
          <p:cNvSpPr txBox="1"/>
          <p:nvPr/>
        </p:nvSpPr>
        <p:spPr>
          <a:xfrm>
            <a:off x="556935" y="1234203"/>
            <a:ext cx="5600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使用词向量：每个维度都有值，维度可控</a:t>
            </a:r>
          </a:p>
        </p:txBody>
      </p:sp>
      <p:sp>
        <p:nvSpPr>
          <p:cNvPr id="234" name="词表：我，爱，你，中，国，吃，饭，去，吧"/>
          <p:cNvSpPr txBox="1"/>
          <p:nvPr/>
        </p:nvSpPr>
        <p:spPr>
          <a:xfrm>
            <a:off x="3883994" y="2794280"/>
            <a:ext cx="6210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词表：我，爱，你，中，国，吃，饭，去，吧</a:t>
            </a:r>
          </a:p>
        </p:txBody>
      </p:sp>
      <p:sp>
        <p:nvSpPr>
          <p:cNvPr id="235" name="一个单词：我的向量表示：0.1，  0.3， 0.02，  0.7， 0.6"/>
          <p:cNvSpPr txBox="1"/>
          <p:nvPr/>
        </p:nvSpPr>
        <p:spPr>
          <a:xfrm>
            <a:off x="1360670" y="4918422"/>
            <a:ext cx="778733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一个单词：我的向量表示：0.1，  0.3， 0.02，  0.7， 0.6</a:t>
            </a:r>
          </a:p>
        </p:txBody>
      </p:sp>
      <p:sp>
        <p:nvSpPr>
          <p:cNvPr id="236" name="其实词表中的每个词都有会一个这样的向量"/>
          <p:cNvSpPr txBox="1"/>
          <p:nvPr/>
        </p:nvSpPr>
        <p:spPr>
          <a:xfrm>
            <a:off x="1714999" y="6513503"/>
            <a:ext cx="5905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其实词表中的每个词都有会一个这样的向量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词向量table"/>
          <p:cNvSpPr txBox="1"/>
          <p:nvPr/>
        </p:nvSpPr>
        <p:spPr>
          <a:xfrm>
            <a:off x="1558334" y="984591"/>
            <a:ext cx="175077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词向量table</a:t>
            </a:r>
          </a:p>
        </p:txBody>
      </p:sp>
      <p:graphicFrame>
        <p:nvGraphicFramePr>
          <p:cNvPr id="239" name="表格"/>
          <p:cNvGraphicFramePr/>
          <p:nvPr/>
        </p:nvGraphicFramePr>
        <p:xfrm>
          <a:off x="4683959" y="3199284"/>
          <a:ext cx="6873444" cy="503272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686074"/>
                <a:gridCol w="686074"/>
                <a:gridCol w="686074"/>
                <a:gridCol w="686074"/>
                <a:gridCol w="686074"/>
                <a:gridCol w="686074"/>
                <a:gridCol w="686074"/>
                <a:gridCol w="686074"/>
                <a:gridCol w="686074"/>
                <a:gridCol w="686074"/>
              </a:tblGrid>
              <a:tr h="557780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57780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57780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57780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57780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57780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57780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57780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57780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40" name="embedding_table"/>
          <p:cNvSpPr txBox="1"/>
          <p:nvPr/>
        </p:nvSpPr>
        <p:spPr>
          <a:xfrm>
            <a:off x="6478330" y="1739481"/>
            <a:ext cx="261914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embedding_table</a:t>
            </a:r>
          </a:p>
        </p:txBody>
      </p:sp>
      <p:sp>
        <p:nvSpPr>
          <p:cNvPr id="241" name="我"/>
          <p:cNvSpPr txBox="1"/>
          <p:nvPr/>
        </p:nvSpPr>
        <p:spPr>
          <a:xfrm>
            <a:off x="1712464" y="3243582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我</a:t>
            </a:r>
          </a:p>
        </p:txBody>
      </p:sp>
      <p:sp>
        <p:nvSpPr>
          <p:cNvPr id="242" name="爱"/>
          <p:cNvSpPr txBox="1"/>
          <p:nvPr/>
        </p:nvSpPr>
        <p:spPr>
          <a:xfrm>
            <a:off x="1712464" y="3794923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爱</a:t>
            </a:r>
          </a:p>
        </p:txBody>
      </p:sp>
      <p:sp>
        <p:nvSpPr>
          <p:cNvPr id="243" name="中"/>
          <p:cNvSpPr txBox="1"/>
          <p:nvPr/>
        </p:nvSpPr>
        <p:spPr>
          <a:xfrm>
            <a:off x="1712464" y="4758124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中</a:t>
            </a:r>
          </a:p>
        </p:txBody>
      </p:sp>
      <p:sp>
        <p:nvSpPr>
          <p:cNvPr id="244" name="你"/>
          <p:cNvSpPr txBox="1"/>
          <p:nvPr/>
        </p:nvSpPr>
        <p:spPr>
          <a:xfrm>
            <a:off x="1712464" y="4256949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你</a:t>
            </a:r>
          </a:p>
        </p:txBody>
      </p:sp>
      <p:sp>
        <p:nvSpPr>
          <p:cNvPr id="245" name="国"/>
          <p:cNvSpPr txBox="1"/>
          <p:nvPr/>
        </p:nvSpPr>
        <p:spPr>
          <a:xfrm>
            <a:off x="1712464" y="5448946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国</a:t>
            </a:r>
          </a:p>
        </p:txBody>
      </p:sp>
      <p:sp>
        <p:nvSpPr>
          <p:cNvPr id="246" name="0"/>
          <p:cNvSpPr txBox="1"/>
          <p:nvPr/>
        </p:nvSpPr>
        <p:spPr>
          <a:xfrm>
            <a:off x="4128679" y="3273403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47" name="1"/>
          <p:cNvSpPr txBox="1"/>
          <p:nvPr/>
        </p:nvSpPr>
        <p:spPr>
          <a:xfrm>
            <a:off x="4128679" y="3824744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248" name="2"/>
          <p:cNvSpPr txBox="1"/>
          <p:nvPr/>
        </p:nvSpPr>
        <p:spPr>
          <a:xfrm>
            <a:off x="4128679" y="4376085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249" name="3"/>
          <p:cNvSpPr txBox="1"/>
          <p:nvPr/>
        </p:nvSpPr>
        <p:spPr>
          <a:xfrm>
            <a:off x="4128679" y="4927426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50" name="4"/>
          <p:cNvSpPr txBox="1"/>
          <p:nvPr/>
        </p:nvSpPr>
        <p:spPr>
          <a:xfrm>
            <a:off x="4128679" y="5478767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251" name="0.02"/>
          <p:cNvSpPr txBox="1"/>
          <p:nvPr/>
        </p:nvSpPr>
        <p:spPr>
          <a:xfrm>
            <a:off x="4892190" y="3264842"/>
            <a:ext cx="283770" cy="478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0.02</a:t>
            </a:r>
          </a:p>
        </p:txBody>
      </p:sp>
      <p:sp>
        <p:nvSpPr>
          <p:cNvPr id="252" name="0.02"/>
          <p:cNvSpPr txBox="1"/>
          <p:nvPr/>
        </p:nvSpPr>
        <p:spPr>
          <a:xfrm>
            <a:off x="5493454" y="3264842"/>
            <a:ext cx="283769" cy="478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0.02</a:t>
            </a:r>
          </a:p>
        </p:txBody>
      </p:sp>
      <p:sp>
        <p:nvSpPr>
          <p:cNvPr id="253" name="0.02"/>
          <p:cNvSpPr txBox="1"/>
          <p:nvPr/>
        </p:nvSpPr>
        <p:spPr>
          <a:xfrm>
            <a:off x="6160825" y="3264842"/>
            <a:ext cx="283770" cy="478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0.02</a:t>
            </a:r>
          </a:p>
        </p:txBody>
      </p:sp>
      <p:sp>
        <p:nvSpPr>
          <p:cNvPr id="254" name="吃"/>
          <p:cNvSpPr txBox="1"/>
          <p:nvPr/>
        </p:nvSpPr>
        <p:spPr>
          <a:xfrm>
            <a:off x="1712464" y="6025248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吃</a:t>
            </a:r>
          </a:p>
        </p:txBody>
      </p:sp>
      <p:sp>
        <p:nvSpPr>
          <p:cNvPr id="255" name="饭"/>
          <p:cNvSpPr txBox="1"/>
          <p:nvPr/>
        </p:nvSpPr>
        <p:spPr>
          <a:xfrm>
            <a:off x="1712464" y="6725674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饭</a:t>
            </a:r>
          </a:p>
        </p:txBody>
      </p:sp>
      <p:sp>
        <p:nvSpPr>
          <p:cNvPr id="256" name="去"/>
          <p:cNvSpPr txBox="1"/>
          <p:nvPr/>
        </p:nvSpPr>
        <p:spPr>
          <a:xfrm>
            <a:off x="1712464" y="7277014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去</a:t>
            </a:r>
          </a:p>
        </p:txBody>
      </p:sp>
      <p:sp>
        <p:nvSpPr>
          <p:cNvPr id="257" name="吧"/>
          <p:cNvSpPr txBox="1"/>
          <p:nvPr/>
        </p:nvSpPr>
        <p:spPr>
          <a:xfrm>
            <a:off x="1712464" y="7828355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吧</a:t>
            </a:r>
          </a:p>
        </p:txBody>
      </p:sp>
      <p:sp>
        <p:nvSpPr>
          <p:cNvPr id="258" name="5"/>
          <p:cNvSpPr txBox="1"/>
          <p:nvPr/>
        </p:nvSpPr>
        <p:spPr>
          <a:xfrm>
            <a:off x="4128679" y="6027332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259" name="6"/>
          <p:cNvSpPr txBox="1"/>
          <p:nvPr/>
        </p:nvSpPr>
        <p:spPr>
          <a:xfrm>
            <a:off x="4128679" y="6581449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260" name="7"/>
          <p:cNvSpPr txBox="1"/>
          <p:nvPr/>
        </p:nvSpPr>
        <p:spPr>
          <a:xfrm>
            <a:off x="4128679" y="7135567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261" name="8"/>
          <p:cNvSpPr txBox="1"/>
          <p:nvPr/>
        </p:nvSpPr>
        <p:spPr>
          <a:xfrm>
            <a:off x="4128679" y="7858176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词向量表格怎么来？"/>
          <p:cNvSpPr txBox="1"/>
          <p:nvPr/>
        </p:nvSpPr>
        <p:spPr>
          <a:xfrm>
            <a:off x="618070" y="1321567"/>
            <a:ext cx="2857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词向量表格怎么来？</a:t>
            </a:r>
          </a:p>
        </p:txBody>
      </p:sp>
      <p:sp>
        <p:nvSpPr>
          <p:cNvPr id="264" name="1.先用模型学出来，在放入到文本分类模型中去"/>
          <p:cNvSpPr txBox="1"/>
          <p:nvPr/>
        </p:nvSpPr>
        <p:spPr>
          <a:xfrm>
            <a:off x="1735032" y="2644512"/>
            <a:ext cx="646450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1.先用模型学出来，在放入到文本分类模型中去</a:t>
            </a:r>
          </a:p>
        </p:txBody>
      </p:sp>
      <p:sp>
        <p:nvSpPr>
          <p:cNvPr id="265" name="矩形"/>
          <p:cNvSpPr/>
          <p:nvPr/>
        </p:nvSpPr>
        <p:spPr>
          <a:xfrm>
            <a:off x="3895462" y="4241799"/>
            <a:ext cx="2746517" cy="148090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6" name="W2V模型"/>
          <p:cNvSpPr txBox="1"/>
          <p:nvPr/>
        </p:nvSpPr>
        <p:spPr>
          <a:xfrm>
            <a:off x="4582158" y="4616450"/>
            <a:ext cx="137312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W2V模型</a:t>
            </a:r>
          </a:p>
        </p:txBody>
      </p:sp>
      <p:sp>
        <p:nvSpPr>
          <p:cNvPr id="267" name="所有句子"/>
          <p:cNvSpPr txBox="1"/>
          <p:nvPr/>
        </p:nvSpPr>
        <p:spPr>
          <a:xfrm>
            <a:off x="631233" y="4721901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所有句子</a:t>
            </a:r>
          </a:p>
        </p:txBody>
      </p:sp>
      <p:sp>
        <p:nvSpPr>
          <p:cNvPr id="268" name="线条"/>
          <p:cNvSpPr/>
          <p:nvPr/>
        </p:nvSpPr>
        <p:spPr>
          <a:xfrm>
            <a:off x="2173138" y="5025056"/>
            <a:ext cx="140695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269" name="表格"/>
          <p:cNvGraphicFramePr/>
          <p:nvPr/>
        </p:nvGraphicFramePr>
        <p:xfrm>
          <a:off x="8403182" y="4097889"/>
          <a:ext cx="3763821" cy="22512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375111"/>
                <a:gridCol w="375111"/>
                <a:gridCol w="375111"/>
                <a:gridCol w="375111"/>
                <a:gridCol w="375111"/>
                <a:gridCol w="375111"/>
                <a:gridCol w="375111"/>
                <a:gridCol w="375111"/>
                <a:gridCol w="375111"/>
                <a:gridCol w="375111"/>
              </a:tblGrid>
              <a:tr h="248727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48727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48727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48727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48727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48727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48727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48727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48727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70" name="embedding_table"/>
          <p:cNvSpPr txBox="1"/>
          <p:nvPr/>
        </p:nvSpPr>
        <p:spPr>
          <a:xfrm>
            <a:off x="9124219" y="3037465"/>
            <a:ext cx="261914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embedding_table</a:t>
            </a:r>
          </a:p>
        </p:txBody>
      </p:sp>
      <p:sp>
        <p:nvSpPr>
          <p:cNvPr id="271" name="线条"/>
          <p:cNvSpPr/>
          <p:nvPr/>
        </p:nvSpPr>
        <p:spPr>
          <a:xfrm>
            <a:off x="6815927" y="4982251"/>
            <a:ext cx="140695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随机初始化，放入到文本分类模型中去学习"/>
          <p:cNvSpPr txBox="1"/>
          <p:nvPr/>
        </p:nvSpPr>
        <p:spPr>
          <a:xfrm>
            <a:off x="3312518" y="4242031"/>
            <a:ext cx="5905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随机初始化，放入到文本分类模型中去学习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这两个方式都可以，如果数据量比较大，效果没区别"/>
          <p:cNvSpPr txBox="1"/>
          <p:nvPr/>
        </p:nvSpPr>
        <p:spPr>
          <a:xfrm>
            <a:off x="2253616" y="3979938"/>
            <a:ext cx="7124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这两个方式都可以，如果数据量比较大，效果没区别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" name="表格"/>
          <p:cNvGraphicFramePr/>
          <p:nvPr/>
        </p:nvGraphicFramePr>
        <p:xfrm>
          <a:off x="4683959" y="3199284"/>
          <a:ext cx="6873444" cy="503272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686074"/>
                <a:gridCol w="686074"/>
                <a:gridCol w="686074"/>
                <a:gridCol w="686074"/>
                <a:gridCol w="686074"/>
                <a:gridCol w="686074"/>
                <a:gridCol w="686074"/>
                <a:gridCol w="686074"/>
                <a:gridCol w="686074"/>
                <a:gridCol w="686074"/>
              </a:tblGrid>
              <a:tr h="557780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57780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57780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57780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57780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57780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57780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57780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57780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78" name="embedding_table"/>
          <p:cNvSpPr txBox="1"/>
          <p:nvPr/>
        </p:nvSpPr>
        <p:spPr>
          <a:xfrm>
            <a:off x="6478329" y="1739482"/>
            <a:ext cx="261914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embedding_table</a:t>
            </a:r>
          </a:p>
        </p:txBody>
      </p:sp>
      <p:sp>
        <p:nvSpPr>
          <p:cNvPr id="279" name="我"/>
          <p:cNvSpPr txBox="1"/>
          <p:nvPr/>
        </p:nvSpPr>
        <p:spPr>
          <a:xfrm>
            <a:off x="1712464" y="3243582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我</a:t>
            </a:r>
          </a:p>
        </p:txBody>
      </p:sp>
      <p:sp>
        <p:nvSpPr>
          <p:cNvPr id="280" name="爱"/>
          <p:cNvSpPr txBox="1"/>
          <p:nvPr/>
        </p:nvSpPr>
        <p:spPr>
          <a:xfrm>
            <a:off x="1712464" y="3794923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爱</a:t>
            </a:r>
          </a:p>
        </p:txBody>
      </p:sp>
      <p:sp>
        <p:nvSpPr>
          <p:cNvPr id="281" name="中"/>
          <p:cNvSpPr txBox="1"/>
          <p:nvPr/>
        </p:nvSpPr>
        <p:spPr>
          <a:xfrm>
            <a:off x="1712464" y="4758124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中</a:t>
            </a:r>
          </a:p>
        </p:txBody>
      </p:sp>
      <p:sp>
        <p:nvSpPr>
          <p:cNvPr id="282" name="你"/>
          <p:cNvSpPr txBox="1"/>
          <p:nvPr/>
        </p:nvSpPr>
        <p:spPr>
          <a:xfrm>
            <a:off x="1712464" y="4256949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你</a:t>
            </a:r>
          </a:p>
        </p:txBody>
      </p:sp>
      <p:sp>
        <p:nvSpPr>
          <p:cNvPr id="283" name="国"/>
          <p:cNvSpPr txBox="1"/>
          <p:nvPr/>
        </p:nvSpPr>
        <p:spPr>
          <a:xfrm>
            <a:off x="1712464" y="5448946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国</a:t>
            </a:r>
          </a:p>
        </p:txBody>
      </p:sp>
      <p:sp>
        <p:nvSpPr>
          <p:cNvPr id="284" name="0"/>
          <p:cNvSpPr txBox="1"/>
          <p:nvPr/>
        </p:nvSpPr>
        <p:spPr>
          <a:xfrm>
            <a:off x="4128679" y="3273403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85" name="1"/>
          <p:cNvSpPr txBox="1"/>
          <p:nvPr/>
        </p:nvSpPr>
        <p:spPr>
          <a:xfrm>
            <a:off x="4128679" y="3824744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286" name="2"/>
          <p:cNvSpPr txBox="1"/>
          <p:nvPr/>
        </p:nvSpPr>
        <p:spPr>
          <a:xfrm>
            <a:off x="4128679" y="4376085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287" name="3"/>
          <p:cNvSpPr txBox="1"/>
          <p:nvPr/>
        </p:nvSpPr>
        <p:spPr>
          <a:xfrm>
            <a:off x="4128679" y="4927426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88" name="4"/>
          <p:cNvSpPr txBox="1"/>
          <p:nvPr/>
        </p:nvSpPr>
        <p:spPr>
          <a:xfrm>
            <a:off x="4128679" y="5478767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289" name="0.02"/>
          <p:cNvSpPr txBox="1"/>
          <p:nvPr/>
        </p:nvSpPr>
        <p:spPr>
          <a:xfrm>
            <a:off x="4892190" y="3264842"/>
            <a:ext cx="283770" cy="478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0.02</a:t>
            </a:r>
          </a:p>
        </p:txBody>
      </p:sp>
      <p:sp>
        <p:nvSpPr>
          <p:cNvPr id="290" name="0.02"/>
          <p:cNvSpPr txBox="1"/>
          <p:nvPr/>
        </p:nvSpPr>
        <p:spPr>
          <a:xfrm>
            <a:off x="5493454" y="3264842"/>
            <a:ext cx="283770" cy="478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0.02</a:t>
            </a:r>
          </a:p>
        </p:txBody>
      </p:sp>
      <p:sp>
        <p:nvSpPr>
          <p:cNvPr id="291" name="0.02"/>
          <p:cNvSpPr txBox="1"/>
          <p:nvPr/>
        </p:nvSpPr>
        <p:spPr>
          <a:xfrm>
            <a:off x="6160825" y="3264842"/>
            <a:ext cx="283770" cy="478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0.02</a:t>
            </a:r>
          </a:p>
        </p:txBody>
      </p:sp>
      <p:sp>
        <p:nvSpPr>
          <p:cNvPr id="292" name="吃"/>
          <p:cNvSpPr txBox="1"/>
          <p:nvPr/>
        </p:nvSpPr>
        <p:spPr>
          <a:xfrm>
            <a:off x="1712464" y="6025248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吃</a:t>
            </a:r>
          </a:p>
        </p:txBody>
      </p:sp>
      <p:sp>
        <p:nvSpPr>
          <p:cNvPr id="293" name="饭"/>
          <p:cNvSpPr txBox="1"/>
          <p:nvPr/>
        </p:nvSpPr>
        <p:spPr>
          <a:xfrm>
            <a:off x="1712464" y="6725673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饭</a:t>
            </a:r>
          </a:p>
        </p:txBody>
      </p:sp>
      <p:sp>
        <p:nvSpPr>
          <p:cNvPr id="294" name="去"/>
          <p:cNvSpPr txBox="1"/>
          <p:nvPr/>
        </p:nvSpPr>
        <p:spPr>
          <a:xfrm>
            <a:off x="1712464" y="7277014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去</a:t>
            </a:r>
          </a:p>
        </p:txBody>
      </p:sp>
      <p:sp>
        <p:nvSpPr>
          <p:cNvPr id="295" name="吧"/>
          <p:cNvSpPr txBox="1"/>
          <p:nvPr/>
        </p:nvSpPr>
        <p:spPr>
          <a:xfrm>
            <a:off x="1712464" y="7828355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吧</a:t>
            </a:r>
          </a:p>
        </p:txBody>
      </p:sp>
      <p:sp>
        <p:nvSpPr>
          <p:cNvPr id="296" name="5"/>
          <p:cNvSpPr txBox="1"/>
          <p:nvPr/>
        </p:nvSpPr>
        <p:spPr>
          <a:xfrm>
            <a:off x="4128679" y="6027332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297" name="6"/>
          <p:cNvSpPr txBox="1"/>
          <p:nvPr/>
        </p:nvSpPr>
        <p:spPr>
          <a:xfrm>
            <a:off x="4128679" y="6581449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298" name="7"/>
          <p:cNvSpPr txBox="1"/>
          <p:nvPr/>
        </p:nvSpPr>
        <p:spPr>
          <a:xfrm>
            <a:off x="4128679" y="7135567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299" name="8"/>
          <p:cNvSpPr txBox="1"/>
          <p:nvPr/>
        </p:nvSpPr>
        <p:spPr>
          <a:xfrm>
            <a:off x="4128679" y="7858176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我"/>
          <p:cNvSpPr txBox="1"/>
          <p:nvPr/>
        </p:nvSpPr>
        <p:spPr>
          <a:xfrm>
            <a:off x="5679394" y="6355342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我</a:t>
            </a:r>
          </a:p>
        </p:txBody>
      </p:sp>
      <p:sp>
        <p:nvSpPr>
          <p:cNvPr id="302" name="爱"/>
          <p:cNvSpPr txBox="1"/>
          <p:nvPr/>
        </p:nvSpPr>
        <p:spPr>
          <a:xfrm>
            <a:off x="6708094" y="6355342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爱</a:t>
            </a:r>
          </a:p>
        </p:txBody>
      </p:sp>
      <p:sp>
        <p:nvSpPr>
          <p:cNvPr id="303" name="中"/>
          <p:cNvSpPr txBox="1"/>
          <p:nvPr/>
        </p:nvSpPr>
        <p:spPr>
          <a:xfrm>
            <a:off x="7736794" y="6355342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中</a:t>
            </a:r>
          </a:p>
        </p:txBody>
      </p:sp>
      <p:sp>
        <p:nvSpPr>
          <p:cNvPr id="304" name="…"/>
          <p:cNvSpPr txBox="1"/>
          <p:nvPr/>
        </p:nvSpPr>
        <p:spPr>
          <a:xfrm>
            <a:off x="8689294" y="6385162"/>
            <a:ext cx="41910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305" name="国"/>
          <p:cNvSpPr txBox="1"/>
          <p:nvPr/>
        </p:nvSpPr>
        <p:spPr>
          <a:xfrm>
            <a:off x="9527494" y="6355342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国</a:t>
            </a:r>
          </a:p>
        </p:txBody>
      </p:sp>
      <p:sp>
        <p:nvSpPr>
          <p:cNvPr id="306" name="0"/>
          <p:cNvSpPr txBox="1"/>
          <p:nvPr/>
        </p:nvSpPr>
        <p:spPr>
          <a:xfrm>
            <a:off x="5842310" y="5762999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07" name="1"/>
          <p:cNvSpPr txBox="1"/>
          <p:nvPr/>
        </p:nvSpPr>
        <p:spPr>
          <a:xfrm>
            <a:off x="6871010" y="5762999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08" name="…"/>
          <p:cNvSpPr txBox="1"/>
          <p:nvPr/>
        </p:nvSpPr>
        <p:spPr>
          <a:xfrm>
            <a:off x="8784544" y="5762999"/>
            <a:ext cx="41910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309" name="4"/>
          <p:cNvSpPr txBox="1"/>
          <p:nvPr/>
        </p:nvSpPr>
        <p:spPr>
          <a:xfrm>
            <a:off x="9690409" y="5762999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310" name="中文汉字"/>
          <p:cNvSpPr txBox="1"/>
          <p:nvPr/>
        </p:nvSpPr>
        <p:spPr>
          <a:xfrm>
            <a:off x="2813563" y="6348141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中文汉字</a:t>
            </a:r>
          </a:p>
        </p:txBody>
      </p:sp>
      <p:sp>
        <p:nvSpPr>
          <p:cNvPr id="311" name="对应的数字索引"/>
          <p:cNvSpPr txBox="1"/>
          <p:nvPr/>
        </p:nvSpPr>
        <p:spPr>
          <a:xfrm>
            <a:off x="2413513" y="5733179"/>
            <a:ext cx="2247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对应的数字索引</a:t>
            </a:r>
          </a:p>
        </p:txBody>
      </p:sp>
      <p:sp>
        <p:nvSpPr>
          <p:cNvPr id="312" name="token embedding"/>
          <p:cNvSpPr txBox="1"/>
          <p:nvPr/>
        </p:nvSpPr>
        <p:spPr>
          <a:xfrm>
            <a:off x="2372916" y="4914606"/>
            <a:ext cx="265359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token embedding</a:t>
            </a:r>
          </a:p>
        </p:txBody>
      </p:sp>
      <p:sp>
        <p:nvSpPr>
          <p:cNvPr id="313" name="768"/>
          <p:cNvSpPr txBox="1"/>
          <p:nvPr/>
        </p:nvSpPr>
        <p:spPr>
          <a:xfrm>
            <a:off x="5736341" y="5069867"/>
            <a:ext cx="622707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768</a:t>
            </a:r>
          </a:p>
        </p:txBody>
      </p:sp>
      <p:sp>
        <p:nvSpPr>
          <p:cNvPr id="314" name="768"/>
          <p:cNvSpPr txBox="1"/>
          <p:nvPr/>
        </p:nvSpPr>
        <p:spPr>
          <a:xfrm>
            <a:off x="6650741" y="5069867"/>
            <a:ext cx="622707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768</a:t>
            </a:r>
          </a:p>
        </p:txBody>
      </p:sp>
      <p:sp>
        <p:nvSpPr>
          <p:cNvPr id="315" name="768"/>
          <p:cNvSpPr txBox="1"/>
          <p:nvPr/>
        </p:nvSpPr>
        <p:spPr>
          <a:xfrm>
            <a:off x="7793741" y="5036320"/>
            <a:ext cx="622707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768</a:t>
            </a:r>
          </a:p>
        </p:txBody>
      </p:sp>
      <p:sp>
        <p:nvSpPr>
          <p:cNvPr id="316" name="768"/>
          <p:cNvSpPr txBox="1"/>
          <p:nvPr/>
        </p:nvSpPr>
        <p:spPr>
          <a:xfrm>
            <a:off x="9597141" y="5036320"/>
            <a:ext cx="622707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768</a:t>
            </a:r>
          </a:p>
        </p:txBody>
      </p:sp>
      <p:sp>
        <p:nvSpPr>
          <p:cNvPr id="317" name="线条"/>
          <p:cNvSpPr/>
          <p:nvPr/>
        </p:nvSpPr>
        <p:spPr>
          <a:xfrm flipV="1">
            <a:off x="3537463" y="5383308"/>
            <a:ext cx="1" cy="342229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8" name="线条"/>
          <p:cNvSpPr/>
          <p:nvPr/>
        </p:nvSpPr>
        <p:spPr>
          <a:xfrm flipV="1">
            <a:off x="3480313" y="6164547"/>
            <a:ext cx="1" cy="342229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9" name="3"/>
          <p:cNvSpPr txBox="1"/>
          <p:nvPr/>
        </p:nvSpPr>
        <p:spPr>
          <a:xfrm>
            <a:off x="7887009" y="5762999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320" name="…"/>
          <p:cNvSpPr txBox="1"/>
          <p:nvPr/>
        </p:nvSpPr>
        <p:spPr>
          <a:xfrm>
            <a:off x="8784544" y="5069867"/>
            <a:ext cx="419101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321" name="线条"/>
          <p:cNvSpPr/>
          <p:nvPr/>
        </p:nvSpPr>
        <p:spPr>
          <a:xfrm flipV="1">
            <a:off x="6103041" y="4701655"/>
            <a:ext cx="1" cy="342229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2" name="线条"/>
          <p:cNvSpPr/>
          <p:nvPr/>
        </p:nvSpPr>
        <p:spPr>
          <a:xfrm flipV="1">
            <a:off x="7008348" y="4733662"/>
            <a:ext cx="1" cy="342229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3" name="线条"/>
          <p:cNvSpPr/>
          <p:nvPr/>
        </p:nvSpPr>
        <p:spPr>
          <a:xfrm flipV="1">
            <a:off x="9954747" y="4733662"/>
            <a:ext cx="1" cy="342229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4" name="线条"/>
          <p:cNvSpPr/>
          <p:nvPr/>
        </p:nvSpPr>
        <p:spPr>
          <a:xfrm flipV="1">
            <a:off x="8114629" y="4604757"/>
            <a:ext cx="1" cy="342229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5" name="汉字转数字索引，数字索引获取对应的字向量，把整个句子的全部字向量输入到模型中去。"/>
          <p:cNvSpPr txBox="1"/>
          <p:nvPr/>
        </p:nvSpPr>
        <p:spPr>
          <a:xfrm>
            <a:off x="1426097" y="1634301"/>
            <a:ext cx="10427222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汉字转数字索引，数字索引获取对应的字向量，把整个句子的全部字向量输入到模型中去。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如何生成词表"/>
          <p:cNvSpPr txBox="1"/>
          <p:nvPr/>
        </p:nvSpPr>
        <p:spPr>
          <a:xfrm>
            <a:off x="1349844" y="1546218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如何生成词表</a:t>
            </a:r>
          </a:p>
        </p:txBody>
      </p:sp>
      <p:sp>
        <p:nvSpPr>
          <p:cNvPr id="328" name="最简单：从零开始给一个数字索引；"/>
          <p:cNvSpPr txBox="1"/>
          <p:nvPr/>
        </p:nvSpPr>
        <p:spPr>
          <a:xfrm>
            <a:off x="2616576" y="2988969"/>
            <a:ext cx="5075835" cy="88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最简单：从零开始给一个数字索引；</a:t>
            </a:r>
          </a:p>
        </p:txBody>
      </p:sp>
      <p:sp>
        <p:nvSpPr>
          <p:cNvPr id="329" name="但是考虑一个问题：…"/>
          <p:cNvSpPr txBox="1"/>
          <p:nvPr/>
        </p:nvSpPr>
        <p:spPr>
          <a:xfrm>
            <a:off x="2712181" y="4791178"/>
            <a:ext cx="316230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但是考虑一个问题：</a:t>
            </a:r>
          </a:p>
          <a:p>
            <a:pPr/>
            <a:r>
              <a:t>是所有的词我都要吗？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UNK"/>
          <p:cNvSpPr txBox="1"/>
          <p:nvPr/>
        </p:nvSpPr>
        <p:spPr>
          <a:xfrm>
            <a:off x="1004789" y="952008"/>
            <a:ext cx="78608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UNK</a:t>
            </a:r>
          </a:p>
        </p:txBody>
      </p:sp>
      <p:sp>
        <p:nvSpPr>
          <p:cNvPr id="332" name="删掉的词再出现"/>
          <p:cNvSpPr txBox="1"/>
          <p:nvPr/>
        </p:nvSpPr>
        <p:spPr>
          <a:xfrm>
            <a:off x="885428" y="2532187"/>
            <a:ext cx="2247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删掉的词再出现</a:t>
            </a:r>
          </a:p>
        </p:txBody>
      </p:sp>
      <p:sp>
        <p:nvSpPr>
          <p:cNvPr id="333" name="线上的遇到没看到过的词"/>
          <p:cNvSpPr txBox="1"/>
          <p:nvPr/>
        </p:nvSpPr>
        <p:spPr>
          <a:xfrm>
            <a:off x="4768849" y="2532187"/>
            <a:ext cx="3467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线上的遇到没看到过的词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我"/>
          <p:cNvSpPr txBox="1"/>
          <p:nvPr/>
        </p:nvSpPr>
        <p:spPr>
          <a:xfrm>
            <a:off x="5055363" y="6967172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我</a:t>
            </a:r>
          </a:p>
        </p:txBody>
      </p:sp>
      <p:sp>
        <p:nvSpPr>
          <p:cNvPr id="122" name="爱"/>
          <p:cNvSpPr txBox="1"/>
          <p:nvPr/>
        </p:nvSpPr>
        <p:spPr>
          <a:xfrm>
            <a:off x="6084063" y="6967172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爱</a:t>
            </a:r>
          </a:p>
        </p:txBody>
      </p:sp>
      <p:sp>
        <p:nvSpPr>
          <p:cNvPr id="123" name="中"/>
          <p:cNvSpPr txBox="1"/>
          <p:nvPr/>
        </p:nvSpPr>
        <p:spPr>
          <a:xfrm>
            <a:off x="7112763" y="6967172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中</a:t>
            </a:r>
          </a:p>
        </p:txBody>
      </p:sp>
      <p:sp>
        <p:nvSpPr>
          <p:cNvPr id="124" name="…"/>
          <p:cNvSpPr txBox="1"/>
          <p:nvPr/>
        </p:nvSpPr>
        <p:spPr>
          <a:xfrm>
            <a:off x="8065263" y="6996993"/>
            <a:ext cx="419101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125" name="国"/>
          <p:cNvSpPr txBox="1"/>
          <p:nvPr/>
        </p:nvSpPr>
        <p:spPr>
          <a:xfrm>
            <a:off x="8903463" y="6967172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国</a:t>
            </a:r>
          </a:p>
        </p:txBody>
      </p:sp>
      <p:sp>
        <p:nvSpPr>
          <p:cNvPr id="126" name="圆角矩形"/>
          <p:cNvSpPr/>
          <p:nvPr/>
        </p:nvSpPr>
        <p:spPr>
          <a:xfrm>
            <a:off x="4477395" y="3934454"/>
            <a:ext cx="5213996" cy="1178720"/>
          </a:xfrm>
          <a:prstGeom prst="roundRect">
            <a:avLst>
              <a:gd name="adj" fmla="val 17045"/>
            </a:avLst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" name="0"/>
          <p:cNvSpPr txBox="1"/>
          <p:nvPr/>
        </p:nvSpPr>
        <p:spPr>
          <a:xfrm>
            <a:off x="5218279" y="6374830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28" name="1"/>
          <p:cNvSpPr txBox="1"/>
          <p:nvPr/>
        </p:nvSpPr>
        <p:spPr>
          <a:xfrm>
            <a:off x="6246979" y="6374830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29" name="…"/>
          <p:cNvSpPr txBox="1"/>
          <p:nvPr/>
        </p:nvSpPr>
        <p:spPr>
          <a:xfrm>
            <a:off x="8160513" y="6374830"/>
            <a:ext cx="41910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130" name="4"/>
          <p:cNvSpPr txBox="1"/>
          <p:nvPr/>
        </p:nvSpPr>
        <p:spPr>
          <a:xfrm>
            <a:off x="9066379" y="6374830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31" name="Model"/>
          <p:cNvSpPr txBox="1"/>
          <p:nvPr/>
        </p:nvSpPr>
        <p:spPr>
          <a:xfrm>
            <a:off x="6677462" y="4329128"/>
            <a:ext cx="101681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Model</a:t>
            </a:r>
          </a:p>
        </p:txBody>
      </p:sp>
      <p:sp>
        <p:nvSpPr>
          <p:cNvPr id="132" name="圆角矩形"/>
          <p:cNvSpPr/>
          <p:nvPr/>
        </p:nvSpPr>
        <p:spPr>
          <a:xfrm>
            <a:off x="8814786" y="2709414"/>
            <a:ext cx="812355" cy="475545"/>
          </a:xfrm>
          <a:prstGeom prst="roundRect">
            <a:avLst>
              <a:gd name="adj" fmla="val 40059"/>
            </a:avLst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768"/>
          <p:cNvSpPr txBox="1"/>
          <p:nvPr/>
        </p:nvSpPr>
        <p:spPr>
          <a:xfrm>
            <a:off x="8909610" y="2716657"/>
            <a:ext cx="62270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768</a:t>
            </a:r>
          </a:p>
        </p:txBody>
      </p:sp>
      <p:sp>
        <p:nvSpPr>
          <p:cNvPr id="134" name="中文汉字"/>
          <p:cNvSpPr txBox="1"/>
          <p:nvPr/>
        </p:nvSpPr>
        <p:spPr>
          <a:xfrm>
            <a:off x="2189532" y="6959972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中文汉字</a:t>
            </a:r>
          </a:p>
        </p:txBody>
      </p:sp>
      <p:sp>
        <p:nvSpPr>
          <p:cNvPr id="135" name="对应的数字索引"/>
          <p:cNvSpPr txBox="1"/>
          <p:nvPr/>
        </p:nvSpPr>
        <p:spPr>
          <a:xfrm>
            <a:off x="1789482" y="6345009"/>
            <a:ext cx="2247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对应的数字索引</a:t>
            </a:r>
          </a:p>
        </p:txBody>
      </p:sp>
      <p:sp>
        <p:nvSpPr>
          <p:cNvPr id="136" name="token embedding"/>
          <p:cNvSpPr txBox="1"/>
          <p:nvPr/>
        </p:nvSpPr>
        <p:spPr>
          <a:xfrm>
            <a:off x="1748886" y="5526436"/>
            <a:ext cx="265358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token embedding</a:t>
            </a:r>
          </a:p>
        </p:txBody>
      </p:sp>
      <p:sp>
        <p:nvSpPr>
          <p:cNvPr id="137" name="768"/>
          <p:cNvSpPr txBox="1"/>
          <p:nvPr/>
        </p:nvSpPr>
        <p:spPr>
          <a:xfrm>
            <a:off x="5112310" y="5681697"/>
            <a:ext cx="62270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768</a:t>
            </a:r>
          </a:p>
        </p:txBody>
      </p:sp>
      <p:sp>
        <p:nvSpPr>
          <p:cNvPr id="138" name="768"/>
          <p:cNvSpPr txBox="1"/>
          <p:nvPr/>
        </p:nvSpPr>
        <p:spPr>
          <a:xfrm>
            <a:off x="6026710" y="5681697"/>
            <a:ext cx="62270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768</a:t>
            </a:r>
          </a:p>
        </p:txBody>
      </p:sp>
      <p:sp>
        <p:nvSpPr>
          <p:cNvPr id="139" name="768"/>
          <p:cNvSpPr txBox="1"/>
          <p:nvPr/>
        </p:nvSpPr>
        <p:spPr>
          <a:xfrm>
            <a:off x="7169710" y="5648150"/>
            <a:ext cx="62270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768</a:t>
            </a:r>
          </a:p>
        </p:txBody>
      </p:sp>
      <p:sp>
        <p:nvSpPr>
          <p:cNvPr id="140" name="768"/>
          <p:cNvSpPr txBox="1"/>
          <p:nvPr/>
        </p:nvSpPr>
        <p:spPr>
          <a:xfrm>
            <a:off x="8973110" y="5648150"/>
            <a:ext cx="62270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768</a:t>
            </a:r>
          </a:p>
        </p:txBody>
      </p:sp>
      <p:sp>
        <p:nvSpPr>
          <p:cNvPr id="141" name="线条"/>
          <p:cNvSpPr/>
          <p:nvPr/>
        </p:nvSpPr>
        <p:spPr>
          <a:xfrm flipV="1">
            <a:off x="2913432" y="5995138"/>
            <a:ext cx="1" cy="342229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2" name="线条"/>
          <p:cNvSpPr/>
          <p:nvPr/>
        </p:nvSpPr>
        <p:spPr>
          <a:xfrm flipV="1">
            <a:off x="2856282" y="6776377"/>
            <a:ext cx="1" cy="342229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线条"/>
          <p:cNvSpPr/>
          <p:nvPr/>
        </p:nvSpPr>
        <p:spPr>
          <a:xfrm flipV="1">
            <a:off x="9220963" y="3504550"/>
            <a:ext cx="1" cy="342229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3"/>
          <p:cNvSpPr txBox="1"/>
          <p:nvPr/>
        </p:nvSpPr>
        <p:spPr>
          <a:xfrm>
            <a:off x="7262979" y="6374830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45" name="…"/>
          <p:cNvSpPr txBox="1"/>
          <p:nvPr/>
        </p:nvSpPr>
        <p:spPr>
          <a:xfrm>
            <a:off x="8160513" y="5681697"/>
            <a:ext cx="41910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146" name="圆角矩形"/>
          <p:cNvSpPr/>
          <p:nvPr/>
        </p:nvSpPr>
        <p:spPr>
          <a:xfrm>
            <a:off x="6783257" y="1578064"/>
            <a:ext cx="4875412" cy="472572"/>
          </a:xfrm>
          <a:prstGeom prst="roundRect">
            <a:avLst>
              <a:gd name="adj" fmla="val 39755"/>
            </a:avLst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二分类或者多分类或者其他"/>
          <p:cNvSpPr txBox="1"/>
          <p:nvPr/>
        </p:nvSpPr>
        <p:spPr>
          <a:xfrm>
            <a:off x="6988412" y="1559755"/>
            <a:ext cx="3771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二分类或者多分类或者其他</a:t>
            </a:r>
          </a:p>
        </p:txBody>
      </p:sp>
      <p:sp>
        <p:nvSpPr>
          <p:cNvPr id="148" name="线条"/>
          <p:cNvSpPr/>
          <p:nvPr/>
        </p:nvSpPr>
        <p:spPr>
          <a:xfrm flipV="1">
            <a:off x="5479010" y="5313485"/>
            <a:ext cx="1" cy="342229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线条"/>
          <p:cNvSpPr/>
          <p:nvPr/>
        </p:nvSpPr>
        <p:spPr>
          <a:xfrm flipV="1">
            <a:off x="6384317" y="5345493"/>
            <a:ext cx="1" cy="342229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" name="线条"/>
          <p:cNvSpPr/>
          <p:nvPr/>
        </p:nvSpPr>
        <p:spPr>
          <a:xfrm flipV="1">
            <a:off x="9330716" y="5345493"/>
            <a:ext cx="1" cy="342229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线条"/>
          <p:cNvSpPr/>
          <p:nvPr/>
        </p:nvSpPr>
        <p:spPr>
          <a:xfrm flipV="1">
            <a:off x="7490598" y="5216588"/>
            <a:ext cx="1" cy="342229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" name="线条"/>
          <p:cNvSpPr/>
          <p:nvPr/>
        </p:nvSpPr>
        <p:spPr>
          <a:xfrm flipV="1">
            <a:off x="9208263" y="2208910"/>
            <a:ext cx="1" cy="342229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AD符号"/>
          <p:cNvSpPr txBox="1"/>
          <p:nvPr/>
        </p:nvSpPr>
        <p:spPr>
          <a:xfrm>
            <a:off x="2188415" y="1496296"/>
            <a:ext cx="133929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PAD符号</a:t>
            </a:r>
          </a:p>
        </p:txBody>
      </p:sp>
      <p:sp>
        <p:nvSpPr>
          <p:cNvPr id="336" name="为了方便矩阵化处理，一个batch保持一致"/>
          <p:cNvSpPr txBox="1"/>
          <p:nvPr/>
        </p:nvSpPr>
        <p:spPr>
          <a:xfrm>
            <a:off x="611893" y="3692884"/>
            <a:ext cx="581528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为了方便矩阵化处理，一个batch保持一致</a:t>
            </a:r>
          </a:p>
        </p:txBody>
      </p:sp>
      <p:sp>
        <p:nvSpPr>
          <p:cNvPr id="337" name="这个在我trm代码解读视频讲的会更详细哈，没看过的大家可以看一下"/>
          <p:cNvSpPr txBox="1"/>
          <p:nvPr/>
        </p:nvSpPr>
        <p:spPr>
          <a:xfrm>
            <a:off x="975887" y="5290403"/>
            <a:ext cx="945550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这个在我trm代码解读视频讲的会更详细哈，没看过的大家可以看一下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再插一个点：关于pad"/>
          <p:cNvSpPr txBox="1"/>
          <p:nvPr/>
        </p:nvSpPr>
        <p:spPr>
          <a:xfrm>
            <a:off x="2231565" y="2257613"/>
            <a:ext cx="310012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再插一个点：关于pad</a:t>
            </a:r>
          </a:p>
        </p:txBody>
      </p:sp>
      <p:sp>
        <p:nvSpPr>
          <p:cNvPr id="340" name="把所有句子最开始pad到一个长度"/>
          <p:cNvSpPr txBox="1"/>
          <p:nvPr/>
        </p:nvSpPr>
        <p:spPr>
          <a:xfrm>
            <a:off x="945379" y="3942496"/>
            <a:ext cx="462412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把所有句子最开始pad到一个长度</a:t>
            </a:r>
          </a:p>
        </p:txBody>
      </p:sp>
      <p:sp>
        <p:nvSpPr>
          <p:cNvPr id="341" name="把一个batch pad到一个长度，不同abtch长度可能不同"/>
          <p:cNvSpPr txBox="1"/>
          <p:nvPr/>
        </p:nvSpPr>
        <p:spPr>
          <a:xfrm>
            <a:off x="1206232" y="5480050"/>
            <a:ext cx="757641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把一个batch pad到一个长度，不同abtch长度可能不同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圆角矩形"/>
          <p:cNvSpPr/>
          <p:nvPr/>
        </p:nvSpPr>
        <p:spPr>
          <a:xfrm>
            <a:off x="4477396" y="3934454"/>
            <a:ext cx="5213996" cy="1178720"/>
          </a:xfrm>
          <a:prstGeom prst="roundRect">
            <a:avLst>
              <a:gd name="adj" fmla="val 17045"/>
            </a:avLst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5" name="Model"/>
          <p:cNvSpPr txBox="1"/>
          <p:nvPr/>
        </p:nvSpPr>
        <p:spPr>
          <a:xfrm>
            <a:off x="6677461" y="4329128"/>
            <a:ext cx="101681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Model</a:t>
            </a:r>
          </a:p>
        </p:txBody>
      </p:sp>
      <p:sp>
        <p:nvSpPr>
          <p:cNvPr id="346" name="模型是为了得到一个更好的句子表达"/>
          <p:cNvSpPr txBox="1"/>
          <p:nvPr/>
        </p:nvSpPr>
        <p:spPr>
          <a:xfrm>
            <a:off x="2272044" y="1908156"/>
            <a:ext cx="4991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模型是为了得到一个更好的句子表达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2964" y="1488703"/>
            <a:ext cx="12321706" cy="7130527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bs_size *Seq_len*embedding_size"/>
          <p:cNvSpPr txBox="1"/>
          <p:nvPr/>
        </p:nvSpPr>
        <p:spPr>
          <a:xfrm>
            <a:off x="673953" y="6719543"/>
            <a:ext cx="305038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bs_size *Seq_len*embedding_size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我"/>
          <p:cNvSpPr txBox="1"/>
          <p:nvPr/>
        </p:nvSpPr>
        <p:spPr>
          <a:xfrm>
            <a:off x="5055363" y="6967172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我</a:t>
            </a:r>
          </a:p>
        </p:txBody>
      </p:sp>
      <p:sp>
        <p:nvSpPr>
          <p:cNvPr id="352" name="爱"/>
          <p:cNvSpPr txBox="1"/>
          <p:nvPr/>
        </p:nvSpPr>
        <p:spPr>
          <a:xfrm>
            <a:off x="6084063" y="6967172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爱</a:t>
            </a:r>
          </a:p>
        </p:txBody>
      </p:sp>
      <p:sp>
        <p:nvSpPr>
          <p:cNvPr id="353" name="中"/>
          <p:cNvSpPr txBox="1"/>
          <p:nvPr/>
        </p:nvSpPr>
        <p:spPr>
          <a:xfrm>
            <a:off x="7112763" y="6967172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中</a:t>
            </a:r>
          </a:p>
        </p:txBody>
      </p:sp>
      <p:sp>
        <p:nvSpPr>
          <p:cNvPr id="354" name="…"/>
          <p:cNvSpPr txBox="1"/>
          <p:nvPr/>
        </p:nvSpPr>
        <p:spPr>
          <a:xfrm>
            <a:off x="8065263" y="6996993"/>
            <a:ext cx="419101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355" name="国"/>
          <p:cNvSpPr txBox="1"/>
          <p:nvPr/>
        </p:nvSpPr>
        <p:spPr>
          <a:xfrm>
            <a:off x="8903463" y="6967172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国</a:t>
            </a:r>
          </a:p>
        </p:txBody>
      </p:sp>
      <p:sp>
        <p:nvSpPr>
          <p:cNvPr id="356" name="圆角矩形"/>
          <p:cNvSpPr/>
          <p:nvPr/>
        </p:nvSpPr>
        <p:spPr>
          <a:xfrm>
            <a:off x="4477396" y="3934454"/>
            <a:ext cx="5213996" cy="1178720"/>
          </a:xfrm>
          <a:prstGeom prst="roundRect">
            <a:avLst>
              <a:gd name="adj" fmla="val 17045"/>
            </a:avLst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7" name="0"/>
          <p:cNvSpPr txBox="1"/>
          <p:nvPr/>
        </p:nvSpPr>
        <p:spPr>
          <a:xfrm>
            <a:off x="5218279" y="6374830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58" name="1"/>
          <p:cNvSpPr txBox="1"/>
          <p:nvPr/>
        </p:nvSpPr>
        <p:spPr>
          <a:xfrm>
            <a:off x="6246979" y="6374830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59" name="…"/>
          <p:cNvSpPr txBox="1"/>
          <p:nvPr/>
        </p:nvSpPr>
        <p:spPr>
          <a:xfrm>
            <a:off x="8160513" y="6374830"/>
            <a:ext cx="419101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360" name="4"/>
          <p:cNvSpPr txBox="1"/>
          <p:nvPr/>
        </p:nvSpPr>
        <p:spPr>
          <a:xfrm>
            <a:off x="9066379" y="6374830"/>
            <a:ext cx="28376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361" name="Model"/>
          <p:cNvSpPr txBox="1"/>
          <p:nvPr/>
        </p:nvSpPr>
        <p:spPr>
          <a:xfrm>
            <a:off x="6677461" y="4329128"/>
            <a:ext cx="101681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Model</a:t>
            </a:r>
          </a:p>
        </p:txBody>
      </p:sp>
      <p:sp>
        <p:nvSpPr>
          <p:cNvPr id="362" name="圆角矩形"/>
          <p:cNvSpPr/>
          <p:nvPr/>
        </p:nvSpPr>
        <p:spPr>
          <a:xfrm>
            <a:off x="8814786" y="2709414"/>
            <a:ext cx="812355" cy="475545"/>
          </a:xfrm>
          <a:prstGeom prst="roundRect">
            <a:avLst>
              <a:gd name="adj" fmla="val 40059"/>
            </a:avLst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3" name="768"/>
          <p:cNvSpPr txBox="1"/>
          <p:nvPr/>
        </p:nvSpPr>
        <p:spPr>
          <a:xfrm>
            <a:off x="8909610" y="2716657"/>
            <a:ext cx="62270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768</a:t>
            </a:r>
          </a:p>
        </p:txBody>
      </p:sp>
      <p:sp>
        <p:nvSpPr>
          <p:cNvPr id="364" name="中文汉字"/>
          <p:cNvSpPr txBox="1"/>
          <p:nvPr/>
        </p:nvSpPr>
        <p:spPr>
          <a:xfrm>
            <a:off x="2189532" y="6959972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中文汉字</a:t>
            </a:r>
          </a:p>
        </p:txBody>
      </p:sp>
      <p:sp>
        <p:nvSpPr>
          <p:cNvPr id="365" name="对应的数字索引"/>
          <p:cNvSpPr txBox="1"/>
          <p:nvPr/>
        </p:nvSpPr>
        <p:spPr>
          <a:xfrm>
            <a:off x="1789482" y="6345009"/>
            <a:ext cx="2247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对应的数字索引</a:t>
            </a:r>
          </a:p>
        </p:txBody>
      </p:sp>
      <p:sp>
        <p:nvSpPr>
          <p:cNvPr id="366" name="token embedding"/>
          <p:cNvSpPr txBox="1"/>
          <p:nvPr/>
        </p:nvSpPr>
        <p:spPr>
          <a:xfrm>
            <a:off x="1748886" y="5526436"/>
            <a:ext cx="265358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token embedding</a:t>
            </a:r>
          </a:p>
        </p:txBody>
      </p:sp>
      <p:sp>
        <p:nvSpPr>
          <p:cNvPr id="367" name="768"/>
          <p:cNvSpPr txBox="1"/>
          <p:nvPr/>
        </p:nvSpPr>
        <p:spPr>
          <a:xfrm>
            <a:off x="5112310" y="5681697"/>
            <a:ext cx="62270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768</a:t>
            </a:r>
          </a:p>
        </p:txBody>
      </p:sp>
      <p:sp>
        <p:nvSpPr>
          <p:cNvPr id="368" name="768"/>
          <p:cNvSpPr txBox="1"/>
          <p:nvPr/>
        </p:nvSpPr>
        <p:spPr>
          <a:xfrm>
            <a:off x="6026710" y="5681697"/>
            <a:ext cx="62270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768</a:t>
            </a:r>
          </a:p>
        </p:txBody>
      </p:sp>
      <p:sp>
        <p:nvSpPr>
          <p:cNvPr id="369" name="768"/>
          <p:cNvSpPr txBox="1"/>
          <p:nvPr/>
        </p:nvSpPr>
        <p:spPr>
          <a:xfrm>
            <a:off x="7169710" y="5648150"/>
            <a:ext cx="62270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768</a:t>
            </a:r>
          </a:p>
        </p:txBody>
      </p:sp>
      <p:sp>
        <p:nvSpPr>
          <p:cNvPr id="370" name="768"/>
          <p:cNvSpPr txBox="1"/>
          <p:nvPr/>
        </p:nvSpPr>
        <p:spPr>
          <a:xfrm>
            <a:off x="8973110" y="5648150"/>
            <a:ext cx="62270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768</a:t>
            </a:r>
          </a:p>
        </p:txBody>
      </p:sp>
      <p:sp>
        <p:nvSpPr>
          <p:cNvPr id="371" name="线条"/>
          <p:cNvSpPr/>
          <p:nvPr/>
        </p:nvSpPr>
        <p:spPr>
          <a:xfrm flipV="1">
            <a:off x="2913432" y="5995138"/>
            <a:ext cx="1" cy="342229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2" name="线条"/>
          <p:cNvSpPr/>
          <p:nvPr/>
        </p:nvSpPr>
        <p:spPr>
          <a:xfrm flipV="1">
            <a:off x="2856282" y="6776377"/>
            <a:ext cx="1" cy="342229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3" name="线条"/>
          <p:cNvSpPr/>
          <p:nvPr/>
        </p:nvSpPr>
        <p:spPr>
          <a:xfrm flipV="1">
            <a:off x="9220963" y="3504550"/>
            <a:ext cx="1" cy="342228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4" name="3"/>
          <p:cNvSpPr txBox="1"/>
          <p:nvPr/>
        </p:nvSpPr>
        <p:spPr>
          <a:xfrm>
            <a:off x="7262979" y="6374830"/>
            <a:ext cx="28376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375" name="…"/>
          <p:cNvSpPr txBox="1"/>
          <p:nvPr/>
        </p:nvSpPr>
        <p:spPr>
          <a:xfrm>
            <a:off x="8160513" y="5681697"/>
            <a:ext cx="41910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376" name="圆角矩形"/>
          <p:cNvSpPr/>
          <p:nvPr/>
        </p:nvSpPr>
        <p:spPr>
          <a:xfrm>
            <a:off x="6783258" y="1578064"/>
            <a:ext cx="4875411" cy="472572"/>
          </a:xfrm>
          <a:prstGeom prst="roundRect">
            <a:avLst>
              <a:gd name="adj" fmla="val 39755"/>
            </a:avLst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7" name="二分类或者多分类或者其他"/>
          <p:cNvSpPr txBox="1"/>
          <p:nvPr/>
        </p:nvSpPr>
        <p:spPr>
          <a:xfrm>
            <a:off x="6988412" y="1559755"/>
            <a:ext cx="3771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二分类或者多分类或者其他</a:t>
            </a:r>
          </a:p>
        </p:txBody>
      </p:sp>
      <p:sp>
        <p:nvSpPr>
          <p:cNvPr id="378" name="线条"/>
          <p:cNvSpPr/>
          <p:nvPr/>
        </p:nvSpPr>
        <p:spPr>
          <a:xfrm flipV="1">
            <a:off x="5479010" y="5313485"/>
            <a:ext cx="1" cy="342229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9" name="线条"/>
          <p:cNvSpPr/>
          <p:nvPr/>
        </p:nvSpPr>
        <p:spPr>
          <a:xfrm flipV="1">
            <a:off x="6384317" y="5345493"/>
            <a:ext cx="1" cy="342229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0" name="线条"/>
          <p:cNvSpPr/>
          <p:nvPr/>
        </p:nvSpPr>
        <p:spPr>
          <a:xfrm flipV="1">
            <a:off x="9330716" y="5345493"/>
            <a:ext cx="1" cy="342229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1" name="线条"/>
          <p:cNvSpPr/>
          <p:nvPr/>
        </p:nvSpPr>
        <p:spPr>
          <a:xfrm flipV="1">
            <a:off x="7490598" y="5216588"/>
            <a:ext cx="1" cy="342229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2" name="线条"/>
          <p:cNvSpPr/>
          <p:nvPr/>
        </p:nvSpPr>
        <p:spPr>
          <a:xfrm flipV="1">
            <a:off x="9208263" y="2208910"/>
            <a:ext cx="1" cy="342229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代码实现："/>
          <p:cNvSpPr txBox="1"/>
          <p:nvPr/>
        </p:nvSpPr>
        <p:spPr>
          <a:xfrm>
            <a:off x="3049840" y="1073150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代码实现：</a:t>
            </a:r>
          </a:p>
        </p:txBody>
      </p:sp>
      <p:sp>
        <p:nvSpPr>
          <p:cNvPr id="385" name="Creating a Custom Dataset for your files…"/>
          <p:cNvSpPr txBox="1"/>
          <p:nvPr/>
        </p:nvSpPr>
        <p:spPr>
          <a:xfrm>
            <a:off x="1085813" y="3832133"/>
            <a:ext cx="1005415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Creating a Custom Dataset for your files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https://pytorch.org/tutorials/beginner/basics/data_tutorial.html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我"/>
          <p:cNvSpPr txBox="1"/>
          <p:nvPr/>
        </p:nvSpPr>
        <p:spPr>
          <a:xfrm>
            <a:off x="5055363" y="6967172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我</a:t>
            </a:r>
          </a:p>
        </p:txBody>
      </p:sp>
      <p:sp>
        <p:nvSpPr>
          <p:cNvPr id="155" name="爱"/>
          <p:cNvSpPr txBox="1"/>
          <p:nvPr/>
        </p:nvSpPr>
        <p:spPr>
          <a:xfrm>
            <a:off x="6084063" y="6967172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爱</a:t>
            </a:r>
          </a:p>
        </p:txBody>
      </p:sp>
      <p:sp>
        <p:nvSpPr>
          <p:cNvPr id="156" name="中"/>
          <p:cNvSpPr txBox="1"/>
          <p:nvPr/>
        </p:nvSpPr>
        <p:spPr>
          <a:xfrm>
            <a:off x="7112763" y="6967172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中</a:t>
            </a:r>
          </a:p>
        </p:txBody>
      </p:sp>
      <p:sp>
        <p:nvSpPr>
          <p:cNvPr id="157" name="…"/>
          <p:cNvSpPr txBox="1"/>
          <p:nvPr/>
        </p:nvSpPr>
        <p:spPr>
          <a:xfrm>
            <a:off x="8065263" y="6996993"/>
            <a:ext cx="419101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158" name="国"/>
          <p:cNvSpPr txBox="1"/>
          <p:nvPr/>
        </p:nvSpPr>
        <p:spPr>
          <a:xfrm>
            <a:off x="8903463" y="6967172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国</a:t>
            </a:r>
          </a:p>
        </p:txBody>
      </p:sp>
      <p:sp>
        <p:nvSpPr>
          <p:cNvPr id="159" name="圆角矩形"/>
          <p:cNvSpPr/>
          <p:nvPr/>
        </p:nvSpPr>
        <p:spPr>
          <a:xfrm>
            <a:off x="4477396" y="3934454"/>
            <a:ext cx="5213996" cy="1178720"/>
          </a:xfrm>
          <a:prstGeom prst="roundRect">
            <a:avLst>
              <a:gd name="adj" fmla="val 17045"/>
            </a:avLst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0" name="0"/>
          <p:cNvSpPr txBox="1"/>
          <p:nvPr/>
        </p:nvSpPr>
        <p:spPr>
          <a:xfrm>
            <a:off x="5218279" y="6374830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61" name="1"/>
          <p:cNvSpPr txBox="1"/>
          <p:nvPr/>
        </p:nvSpPr>
        <p:spPr>
          <a:xfrm>
            <a:off x="6246979" y="6374830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62" name="…"/>
          <p:cNvSpPr txBox="1"/>
          <p:nvPr/>
        </p:nvSpPr>
        <p:spPr>
          <a:xfrm>
            <a:off x="8160513" y="6374830"/>
            <a:ext cx="419101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163" name="4"/>
          <p:cNvSpPr txBox="1"/>
          <p:nvPr/>
        </p:nvSpPr>
        <p:spPr>
          <a:xfrm>
            <a:off x="9066379" y="6374830"/>
            <a:ext cx="28376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64" name="Model"/>
          <p:cNvSpPr txBox="1"/>
          <p:nvPr/>
        </p:nvSpPr>
        <p:spPr>
          <a:xfrm>
            <a:off x="6677461" y="4329128"/>
            <a:ext cx="101681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Model</a:t>
            </a:r>
          </a:p>
        </p:txBody>
      </p:sp>
      <p:sp>
        <p:nvSpPr>
          <p:cNvPr id="165" name="圆角矩形"/>
          <p:cNvSpPr/>
          <p:nvPr/>
        </p:nvSpPr>
        <p:spPr>
          <a:xfrm>
            <a:off x="8814786" y="2709414"/>
            <a:ext cx="812355" cy="475545"/>
          </a:xfrm>
          <a:prstGeom prst="roundRect">
            <a:avLst>
              <a:gd name="adj" fmla="val 40059"/>
            </a:avLst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768"/>
          <p:cNvSpPr txBox="1"/>
          <p:nvPr/>
        </p:nvSpPr>
        <p:spPr>
          <a:xfrm>
            <a:off x="8909610" y="2716657"/>
            <a:ext cx="62270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768</a:t>
            </a:r>
          </a:p>
        </p:txBody>
      </p:sp>
      <p:sp>
        <p:nvSpPr>
          <p:cNvPr id="167" name="中文汉字"/>
          <p:cNvSpPr txBox="1"/>
          <p:nvPr/>
        </p:nvSpPr>
        <p:spPr>
          <a:xfrm>
            <a:off x="2189532" y="6959972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中文汉字</a:t>
            </a:r>
          </a:p>
        </p:txBody>
      </p:sp>
      <p:sp>
        <p:nvSpPr>
          <p:cNvPr id="168" name="对应的数字索引"/>
          <p:cNvSpPr txBox="1"/>
          <p:nvPr/>
        </p:nvSpPr>
        <p:spPr>
          <a:xfrm>
            <a:off x="1789482" y="6345009"/>
            <a:ext cx="2247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对应的数字索引</a:t>
            </a:r>
          </a:p>
        </p:txBody>
      </p:sp>
      <p:sp>
        <p:nvSpPr>
          <p:cNvPr id="169" name="token embedding"/>
          <p:cNvSpPr txBox="1"/>
          <p:nvPr/>
        </p:nvSpPr>
        <p:spPr>
          <a:xfrm>
            <a:off x="1748886" y="5526436"/>
            <a:ext cx="265358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token embedding</a:t>
            </a:r>
          </a:p>
        </p:txBody>
      </p:sp>
      <p:sp>
        <p:nvSpPr>
          <p:cNvPr id="170" name="768"/>
          <p:cNvSpPr txBox="1"/>
          <p:nvPr/>
        </p:nvSpPr>
        <p:spPr>
          <a:xfrm>
            <a:off x="5112310" y="5681697"/>
            <a:ext cx="62270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768</a:t>
            </a:r>
          </a:p>
        </p:txBody>
      </p:sp>
      <p:sp>
        <p:nvSpPr>
          <p:cNvPr id="171" name="768"/>
          <p:cNvSpPr txBox="1"/>
          <p:nvPr/>
        </p:nvSpPr>
        <p:spPr>
          <a:xfrm>
            <a:off x="6026710" y="5681697"/>
            <a:ext cx="62270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768</a:t>
            </a:r>
          </a:p>
        </p:txBody>
      </p:sp>
      <p:sp>
        <p:nvSpPr>
          <p:cNvPr id="172" name="768"/>
          <p:cNvSpPr txBox="1"/>
          <p:nvPr/>
        </p:nvSpPr>
        <p:spPr>
          <a:xfrm>
            <a:off x="7169710" y="5648150"/>
            <a:ext cx="62270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768</a:t>
            </a:r>
          </a:p>
        </p:txBody>
      </p:sp>
      <p:sp>
        <p:nvSpPr>
          <p:cNvPr id="173" name="768"/>
          <p:cNvSpPr txBox="1"/>
          <p:nvPr/>
        </p:nvSpPr>
        <p:spPr>
          <a:xfrm>
            <a:off x="8973110" y="5648150"/>
            <a:ext cx="62270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768</a:t>
            </a:r>
          </a:p>
        </p:txBody>
      </p:sp>
      <p:sp>
        <p:nvSpPr>
          <p:cNvPr id="174" name="线条"/>
          <p:cNvSpPr/>
          <p:nvPr/>
        </p:nvSpPr>
        <p:spPr>
          <a:xfrm flipV="1">
            <a:off x="2913432" y="5995138"/>
            <a:ext cx="1" cy="342229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" name="线条"/>
          <p:cNvSpPr/>
          <p:nvPr/>
        </p:nvSpPr>
        <p:spPr>
          <a:xfrm flipV="1">
            <a:off x="2856282" y="6776377"/>
            <a:ext cx="1" cy="342229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6" name="线条"/>
          <p:cNvSpPr/>
          <p:nvPr/>
        </p:nvSpPr>
        <p:spPr>
          <a:xfrm flipV="1">
            <a:off x="9220963" y="3504550"/>
            <a:ext cx="1" cy="342228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7" name="3"/>
          <p:cNvSpPr txBox="1"/>
          <p:nvPr/>
        </p:nvSpPr>
        <p:spPr>
          <a:xfrm>
            <a:off x="7262979" y="6374830"/>
            <a:ext cx="28376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78" name="…"/>
          <p:cNvSpPr txBox="1"/>
          <p:nvPr/>
        </p:nvSpPr>
        <p:spPr>
          <a:xfrm>
            <a:off x="8160513" y="5681697"/>
            <a:ext cx="41910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179" name="圆角矩形"/>
          <p:cNvSpPr/>
          <p:nvPr/>
        </p:nvSpPr>
        <p:spPr>
          <a:xfrm>
            <a:off x="6783258" y="1578064"/>
            <a:ext cx="4875411" cy="472572"/>
          </a:xfrm>
          <a:prstGeom prst="roundRect">
            <a:avLst>
              <a:gd name="adj" fmla="val 39755"/>
            </a:avLst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" name="二分类或者多分类或者其他"/>
          <p:cNvSpPr txBox="1"/>
          <p:nvPr/>
        </p:nvSpPr>
        <p:spPr>
          <a:xfrm>
            <a:off x="6988412" y="1559755"/>
            <a:ext cx="3771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二分类或者多分类或者其他</a:t>
            </a:r>
          </a:p>
        </p:txBody>
      </p:sp>
      <p:sp>
        <p:nvSpPr>
          <p:cNvPr id="181" name="线条"/>
          <p:cNvSpPr/>
          <p:nvPr/>
        </p:nvSpPr>
        <p:spPr>
          <a:xfrm flipV="1">
            <a:off x="5479010" y="5313485"/>
            <a:ext cx="1" cy="342229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" name="线条"/>
          <p:cNvSpPr/>
          <p:nvPr/>
        </p:nvSpPr>
        <p:spPr>
          <a:xfrm flipV="1">
            <a:off x="6384317" y="5345493"/>
            <a:ext cx="1" cy="342229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" name="线条"/>
          <p:cNvSpPr/>
          <p:nvPr/>
        </p:nvSpPr>
        <p:spPr>
          <a:xfrm flipV="1">
            <a:off x="9330716" y="5345493"/>
            <a:ext cx="1" cy="342229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" name="线条"/>
          <p:cNvSpPr/>
          <p:nvPr/>
        </p:nvSpPr>
        <p:spPr>
          <a:xfrm flipV="1">
            <a:off x="7490598" y="5216588"/>
            <a:ext cx="1" cy="342229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" name="线条"/>
          <p:cNvSpPr/>
          <p:nvPr/>
        </p:nvSpPr>
        <p:spPr>
          <a:xfrm flipV="1">
            <a:off x="9208263" y="2208910"/>
            <a:ext cx="1" cy="342229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" name="矩形"/>
          <p:cNvSpPr/>
          <p:nvPr/>
        </p:nvSpPr>
        <p:spPr>
          <a:xfrm>
            <a:off x="992110" y="5358193"/>
            <a:ext cx="10013061" cy="2374437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7" name="矩形"/>
          <p:cNvSpPr/>
          <p:nvPr/>
        </p:nvSpPr>
        <p:spPr>
          <a:xfrm>
            <a:off x="2367171" y="3626266"/>
            <a:ext cx="9144101" cy="1580577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" name="矩形"/>
          <p:cNvSpPr/>
          <p:nvPr/>
        </p:nvSpPr>
        <p:spPr>
          <a:xfrm>
            <a:off x="3702763" y="1558135"/>
            <a:ext cx="9144101" cy="1580578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" name="1：数据预处理"/>
          <p:cNvSpPr txBox="1"/>
          <p:nvPr/>
        </p:nvSpPr>
        <p:spPr>
          <a:xfrm>
            <a:off x="216738" y="7846792"/>
            <a:ext cx="211257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1：数据预处理</a:t>
            </a:r>
          </a:p>
        </p:txBody>
      </p:sp>
      <p:sp>
        <p:nvSpPr>
          <p:cNvPr id="190" name="2.模型构建"/>
          <p:cNvSpPr txBox="1"/>
          <p:nvPr/>
        </p:nvSpPr>
        <p:spPr>
          <a:xfrm>
            <a:off x="656093" y="4152583"/>
            <a:ext cx="158770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2.模型构建</a:t>
            </a:r>
          </a:p>
        </p:txBody>
      </p:sp>
      <p:sp>
        <p:nvSpPr>
          <p:cNvPr id="191" name="3. 损失函数构建"/>
          <p:cNvSpPr txBox="1"/>
          <p:nvPr/>
        </p:nvSpPr>
        <p:spPr>
          <a:xfrm>
            <a:off x="556365" y="1937579"/>
            <a:ext cx="22820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3. 损失函数构建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公众号.png" descr="公众号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57706" y="3852403"/>
            <a:ext cx="9210968" cy="4530902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有我微信的朋友直接找我要"/>
          <p:cNvSpPr txBox="1"/>
          <p:nvPr/>
        </p:nvSpPr>
        <p:spPr>
          <a:xfrm>
            <a:off x="822343" y="1571180"/>
            <a:ext cx="3771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有我微信的朋友直接找我要</a:t>
            </a:r>
          </a:p>
        </p:txBody>
      </p:sp>
      <p:sp>
        <p:nvSpPr>
          <p:cNvPr id="195" name="没我微信的朋友扫描下方二维码回复【文本分类】"/>
          <p:cNvSpPr txBox="1"/>
          <p:nvPr/>
        </p:nvSpPr>
        <p:spPr>
          <a:xfrm>
            <a:off x="972939" y="2434536"/>
            <a:ext cx="6819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没我微信的朋友扫描下方二维码回复【文本分类】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数据预处理部分"/>
          <p:cNvSpPr txBox="1"/>
          <p:nvPr/>
        </p:nvSpPr>
        <p:spPr>
          <a:xfrm>
            <a:off x="4255194" y="2457303"/>
            <a:ext cx="2247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数据预处理部分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词袋模型"/>
          <p:cNvSpPr txBox="1"/>
          <p:nvPr/>
        </p:nvSpPr>
        <p:spPr>
          <a:xfrm>
            <a:off x="993171" y="1646063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词袋模型</a:t>
            </a:r>
          </a:p>
        </p:txBody>
      </p:sp>
      <p:sp>
        <p:nvSpPr>
          <p:cNvPr id="200" name="词表：我，爱，你，中，国，吃，饭，去，吧"/>
          <p:cNvSpPr txBox="1"/>
          <p:nvPr/>
        </p:nvSpPr>
        <p:spPr>
          <a:xfrm>
            <a:off x="3883994" y="2794280"/>
            <a:ext cx="6210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词表：我，爱，你，中，国，吃，饭，去，吧</a:t>
            </a:r>
          </a:p>
        </p:txBody>
      </p:sp>
      <p:sp>
        <p:nvSpPr>
          <p:cNvPr id="201" name="一个单词：我的向量表示：1，  0， 0，  0， 0，  0， 0， 0， 0"/>
          <p:cNvSpPr txBox="1"/>
          <p:nvPr/>
        </p:nvSpPr>
        <p:spPr>
          <a:xfrm>
            <a:off x="1307438" y="3505675"/>
            <a:ext cx="866759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一个单词：我的向量表示：1，  0， 0，  0， 0，  0， 0， 0， 0</a:t>
            </a:r>
          </a:p>
        </p:txBody>
      </p:sp>
      <p:sp>
        <p:nvSpPr>
          <p:cNvPr id="202" name="另一个单词：吃的向量表示：0，  0， 0，  0， 0，  1， 0， 0， 0"/>
          <p:cNvSpPr txBox="1"/>
          <p:nvPr/>
        </p:nvSpPr>
        <p:spPr>
          <a:xfrm>
            <a:off x="992790" y="4217070"/>
            <a:ext cx="897239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另一个单词：吃的向量表示：0，  0， 0，  0， 0，  1， 0， 0， 0</a:t>
            </a:r>
          </a:p>
        </p:txBody>
      </p:sp>
      <p:sp>
        <p:nvSpPr>
          <p:cNvPr id="203" name="另一个单词：饭的向量表示：0，  0， 0，  0， 0，  0， 1， 0， 0"/>
          <p:cNvSpPr txBox="1"/>
          <p:nvPr/>
        </p:nvSpPr>
        <p:spPr>
          <a:xfrm>
            <a:off x="992790" y="4928465"/>
            <a:ext cx="897239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另一个单词：饭的向量表示：0，  0， 0，  0， 0，  0， 1， 0， 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词袋模型"/>
          <p:cNvSpPr txBox="1"/>
          <p:nvPr/>
        </p:nvSpPr>
        <p:spPr>
          <a:xfrm>
            <a:off x="993171" y="1646063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词袋模型</a:t>
            </a:r>
          </a:p>
        </p:txBody>
      </p:sp>
      <p:sp>
        <p:nvSpPr>
          <p:cNvPr id="206" name="词表：我，爱，你，中，国，吃，饭，去，吧"/>
          <p:cNvSpPr txBox="1"/>
          <p:nvPr/>
        </p:nvSpPr>
        <p:spPr>
          <a:xfrm>
            <a:off x="3883994" y="2794280"/>
            <a:ext cx="6210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词表：我，爱，你，中，国，吃，饭，去，吧</a:t>
            </a:r>
          </a:p>
        </p:txBody>
      </p:sp>
      <p:sp>
        <p:nvSpPr>
          <p:cNvPr id="207" name="一个单词：我的向量表示：1，  0， 0，  0， 0，  0， 0， 0， 0"/>
          <p:cNvSpPr txBox="1"/>
          <p:nvPr/>
        </p:nvSpPr>
        <p:spPr>
          <a:xfrm>
            <a:off x="1307438" y="3505675"/>
            <a:ext cx="866759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一个单词：我的向量表示：1，  0， 0，  0， 0，  0， 0， 0， 0</a:t>
            </a:r>
          </a:p>
        </p:txBody>
      </p:sp>
      <p:sp>
        <p:nvSpPr>
          <p:cNvPr id="208" name="另一个单词：吃的向量表示：0，  0， 0，  0， 0，  1， 0， 0， 0"/>
          <p:cNvSpPr txBox="1"/>
          <p:nvPr/>
        </p:nvSpPr>
        <p:spPr>
          <a:xfrm>
            <a:off x="992790" y="4217070"/>
            <a:ext cx="897239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另一个单词：吃的向量表示：0，  0， 0，  0， 0，  1， 0， 0， 0</a:t>
            </a:r>
          </a:p>
        </p:txBody>
      </p:sp>
      <p:sp>
        <p:nvSpPr>
          <p:cNvPr id="209" name="另一个单词：饭的向量表示：0，  0， 0，  0， 0，  0， 1， 0， 0"/>
          <p:cNvSpPr txBox="1"/>
          <p:nvPr/>
        </p:nvSpPr>
        <p:spPr>
          <a:xfrm>
            <a:off x="992790" y="4928465"/>
            <a:ext cx="897239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另一个单词：饭的向量表示：0，  0， 0，  0， 0，  0， 1， 0， 0</a:t>
            </a:r>
          </a:p>
        </p:txBody>
      </p:sp>
      <p:sp>
        <p:nvSpPr>
          <p:cNvPr id="210" name="那么一句话：我吃饭：向量表示：1，  0， 0，  0， 0，  1， 1， 0， 0"/>
          <p:cNvSpPr txBox="1"/>
          <p:nvPr/>
        </p:nvSpPr>
        <p:spPr>
          <a:xfrm>
            <a:off x="413417" y="7062650"/>
            <a:ext cx="958199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那么一句话：我吃饭：向量表示：1，  0， 0，  0， 0，  1， 1， 0， 0</a:t>
            </a:r>
          </a:p>
        </p:txBody>
      </p:sp>
      <p:sp>
        <p:nvSpPr>
          <p:cNvPr id="211" name="文本向量化"/>
          <p:cNvSpPr txBox="1"/>
          <p:nvPr/>
        </p:nvSpPr>
        <p:spPr>
          <a:xfrm>
            <a:off x="4822087" y="759940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文本向量化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词袋模型"/>
          <p:cNvSpPr txBox="1"/>
          <p:nvPr/>
        </p:nvSpPr>
        <p:spPr>
          <a:xfrm>
            <a:off x="993171" y="1646063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词袋模型</a:t>
            </a:r>
          </a:p>
        </p:txBody>
      </p:sp>
      <p:sp>
        <p:nvSpPr>
          <p:cNvPr id="214" name="词表：我，爱，你，中，国，吃，饭，去，吧"/>
          <p:cNvSpPr txBox="1"/>
          <p:nvPr/>
        </p:nvSpPr>
        <p:spPr>
          <a:xfrm>
            <a:off x="3883994" y="2794280"/>
            <a:ext cx="6210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词表：我，爱，你，中，国，吃，饭，去，吧</a:t>
            </a:r>
          </a:p>
        </p:txBody>
      </p:sp>
      <p:sp>
        <p:nvSpPr>
          <p:cNvPr id="215" name="一个单词：我的向量表示：1，  0， 0，  0， 0，  0， 0， 0， 0"/>
          <p:cNvSpPr txBox="1"/>
          <p:nvPr/>
        </p:nvSpPr>
        <p:spPr>
          <a:xfrm>
            <a:off x="1307438" y="3505675"/>
            <a:ext cx="866759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一个单词：我的向量表示：1，  0， 0，  0， 0，  0， 0， 0， 0</a:t>
            </a:r>
          </a:p>
        </p:txBody>
      </p:sp>
      <p:sp>
        <p:nvSpPr>
          <p:cNvPr id="216" name="另一个单词：吃的向量表示：0，  0， 0，  0， 0，  1， 0， 0， 0"/>
          <p:cNvSpPr txBox="1"/>
          <p:nvPr/>
        </p:nvSpPr>
        <p:spPr>
          <a:xfrm>
            <a:off x="992790" y="4217070"/>
            <a:ext cx="897239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另一个单词：吃的向量表示：0，  0， 0，  0， 0，  1， 0， 0， 0</a:t>
            </a:r>
          </a:p>
        </p:txBody>
      </p:sp>
      <p:sp>
        <p:nvSpPr>
          <p:cNvPr id="217" name="另一个单词：饭的向量表示：0，  0， 0，  0， 0，  0， 1， 0， 0"/>
          <p:cNvSpPr txBox="1"/>
          <p:nvPr/>
        </p:nvSpPr>
        <p:spPr>
          <a:xfrm>
            <a:off x="992790" y="4928465"/>
            <a:ext cx="897239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另一个单词：饭的向量表示：0，  0， 0，  0， 0，  0， 1， 0， 0</a:t>
            </a:r>
          </a:p>
        </p:txBody>
      </p:sp>
      <p:sp>
        <p:nvSpPr>
          <p:cNvPr id="218" name="那么一句话：我吃饭：向量表示：1，  0， 0，  0， 0，  1， 1， 0， 0"/>
          <p:cNvSpPr txBox="1"/>
          <p:nvPr/>
        </p:nvSpPr>
        <p:spPr>
          <a:xfrm>
            <a:off x="338533" y="6351255"/>
            <a:ext cx="958199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那么一句话：我吃饭：向量表示：1，  0， 0，  0， 0，  1， 1， 0， 0</a:t>
            </a:r>
          </a:p>
        </p:txBody>
      </p:sp>
      <p:sp>
        <p:nvSpPr>
          <p:cNvPr id="219" name="文本相似度"/>
          <p:cNvSpPr txBox="1"/>
          <p:nvPr/>
        </p:nvSpPr>
        <p:spPr>
          <a:xfrm>
            <a:off x="4822087" y="759940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文本相似度</a:t>
            </a:r>
          </a:p>
        </p:txBody>
      </p:sp>
      <p:sp>
        <p:nvSpPr>
          <p:cNvPr id="220" name="另一句话：我爱你：向量表示：1，  1， 1，  0， 0，  0， 0， 0， 0"/>
          <p:cNvSpPr txBox="1"/>
          <p:nvPr/>
        </p:nvSpPr>
        <p:spPr>
          <a:xfrm>
            <a:off x="690623" y="7202131"/>
            <a:ext cx="927719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另一句话：我爱你：向量表示：1，  1， 1，  0， 0，  0， 0， 0， 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词袋模型的问题在哪里呢？"/>
          <p:cNvSpPr txBox="1"/>
          <p:nvPr/>
        </p:nvSpPr>
        <p:spPr>
          <a:xfrm>
            <a:off x="385521" y="1346529"/>
            <a:ext cx="3771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词袋模型的问题在哪里呢？</a:t>
            </a:r>
          </a:p>
        </p:txBody>
      </p:sp>
      <p:sp>
        <p:nvSpPr>
          <p:cNvPr id="223" name="1.维度会很大："/>
          <p:cNvSpPr txBox="1"/>
          <p:nvPr/>
        </p:nvSpPr>
        <p:spPr>
          <a:xfrm>
            <a:off x="1048014" y="2981489"/>
            <a:ext cx="219730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1.维度会很大：</a:t>
            </a:r>
          </a:p>
        </p:txBody>
      </p:sp>
      <p:sp>
        <p:nvSpPr>
          <p:cNvPr id="224" name="2.信息缺失："/>
          <p:cNvSpPr txBox="1"/>
          <p:nvPr/>
        </p:nvSpPr>
        <p:spPr>
          <a:xfrm>
            <a:off x="1325220" y="4094458"/>
            <a:ext cx="189250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2.信息缺失：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