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  <p:sldMasterId id="2147483680" r:id="rId2"/>
    <p:sldMasterId id="2147483681" r:id="rId3"/>
  </p:sldMasterIdLst>
  <p:notesMasterIdLst>
    <p:notesMasterId r:id="rId17"/>
  </p:notesMasterIdLst>
  <p:sldIdLst>
    <p:sldId id="256" r:id="rId4"/>
    <p:sldId id="267" r:id="rId5"/>
    <p:sldId id="258" r:id="rId6"/>
    <p:sldId id="304" r:id="rId7"/>
    <p:sldId id="740" r:id="rId8"/>
    <p:sldId id="743" r:id="rId9"/>
    <p:sldId id="260" r:id="rId10"/>
    <p:sldId id="744" r:id="rId11"/>
    <p:sldId id="738" r:id="rId12"/>
    <p:sldId id="736" r:id="rId13"/>
    <p:sldId id="739" r:id="rId14"/>
    <p:sldId id="746" r:id="rId15"/>
    <p:sldId id="265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179" autoAdjust="0"/>
  </p:normalViewPr>
  <p:slideViewPr>
    <p:cSldViewPr snapToGrid="0">
      <p:cViewPr varScale="1">
        <p:scale>
          <a:sx n="121" d="100"/>
          <a:sy n="121" d="100"/>
        </p:scale>
        <p:origin x="8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07898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20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942c6e70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71942c6e70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86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1942c6e70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71942c6e70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962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1942c6e70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71942c6e70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8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1942c6e7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71942c6e7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92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1942c6e70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71942c6e70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Logistic Boosted TREES, H20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712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C4D-D0AE-1642-B712-916A99D89C47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124E-8B8C-D349-99E1-801F91F6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354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5" name="Google Shape;125;p2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3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49" name="Google Shape;149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C4D-D0AE-1642-B712-916A99D89C47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124E-8B8C-D349-99E1-801F91F6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7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8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URMC Caregiver Team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06449" y="139675"/>
            <a:ext cx="6172200" cy="857250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>
                <a:solidFill>
                  <a:srgbClr val="1F497D"/>
                </a:solidFill>
                <a:latin typeface="Verdana"/>
                <a:cs typeface="Verdana"/>
              </a:rPr>
              <a:t>Aggregated Physical</a:t>
            </a:r>
            <a:endParaRPr lang="en-US" sz="2400" b="1" dirty="0">
              <a:solidFill>
                <a:srgbClr val="1F497D"/>
              </a:solidFill>
              <a:latin typeface="Verdana"/>
              <a:cs typeface="Verdan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E52CE9F0-E820-4E2C-9D8A-854443C56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571" y="2952007"/>
            <a:ext cx="2678906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122852E-BC58-4ACC-AEDE-F1D7A6CF7480}"/>
              </a:ext>
            </a:extLst>
          </p:cNvPr>
          <p:cNvSpPr txBox="1"/>
          <p:nvPr/>
        </p:nvSpPr>
        <p:spPr>
          <a:xfrm>
            <a:off x="1557637" y="882560"/>
            <a:ext cx="5669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Due to all categorical nature and lack of predicting power of the predictors, we found it hard to reduce RMSE (9-10) during regression task. Thus we consulted Prof Xu and transformed the continuous outcome variable into </a:t>
            </a:r>
            <a:r>
              <a:rPr lang="en-US" sz="1800" dirty="0" err="1"/>
              <a:t>categoricals</a:t>
            </a:r>
            <a:r>
              <a:rPr lang="en-US" sz="1800" dirty="0"/>
              <a:t>, cutting by first 25 quantile. This leads us to a similar imbalanced classification task like previous tasks.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6398E12C-168E-4861-A750-712ECC7845F6}"/>
              </a:ext>
            </a:extLst>
          </p:cNvPr>
          <p:cNvCxnSpPr/>
          <p:nvPr/>
        </p:nvCxnSpPr>
        <p:spPr>
          <a:xfrm>
            <a:off x="3080503" y="3028250"/>
            <a:ext cx="0" cy="161795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60E3388B-3F98-4247-A335-3B319A243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263" y="2692332"/>
            <a:ext cx="2778919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23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06449" y="139675"/>
            <a:ext cx="6172200" cy="857250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>
                <a:solidFill>
                  <a:srgbClr val="1F497D"/>
                </a:solidFill>
                <a:latin typeface="Verdana"/>
                <a:cs typeface="Verdana"/>
              </a:rPr>
              <a:t>Aggregated Physical</a:t>
            </a:r>
            <a:endParaRPr lang="en-US" sz="2400" b="1" dirty="0">
              <a:solidFill>
                <a:srgbClr val="1F497D"/>
              </a:solidFill>
              <a:latin typeface="Verdana"/>
              <a:cs typeface="Verdana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335A4D45-3A0C-474A-B5E5-B643A67F8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622" y="885548"/>
            <a:ext cx="2940927" cy="205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380CEF9A-5FC5-4B63-9E6E-C35AEA617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290" y="880422"/>
            <a:ext cx="2948273" cy="205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54236AD-9F2C-48B2-A8AA-415CF1D36D6E}"/>
              </a:ext>
            </a:extLst>
          </p:cNvPr>
          <p:cNvSpPr/>
          <p:nvPr/>
        </p:nvSpPr>
        <p:spPr>
          <a:xfrm>
            <a:off x="1451622" y="3091123"/>
            <a:ext cx="3429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AdaBoost: ROC AUC=0.726</a:t>
            </a:r>
          </a:p>
          <a:p>
            <a:r>
              <a:rPr lang="en-US" sz="1050" dirty="0"/>
              <a:t>KNN: ROC AUC=0.627</a:t>
            </a:r>
          </a:p>
          <a:p>
            <a:r>
              <a:rPr lang="en-US" sz="1050" dirty="0"/>
              <a:t>Gradient Boost: ROC AUC=0.705</a:t>
            </a:r>
          </a:p>
          <a:p>
            <a:r>
              <a:rPr lang="en-US" altLang="en-US" sz="1050" dirty="0">
                <a:latin typeface="Arial Unicode MS"/>
                <a:ea typeface="Courier New" panose="02070309020205020404" pitchFamily="49" charset="0"/>
              </a:rPr>
              <a:t>Logistic: ROC AUC=0.629 </a:t>
            </a:r>
          </a:p>
          <a:p>
            <a:r>
              <a:rPr lang="en-US" altLang="en-US" sz="1050" dirty="0">
                <a:latin typeface="Arial Unicode MS"/>
                <a:ea typeface="Courier New" panose="02070309020205020404" pitchFamily="49" charset="0"/>
              </a:rPr>
              <a:t>RF: ROC AUC=0.673 </a:t>
            </a:r>
          </a:p>
          <a:p>
            <a:r>
              <a:rPr lang="en-US" altLang="en-US" sz="1050" dirty="0">
                <a:latin typeface="Arial Unicode MS"/>
                <a:ea typeface="Courier New" panose="02070309020205020404" pitchFamily="49" charset="0"/>
              </a:rPr>
              <a:t>SVM: ROC AUC=0.690</a:t>
            </a:r>
            <a:r>
              <a:rPr lang="en-US" altLang="en-US" sz="600" dirty="0"/>
              <a:t> </a:t>
            </a:r>
            <a:endParaRPr lang="en-US" altLang="en-US" sz="3000" dirty="0">
              <a:latin typeface="Arial" panose="020B0604020202020204" pitchFamily="34" charset="0"/>
            </a:endParaRPr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321E85D7-2D70-4508-93B4-14893D0C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7576"/>
            <a:ext cx="65" cy="2077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xmlns="" id="{DE0D9019-8185-4DF1-B246-158DCEEE4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038" y="2884451"/>
            <a:ext cx="2415384" cy="225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A2A6274-CF4C-4C1A-B1EB-076D47498841}"/>
              </a:ext>
            </a:extLst>
          </p:cNvPr>
          <p:cNvSpPr txBox="1"/>
          <p:nvPr/>
        </p:nvSpPr>
        <p:spPr>
          <a:xfrm>
            <a:off x="7166837" y="3038138"/>
            <a:ext cx="181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Thresholding at P=0.48 instead of 0.5</a:t>
            </a:r>
          </a:p>
        </p:txBody>
      </p:sp>
    </p:spTree>
    <p:extLst>
      <p:ext uri="{BB962C8B-B14F-4D97-AF65-F5344CB8AC3E}">
        <p14:creationId xmlns:p14="http://schemas.microsoft.com/office/powerpoint/2010/main" val="176913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06449" y="139675"/>
            <a:ext cx="6172200" cy="857250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>
                <a:solidFill>
                  <a:srgbClr val="1F497D"/>
                </a:solidFill>
                <a:latin typeface="Verdana"/>
                <a:cs typeface="Verdana"/>
              </a:rPr>
              <a:t>Aggregated Mental</a:t>
            </a:r>
            <a:endParaRPr lang="en-US" sz="2400" b="1" dirty="0">
              <a:solidFill>
                <a:srgbClr val="1F497D"/>
              </a:solidFill>
              <a:latin typeface="Verdana"/>
              <a:cs typeface="Verdana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321E85D7-2D70-4508-93B4-14893D0C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7576"/>
            <a:ext cx="65" cy="2077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xmlns="" id="{8C99C71F-A7FA-4132-BADC-71E3743C3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34" y="996925"/>
            <a:ext cx="5614209" cy="35221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5AD043-F061-4492-9A97-3E249413B80E}"/>
              </a:ext>
            </a:extLst>
          </p:cNvPr>
          <p:cNvSpPr/>
          <p:nvPr/>
        </p:nvSpPr>
        <p:spPr>
          <a:xfrm>
            <a:off x="3291142" y="3264343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 Skill: ROC AUC=0.500</a:t>
            </a:r>
          </a:p>
          <a:p>
            <a:r>
              <a:rPr lang="en-US" dirty="0"/>
              <a:t>Logistic: ROC AUC=0.562</a:t>
            </a:r>
          </a:p>
          <a:p>
            <a:r>
              <a:rPr lang="en-US" dirty="0" err="1"/>
              <a:t>svm</a:t>
            </a:r>
            <a:r>
              <a:rPr lang="en-US" dirty="0"/>
              <a:t>: ROC AUC=0.627</a:t>
            </a:r>
          </a:p>
          <a:p>
            <a:r>
              <a:rPr lang="en-US" dirty="0" err="1"/>
              <a:t>gb</a:t>
            </a:r>
            <a:r>
              <a:rPr lang="en-US" dirty="0"/>
              <a:t>: ROC AUC=0.691</a:t>
            </a:r>
          </a:p>
          <a:p>
            <a:r>
              <a:rPr lang="en-US" dirty="0"/>
              <a:t>Ada: ROC AUC=0.586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64990750-D69E-4AD8-98E9-911C2A305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55" y="2140653"/>
            <a:ext cx="30099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73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 dirty="0">
                <a:solidFill>
                  <a:schemeClr val="dk1"/>
                </a:solidFill>
              </a:rPr>
              <a:t>Next Steps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Present to URMC tomorrow.</a:t>
            </a:r>
          </a:p>
          <a:p>
            <a:pPr lvl="0"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F</a:t>
            </a:r>
            <a:r>
              <a:rPr lang="en-US" altLang="zh-CN" dirty="0">
                <a:solidFill>
                  <a:schemeClr val="dk1"/>
                </a:solidFill>
              </a:rPr>
              <a:t>inish last outcome variable prediction (sf12) </a:t>
            </a:r>
          </a:p>
          <a:p>
            <a:pPr lvl="0">
              <a:buClr>
                <a:schemeClr val="dk1"/>
              </a:buClr>
            </a:pPr>
            <a:r>
              <a:rPr lang="en-US" altLang="zh-CN" dirty="0">
                <a:solidFill>
                  <a:schemeClr val="dk1"/>
                </a:solidFill>
              </a:rPr>
              <a:t>If we have time, get a list of impacts of different chemo treatments, and incorporate part 1 variable into prediction, and how would that impact the models.</a:t>
            </a:r>
          </a:p>
          <a:p>
            <a:pPr lvl="0">
              <a:buClr>
                <a:schemeClr val="dk1"/>
              </a:buClr>
            </a:pPr>
            <a:endParaRPr lang="en-US" altLang="zh-CN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lang="en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dk1"/>
                </a:solidFill>
              </a:rPr>
              <a:t>Objectives (</a:t>
            </a:r>
            <a:r>
              <a:rPr lang="en-US" u="sng" dirty="0">
                <a:solidFill>
                  <a:schemeClr val="dk1"/>
                </a:solidFill>
              </a:rPr>
              <a:t>March 2)</a:t>
            </a:r>
            <a:endParaRPr u="sng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Data preprocessing: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○</a:t>
            </a:r>
            <a:r>
              <a:rPr lang="en" sz="1400" dirty="0">
                <a:solidFill>
                  <a:schemeClr val="dk1"/>
                </a:solidFill>
              </a:rPr>
              <a:t>Clean and classify cancer treatments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Deliverable: an algorithm to apply to dataset </a:t>
            </a:r>
            <a:r>
              <a:rPr lang="en-US" sz="1400" dirty="0">
                <a:solidFill>
                  <a:schemeClr val="dk1"/>
                </a:solidFill>
              </a:rPr>
              <a:t>and label chemo treatment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Data analysis: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○</a:t>
            </a:r>
            <a:r>
              <a:rPr lang="en" sz="1400" dirty="0">
                <a:solidFill>
                  <a:schemeClr val="dk1"/>
                </a:solidFill>
              </a:rPr>
              <a:t>Develop 6 predictive models for 6 caregiver outcomes, 3 </a:t>
            </a:r>
            <a:r>
              <a:rPr lang="en-US" sz="1400" dirty="0">
                <a:solidFill>
                  <a:schemeClr val="dk1"/>
                </a:solidFill>
              </a:rPr>
              <a:t>of which is categorical and 3 of which is continuous.</a:t>
            </a:r>
            <a:endParaRPr lang="en" sz="1400" dirty="0">
              <a:solidFill>
                <a:schemeClr val="dk1"/>
              </a:solidFill>
            </a:endParaRPr>
          </a:p>
          <a:p>
            <a:pPr lvl="0" indent="0">
              <a:buNone/>
            </a:pPr>
            <a:r>
              <a:rPr lang="en" sz="1400" dirty="0"/>
              <a:t>○ </a:t>
            </a:r>
            <a:r>
              <a:rPr lang="en" sz="1400" dirty="0">
                <a:solidFill>
                  <a:schemeClr val="dk1"/>
                </a:solidFill>
              </a:rPr>
              <a:t>Compare these models to the logistic regression models in Kehoe et al paper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Work on other  features (complete as many as possible, by midterm 2 / 6 done)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Finish part 1 with newly added data from Mustafa and </a:t>
            </a:r>
            <a:r>
              <a:rPr lang="en-US" sz="1400" dirty="0" err="1">
                <a:solidFill>
                  <a:schemeClr val="tx1"/>
                </a:solidFill>
              </a:rPr>
              <a:t>Amita</a:t>
            </a:r>
            <a:endParaRPr lang="en-US" sz="1400" dirty="0">
              <a:solidFill>
                <a:schemeClr val="tx1"/>
              </a:solidFill>
            </a:endParaRPr>
          </a:p>
          <a:p>
            <a:pPr marL="214313" indent="-214313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Prepare for URMC data team meeting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Explore other possible methods to further improve results (time allowed)</a:t>
            </a:r>
          </a:p>
          <a:p>
            <a:pPr marL="214313" indent="-214313">
              <a:buFont typeface="Arial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AAB2815-BCDD-49CB-B212-4725EFE4DCF7}"/>
              </a:ext>
            </a:extLst>
          </p:cNvPr>
          <p:cNvSpPr txBox="1"/>
          <p:nvPr/>
        </p:nvSpPr>
        <p:spPr>
          <a:xfrm>
            <a:off x="311699" y="574625"/>
            <a:ext cx="789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/>
              <a:t>Upcoming milestones from Midterm (April 5)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Work on other  features (complete as many as possible, by midterm 2 / 6 done)</a:t>
            </a:r>
          </a:p>
          <a:p>
            <a:pPr marL="214313" indent="-214313">
              <a:buFont typeface="Arial" charset="0"/>
              <a:buChar char="•"/>
            </a:pPr>
            <a:r>
              <a:rPr lang="en" sz="1400" dirty="0">
                <a:solidFill>
                  <a:srgbClr val="00B050"/>
                </a:solidFill>
                <a:sym typeface="Wingdings 2" panose="05020102010507070707" pitchFamily="18" charset="2"/>
              </a:rPr>
              <a:t>So far 5/6 done</a:t>
            </a:r>
            <a:endParaRPr lang="en-US" sz="1400" dirty="0">
              <a:solidFill>
                <a:schemeClr val="tx1"/>
              </a:solidFill>
            </a:endParaRPr>
          </a:p>
          <a:p>
            <a:pPr marL="214313" indent="-214313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Finish part 1 with newly added data from Mustafa and </a:t>
            </a:r>
            <a:r>
              <a:rPr lang="en-US" sz="1400" dirty="0" err="1">
                <a:solidFill>
                  <a:schemeClr val="tx1"/>
                </a:solidFill>
              </a:rPr>
              <a:t>Amita</a:t>
            </a:r>
            <a:endParaRPr lang="en-US" sz="1400" dirty="0">
              <a:solidFill>
                <a:schemeClr val="tx1"/>
              </a:solidFill>
            </a:endParaRPr>
          </a:p>
          <a:p>
            <a:pPr marL="214313" indent="-214313">
              <a:buFont typeface="Arial" charset="0"/>
              <a:buChar char="•"/>
            </a:pPr>
            <a:r>
              <a:rPr lang="en" sz="1400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en-US" sz="1400" dirty="0">
                <a:solidFill>
                  <a:srgbClr val="00B050"/>
                </a:solidFill>
                <a:sym typeface="Wingdings 2" panose="05020102010507070707" pitchFamily="18" charset="2"/>
              </a:rPr>
              <a:t>Gave labels to all data</a:t>
            </a:r>
            <a:endParaRPr lang="en-US" sz="1400" dirty="0">
              <a:solidFill>
                <a:schemeClr val="tx1"/>
              </a:solidFill>
            </a:endParaRPr>
          </a:p>
          <a:p>
            <a:pPr marL="214313" indent="-214313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Explore other possible methods to further improve results (time allowed)</a:t>
            </a:r>
          </a:p>
          <a:p>
            <a:pPr marL="214313" indent="-214313">
              <a:buFont typeface="Arial" charset="0"/>
              <a:buChar char="•"/>
            </a:pPr>
            <a:r>
              <a:rPr lang="en" sz="1400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en-US" sz="1400" dirty="0">
                <a:solidFill>
                  <a:srgbClr val="00B050"/>
                </a:solidFill>
                <a:sym typeface="Wingdings 2" panose="05020102010507070707" pitchFamily="18" charset="2"/>
              </a:rPr>
              <a:t>Class weight</a:t>
            </a:r>
          </a:p>
          <a:p>
            <a:pPr marL="214313" indent="-214313">
              <a:buFont typeface="Arial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Prepare for URMC data team meeting</a:t>
            </a:r>
          </a:p>
          <a:p>
            <a:pPr marL="214313" indent="-214313">
              <a:buFont typeface="Arial" charset="0"/>
              <a:buChar char="•"/>
            </a:pPr>
            <a:r>
              <a:rPr lang="en" sz="1400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en-US" sz="1400" dirty="0">
                <a:solidFill>
                  <a:srgbClr val="00B050"/>
                </a:solidFill>
                <a:sym typeface="Wingdings 2" panose="05020102010507070707" pitchFamily="18" charset="2"/>
              </a:rPr>
              <a:t>Yes</a:t>
            </a:r>
          </a:p>
          <a:p>
            <a:pPr marL="214313" indent="-214313">
              <a:buFont typeface="Arial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14313" indent="-214313">
              <a:buFont typeface="Arial" charset="0"/>
              <a:buChar char="•"/>
            </a:pPr>
            <a:endParaRPr lang="en" sz="1400" dirty="0">
              <a:solidFill>
                <a:srgbClr val="00B050"/>
              </a:solidFill>
            </a:endParaRPr>
          </a:p>
          <a:p>
            <a:pPr marL="214313" indent="-214313">
              <a:buFont typeface="Arial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14313" indent="-214313">
              <a:buFont typeface="Arial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AAB2815-BCDD-49CB-B212-4725EFE4DCF7}"/>
              </a:ext>
            </a:extLst>
          </p:cNvPr>
          <p:cNvSpPr txBox="1"/>
          <p:nvPr/>
        </p:nvSpPr>
        <p:spPr>
          <a:xfrm>
            <a:off x="311699" y="574625"/>
            <a:ext cx="789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/>
              <a:t>Completed milestones from Midterm (April 5)</a:t>
            </a:r>
          </a:p>
        </p:txBody>
      </p:sp>
    </p:spTree>
    <p:extLst>
      <p:ext uri="{BB962C8B-B14F-4D97-AF65-F5344CB8AC3E}">
        <p14:creationId xmlns:p14="http://schemas.microsoft.com/office/powerpoint/2010/main" val="195230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69113" y="1474095"/>
            <a:ext cx="5100641" cy="857250"/>
          </a:xfrm>
        </p:spPr>
        <p:txBody>
          <a:bodyPr>
            <a:noAutofit/>
          </a:bodyPr>
          <a:lstStyle/>
          <a:p>
            <a:r>
              <a:rPr lang="en-US" altLang="zh-CN" sz="2550" b="1" dirty="0">
                <a:solidFill>
                  <a:srgbClr val="1F497D"/>
                </a:solidFill>
                <a:latin typeface="Verdana"/>
                <a:cs typeface="Verdana"/>
              </a:rPr>
              <a:t>Part 1 – Labeling Cancer Treatments</a:t>
            </a:r>
            <a:endParaRPr lang="en-US" sz="2550" b="1" dirty="0">
              <a:solidFill>
                <a:srgbClr val="1F497D"/>
              </a:solidFill>
              <a:latin typeface="Verdana"/>
              <a:cs typeface="Verdana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5AEE548-B5BE-4594-8C19-23237AE8D979}"/>
              </a:ext>
            </a:extLst>
          </p:cNvPr>
          <p:cNvSpPr txBox="1">
            <a:spLocks/>
          </p:cNvSpPr>
          <p:nvPr/>
        </p:nvSpPr>
        <p:spPr>
          <a:xfrm>
            <a:off x="2588257" y="2331345"/>
            <a:ext cx="510064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550" b="1" dirty="0">
              <a:solidFill>
                <a:srgbClr val="1F497D"/>
              </a:solidFill>
              <a:latin typeface="Verdana"/>
              <a:cs typeface="Verdan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3F81077-CD69-4B29-9D6C-2CED693657CE}"/>
              </a:ext>
            </a:extLst>
          </p:cNvPr>
          <p:cNvSpPr txBox="1"/>
          <p:nvPr/>
        </p:nvSpPr>
        <p:spPr>
          <a:xfrm>
            <a:off x="2064541" y="2507458"/>
            <a:ext cx="522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1E497D"/>
                </a:solidFill>
                <a:latin typeface="Verdana" charset="0"/>
                <a:ea typeface="Verdana" charset="0"/>
                <a:cs typeface="Verdana" charset="0"/>
              </a:rPr>
              <a:t>Finished, with new manually labeled data</a:t>
            </a:r>
          </a:p>
        </p:txBody>
      </p:sp>
    </p:spTree>
    <p:extLst>
      <p:ext uri="{BB962C8B-B14F-4D97-AF65-F5344CB8AC3E}">
        <p14:creationId xmlns:p14="http://schemas.microsoft.com/office/powerpoint/2010/main" val="219987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AB9E223-AEB0-4159-9706-87D3AFCFE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39" y="1042921"/>
            <a:ext cx="4826000" cy="3632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511275-24C9-4434-88D7-094501A4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150130"/>
            <a:ext cx="7886700" cy="994172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2AAF7A2-8491-4CB9-BFC8-B5D56A32C045}"/>
              </a:ext>
            </a:extLst>
          </p:cNvPr>
          <p:cNvSpPr/>
          <p:nvPr/>
        </p:nvSpPr>
        <p:spPr>
          <a:xfrm>
            <a:off x="211439" y="2369052"/>
            <a:ext cx="741061" cy="123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244B57D-B71F-43BA-AF1A-86A8712A9E6B}"/>
              </a:ext>
            </a:extLst>
          </p:cNvPr>
          <p:cNvSpPr/>
          <p:nvPr/>
        </p:nvSpPr>
        <p:spPr>
          <a:xfrm>
            <a:off x="952500" y="2355610"/>
            <a:ext cx="946150" cy="123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B808837-7F67-47E5-BFB4-516CF8D8C8ED}"/>
              </a:ext>
            </a:extLst>
          </p:cNvPr>
          <p:cNvSpPr/>
          <p:nvPr/>
        </p:nvSpPr>
        <p:spPr>
          <a:xfrm>
            <a:off x="205089" y="3112831"/>
            <a:ext cx="741061" cy="150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0C59DE7-6383-4A45-81DC-B7DA0333DF22}"/>
              </a:ext>
            </a:extLst>
          </p:cNvPr>
          <p:cNvSpPr/>
          <p:nvPr/>
        </p:nvSpPr>
        <p:spPr>
          <a:xfrm>
            <a:off x="946150" y="3139023"/>
            <a:ext cx="946150" cy="122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68D94CF-4E2F-4B2F-B704-3DA919094245}"/>
              </a:ext>
            </a:extLst>
          </p:cNvPr>
          <p:cNvSpPr/>
          <p:nvPr/>
        </p:nvSpPr>
        <p:spPr>
          <a:xfrm>
            <a:off x="211439" y="1469387"/>
            <a:ext cx="741061" cy="112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8B61491-99EA-4789-B2C6-16E2D8897865}"/>
              </a:ext>
            </a:extLst>
          </p:cNvPr>
          <p:cNvSpPr/>
          <p:nvPr/>
        </p:nvSpPr>
        <p:spPr>
          <a:xfrm>
            <a:off x="211438" y="3770220"/>
            <a:ext cx="741061" cy="122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217A89C-191F-4A6F-9012-2AC99A338BEF}"/>
              </a:ext>
            </a:extLst>
          </p:cNvPr>
          <p:cNvSpPr txBox="1"/>
          <p:nvPr/>
        </p:nvSpPr>
        <p:spPr>
          <a:xfrm>
            <a:off x="5511800" y="1416050"/>
            <a:ext cx="1657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Folfox-6?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73DDB04-F187-49C9-AEA2-2FA137715978}"/>
              </a:ext>
            </a:extLst>
          </p:cNvPr>
          <p:cNvSpPr txBox="1"/>
          <p:nvPr/>
        </p:nvSpPr>
        <p:spPr>
          <a:xfrm>
            <a:off x="5511800" y="2123132"/>
            <a:ext cx="1657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Abraxane?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C216219-4E23-446D-B6C1-ABCEFF34CA5B}"/>
              </a:ext>
            </a:extLst>
          </p:cNvPr>
          <p:cNvSpPr txBox="1"/>
          <p:nvPr/>
        </p:nvSpPr>
        <p:spPr>
          <a:xfrm>
            <a:off x="5511800" y="3677741"/>
            <a:ext cx="1657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Docetaxiieil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5C66EEB9-1B22-42D1-9A21-DE4B910C1805}"/>
              </a:ext>
            </a:extLst>
          </p:cNvPr>
          <p:cNvCxnSpPr>
            <a:endCxn id="17" idx="1"/>
          </p:cNvCxnSpPr>
          <p:nvPr/>
        </p:nvCxnSpPr>
        <p:spPr>
          <a:xfrm>
            <a:off x="1041400" y="1525778"/>
            <a:ext cx="4470400" cy="44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2CC996D9-7158-4260-BEEA-706ACCD803B2}"/>
              </a:ext>
            </a:extLst>
          </p:cNvPr>
          <p:cNvCxnSpPr>
            <a:endCxn id="18" idx="1"/>
          </p:cNvCxnSpPr>
          <p:nvPr/>
        </p:nvCxnSpPr>
        <p:spPr>
          <a:xfrm flipV="1">
            <a:off x="1955800" y="2277021"/>
            <a:ext cx="3556000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4D6CE77B-38B6-4E6A-83F0-9DB990511A24}"/>
              </a:ext>
            </a:extLst>
          </p:cNvPr>
          <p:cNvCxnSpPr/>
          <p:nvPr/>
        </p:nvCxnSpPr>
        <p:spPr>
          <a:xfrm flipV="1">
            <a:off x="1974850" y="2417467"/>
            <a:ext cx="3594100" cy="78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134F19E5-415F-4EDC-8603-1D9DE1704D4B}"/>
              </a:ext>
            </a:extLst>
          </p:cNvPr>
          <p:cNvCxnSpPr>
            <a:endCxn id="19" idx="1"/>
          </p:cNvCxnSpPr>
          <p:nvPr/>
        </p:nvCxnSpPr>
        <p:spPr>
          <a:xfrm>
            <a:off x="1092200" y="3831629"/>
            <a:ext cx="4419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E3FE6EA-3916-4AD3-A667-FD0A21043604}"/>
              </a:ext>
            </a:extLst>
          </p:cNvPr>
          <p:cNvSpPr txBox="1"/>
          <p:nvPr/>
        </p:nvSpPr>
        <p:spPr>
          <a:xfrm>
            <a:off x="5393983" y="722412"/>
            <a:ext cx="3308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 dataset of patient’s </a:t>
            </a:r>
            <a:r>
              <a:rPr lang="en-US" dirty="0" err="1"/>
              <a:t>chemotreatments</a:t>
            </a:r>
            <a:r>
              <a:rPr lang="en-US" dirty="0"/>
              <a:t> with class and generics</a:t>
            </a:r>
          </a:p>
        </p:txBody>
      </p:sp>
    </p:spTree>
    <p:extLst>
      <p:ext uri="{BB962C8B-B14F-4D97-AF65-F5344CB8AC3E}">
        <p14:creationId xmlns:p14="http://schemas.microsoft.com/office/powerpoint/2010/main" val="250995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C48F5AD-D915-4F5A-91D5-CBFA8A0AA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0" y="600125"/>
            <a:ext cx="4851400" cy="3448050"/>
          </a:xfrm>
          <a:prstGeom prst="rect">
            <a:avLst/>
          </a:prstGeom>
        </p:spPr>
      </p:pic>
      <p:sp>
        <p:nvSpPr>
          <p:cNvPr id="189" name="Google Shape;189;p39"/>
          <p:cNvSpPr txBox="1">
            <a:spLocks noGrp="1"/>
          </p:cNvSpPr>
          <p:nvPr>
            <p:ph type="body" idx="1"/>
          </p:nvPr>
        </p:nvSpPr>
        <p:spPr>
          <a:xfrm>
            <a:off x="0" y="72975"/>
            <a:ext cx="4400000" cy="207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</a:rPr>
              <a:t> Out of the 541 rows of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target data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</a:rPr>
              <a:t>, there are 173 empty rows and 368 non-empty ones.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</a:rPr>
              <a:t>  Among the 368 rows with data, after fuzzy text matching, 132 rows can be assigned generics and classes with certainty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</a:rPr>
              <a:t>  For the remaining 236 rows, we generated rules of association in the labelled data,and label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ed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</a:rPr>
              <a:t> most of them except around 42 treatments that don’t have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any relevant info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</a:rPr>
              <a:t>  After having 42 treatments label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</a:rPr>
              <a:t>ed, we have the clean result that looks like this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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xmlns="" id="{FF0F4ECD-425F-46BC-909E-330540639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86" y="1341566"/>
            <a:ext cx="5570796" cy="3494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913EFD-0383-4924-8194-071C3AA4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Cggphys2 (the remaining categorical)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219AE9C8-1E98-452D-BA7C-9F5282498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887" y="2918803"/>
            <a:ext cx="2583413" cy="219046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E4022D5-EA62-44F8-90B4-AA8FF45B1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348" y="524468"/>
            <a:ext cx="2730159" cy="23148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CE29264-0609-47E9-B1F0-59F993DC4B53}"/>
              </a:ext>
            </a:extLst>
          </p:cNvPr>
          <p:cNvSpPr txBox="1"/>
          <p:nvPr/>
        </p:nvSpPr>
        <p:spPr>
          <a:xfrm>
            <a:off x="6640317" y="103972"/>
            <a:ext cx="190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 Logistic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3DFE4C7-0C53-4908-A91F-7D1B84AAE8A7}"/>
              </a:ext>
            </a:extLst>
          </p:cNvPr>
          <p:cNvSpPr txBox="1"/>
          <p:nvPr/>
        </p:nvSpPr>
        <p:spPr>
          <a:xfrm>
            <a:off x="6589483" y="2725193"/>
            <a:ext cx="190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Revised </a:t>
            </a:r>
            <a:r>
              <a:rPr lang="en-US" dirty="0" err="1"/>
              <a:t>Svm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E32791A-6210-4A0A-A654-F2BFFF4EE073}"/>
              </a:ext>
            </a:extLst>
          </p:cNvPr>
          <p:cNvSpPr/>
          <p:nvPr/>
        </p:nvSpPr>
        <p:spPr>
          <a:xfrm>
            <a:off x="3216323" y="331348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 Skill: ROC AUC=0.500</a:t>
            </a:r>
          </a:p>
          <a:p>
            <a:r>
              <a:rPr lang="en-US" dirty="0"/>
              <a:t>Logistic: ROC AUC=0.623</a:t>
            </a:r>
          </a:p>
          <a:p>
            <a:r>
              <a:rPr lang="en-US" dirty="0"/>
              <a:t>RF: ROC AUC=0.688</a:t>
            </a:r>
          </a:p>
          <a:p>
            <a:r>
              <a:rPr lang="en-US" dirty="0" err="1"/>
              <a:t>ada</a:t>
            </a:r>
            <a:r>
              <a:rPr lang="en-US" dirty="0"/>
              <a:t>: ROC AUC=0.657</a:t>
            </a:r>
          </a:p>
          <a:p>
            <a:r>
              <a:rPr lang="en-US" dirty="0" err="1"/>
              <a:t>svm</a:t>
            </a:r>
            <a:r>
              <a:rPr lang="en-US" dirty="0"/>
              <a:t>: ROC AUC=0.707</a:t>
            </a:r>
          </a:p>
          <a:p>
            <a:r>
              <a:rPr lang="en-US" dirty="0" err="1"/>
              <a:t>gb</a:t>
            </a:r>
            <a:r>
              <a:rPr lang="en-US" dirty="0"/>
              <a:t>: ROC AUC=0.661</a:t>
            </a:r>
          </a:p>
        </p:txBody>
      </p:sp>
    </p:spTree>
    <p:extLst>
      <p:ext uri="{BB962C8B-B14F-4D97-AF65-F5344CB8AC3E}">
        <p14:creationId xmlns:p14="http://schemas.microsoft.com/office/powerpoint/2010/main" val="102161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28833" y="1373978"/>
            <a:ext cx="5100641" cy="857250"/>
          </a:xfrm>
        </p:spPr>
        <p:txBody>
          <a:bodyPr>
            <a:noAutofit/>
          </a:bodyPr>
          <a:lstStyle/>
          <a:p>
            <a:r>
              <a:rPr lang="en-US" altLang="zh-CN" sz="2550" b="1" dirty="0">
                <a:solidFill>
                  <a:srgbClr val="1F497D"/>
                </a:solidFill>
                <a:latin typeface="Verdana"/>
                <a:cs typeface="Verdana"/>
              </a:rPr>
              <a:t>Transforming Regression Tasks into Classification</a:t>
            </a:r>
            <a:endParaRPr lang="en-US" sz="2550" b="1" dirty="0">
              <a:solidFill>
                <a:srgbClr val="1F497D"/>
              </a:solidFill>
              <a:latin typeface="Verdana"/>
              <a:cs typeface="Verdan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64541" y="2507458"/>
            <a:ext cx="5229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1E497D"/>
                </a:solidFill>
                <a:latin typeface="Verdana" charset="0"/>
                <a:ea typeface="Verdana" charset="0"/>
                <a:cs typeface="Verdana" charset="0"/>
              </a:rPr>
              <a:t>AGG_MENT</a:t>
            </a:r>
          </a:p>
          <a:p>
            <a:pPr algn="ctr"/>
            <a:r>
              <a:rPr lang="en-US" sz="1800" dirty="0">
                <a:solidFill>
                  <a:srgbClr val="1E497D"/>
                </a:solidFill>
                <a:latin typeface="Verdana" charset="0"/>
                <a:ea typeface="Verdana" charset="0"/>
                <a:cs typeface="Verdana" charset="0"/>
              </a:rPr>
              <a:t>AGG_PHYS</a:t>
            </a:r>
          </a:p>
        </p:txBody>
      </p:sp>
    </p:spTree>
    <p:extLst>
      <p:ext uri="{BB962C8B-B14F-4D97-AF65-F5344CB8AC3E}">
        <p14:creationId xmlns:p14="http://schemas.microsoft.com/office/powerpoint/2010/main" val="24283740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529</Words>
  <Application>Microsoft Macintosh PowerPoint</Application>
  <PresentationFormat>On-screen Show (16:9)</PresentationFormat>
  <Paragraphs>71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Unicode MS</vt:lpstr>
      <vt:lpstr>Calibri</vt:lpstr>
      <vt:lpstr>Courier New</vt:lpstr>
      <vt:lpstr>Verdana</vt:lpstr>
      <vt:lpstr>Wingdings</vt:lpstr>
      <vt:lpstr>Wingdings 2</vt:lpstr>
      <vt:lpstr>Simple Light</vt:lpstr>
      <vt:lpstr>Simple Light</vt:lpstr>
      <vt:lpstr>Office Theme</vt:lpstr>
      <vt:lpstr>URMC Caregiver Team</vt:lpstr>
      <vt:lpstr>PowerPoint Presentation</vt:lpstr>
      <vt:lpstr>PowerPoint Presentation</vt:lpstr>
      <vt:lpstr>PowerPoint Presentation</vt:lpstr>
      <vt:lpstr>Part 1 – Labeling Cancer Treatments</vt:lpstr>
      <vt:lpstr>Recap</vt:lpstr>
      <vt:lpstr>PowerPoint Presentation</vt:lpstr>
      <vt:lpstr>Cggphys2 (the remaining categorical)</vt:lpstr>
      <vt:lpstr>Transforming Regression Tasks into Classification</vt:lpstr>
      <vt:lpstr>Aggregated Physical</vt:lpstr>
      <vt:lpstr>Aggregated Physical</vt:lpstr>
      <vt:lpstr>Aggregated Mental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URMC Caregiver Team</dc:title>
  <cp:lastModifiedBy>Xuening Zhang</cp:lastModifiedBy>
  <cp:revision>233</cp:revision>
  <dcterms:modified xsi:type="dcterms:W3CDTF">2020-04-18T20:03:24Z</dcterms:modified>
</cp:coreProperties>
</file>