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2"/>
    <p:restoredTop sz="90812" autoAdjust="0"/>
  </p:normalViewPr>
  <p:slideViewPr>
    <p:cSldViewPr snapToGrid="0">
      <p:cViewPr varScale="1">
        <p:scale>
          <a:sx n="97" d="100"/>
          <a:sy n="97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6/30/24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6/30/24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</a:t>
            </a:r>
          </a:p>
          <a:p>
            <a:r>
              <a:rPr lang="en-US" dirty="0"/>
              <a:t>https://</a:t>
            </a:r>
            <a:r>
              <a:rPr lang="en-US" dirty="0" err="1"/>
              <a:t>www.freepnglogos.com</a:t>
            </a:r>
            <a:r>
              <a:rPr lang="en-US" dirty="0"/>
              <a:t>/images/server-28491.html</a:t>
            </a:r>
          </a:p>
          <a:p>
            <a:r>
              <a:rPr lang="en-US" dirty="0"/>
              <a:t>https://</a:t>
            </a:r>
            <a:r>
              <a:rPr lang="en-US" dirty="0" err="1"/>
              <a:t>www.freeiconspng.com</a:t>
            </a:r>
            <a:r>
              <a:rPr lang="en-US" dirty="0"/>
              <a:t>/</a:t>
            </a:r>
            <a:r>
              <a:rPr lang="en-US" dirty="0" err="1"/>
              <a:t>img</a:t>
            </a:r>
            <a:r>
              <a:rPr lang="en-US" dirty="0"/>
              <a:t>/3692</a:t>
            </a:r>
          </a:p>
          <a:p>
            <a:r>
              <a:rPr lang="en-US" dirty="0"/>
              <a:t>https://</a:t>
            </a:r>
            <a:r>
              <a:rPr lang="en-US" dirty="0" err="1"/>
              <a:t>www.freeiconspng.com</a:t>
            </a:r>
            <a:r>
              <a:rPr lang="en-US" dirty="0"/>
              <a:t>/</a:t>
            </a:r>
            <a:r>
              <a:rPr lang="en-US" dirty="0" err="1"/>
              <a:t>img</a:t>
            </a:r>
            <a:r>
              <a:rPr lang="en-US" dirty="0"/>
              <a:t>/36127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08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597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17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38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00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dn.com/lEQ3OJnPdzDzbJhCstTdU4B/cs341/demo_v1.mp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8836" y="4262564"/>
            <a:ext cx="6162959" cy="668136"/>
          </a:xfrm>
        </p:spPr>
        <p:txBody>
          <a:bodyPr/>
          <a:lstStyle/>
          <a:p>
            <a:r>
              <a:rPr lang="en-US" dirty="0"/>
              <a:t>CS 341 honor’s project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E39365-6521-8A99-0551-1EA5D2382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2087" y="4930700"/>
            <a:ext cx="6798366" cy="1814657"/>
          </a:xfrm>
        </p:spPr>
        <p:txBody>
          <a:bodyPr>
            <a:normAutofit/>
          </a:bodyPr>
          <a:lstStyle/>
          <a:p>
            <a:r>
              <a:rPr lang="en-US" sz="2400" dirty="0"/>
              <a:t>Cluster system power management via network</a:t>
            </a:r>
          </a:p>
          <a:p>
            <a:r>
              <a:rPr lang="en-US" sz="2400" dirty="0"/>
              <a:t>Professor: Lawrence </a:t>
            </a:r>
            <a:r>
              <a:rPr lang="en-US" sz="2400" dirty="0" err="1"/>
              <a:t>Angrave</a:t>
            </a:r>
            <a:endParaRPr lang="en-US" sz="2400" dirty="0"/>
          </a:p>
          <a:p>
            <a:r>
              <a:rPr lang="en-US" sz="2400" dirty="0"/>
              <a:t>Instructor: Hassam Uddin</a:t>
            </a:r>
          </a:p>
          <a:p>
            <a:r>
              <a:rPr lang="en-US" sz="2400" dirty="0"/>
              <a:t>Student: Chen-Wei Chou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3064880" cy="280076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Network Topology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136525"/>
            <a:ext cx="6601307" cy="887896"/>
          </a:xfrm>
        </p:spPr>
        <p:txBody>
          <a:bodyPr>
            <a:normAutofit/>
          </a:bodyPr>
          <a:lstStyle/>
          <a:p>
            <a:r>
              <a:rPr lang="en-US" sz="3600" dirty="0"/>
              <a:t>Goal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2319E7-168E-EA45-EA3D-8B1017398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44" y="1237183"/>
            <a:ext cx="10835456" cy="4872069"/>
          </a:xfrm>
        </p:spPr>
        <p:txBody>
          <a:bodyPr>
            <a:normAutofit/>
          </a:bodyPr>
          <a:lstStyle/>
          <a:p>
            <a:r>
              <a:rPr lang="en-US" sz="2800" dirty="0"/>
              <a:t>Utilize the reboot mechanism to restore the healthy status of cluster nodes.</a:t>
            </a:r>
          </a:p>
          <a:p>
            <a:endParaRPr lang="en-US" sz="2800" dirty="0"/>
          </a:p>
          <a:p>
            <a:r>
              <a:rPr lang="en-US" sz="2800" dirty="0"/>
              <a:t>Adopt the heartbeat approach to determine if nodes are healthy or dead.</a:t>
            </a:r>
          </a:p>
          <a:p>
            <a:endParaRPr lang="en-US" sz="2800" dirty="0"/>
          </a:p>
          <a:p>
            <a:r>
              <a:rPr lang="en-US" sz="2800" dirty="0"/>
              <a:t>The project can be applied to advanced high-availability cluster systems and distributed systems.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32E90-C535-D4A0-F080-2A3ADC20A090}"/>
              </a:ext>
            </a:extLst>
          </p:cNvPr>
          <p:cNvSpPr txBox="1"/>
          <p:nvPr/>
        </p:nvSpPr>
        <p:spPr>
          <a:xfrm>
            <a:off x="5856790" y="27200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136525"/>
            <a:ext cx="6601307" cy="887896"/>
          </a:xfrm>
        </p:spPr>
        <p:txBody>
          <a:bodyPr>
            <a:normAutofit/>
          </a:bodyPr>
          <a:lstStyle/>
          <a:p>
            <a:r>
              <a:rPr lang="en-US" sz="3600" dirty="0"/>
              <a:t>Network topology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2319E7-168E-EA45-EA3D-8B1017398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44" y="1237183"/>
            <a:ext cx="5047569" cy="4766051"/>
          </a:xfrm>
        </p:spPr>
        <p:txBody>
          <a:bodyPr>
            <a:normAutofit/>
          </a:bodyPr>
          <a:lstStyle/>
          <a:p>
            <a:r>
              <a:rPr lang="en-US" sz="2800" dirty="0"/>
              <a:t>In this project</a:t>
            </a:r>
            <a:r>
              <a:rPr lang="en-US" sz="2800"/>
              <a:t>, I </a:t>
            </a:r>
            <a:r>
              <a:rPr lang="en-US" sz="2800" dirty="0"/>
              <a:t>utilize 10 computing nodes to demonstrate a sample cluster system, with one machine serving as a cyber power controller to manage the power of the target node.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32E90-C535-D4A0-F080-2A3ADC20A090}"/>
              </a:ext>
            </a:extLst>
          </p:cNvPr>
          <p:cNvSpPr txBox="1"/>
          <p:nvPr/>
        </p:nvSpPr>
        <p:spPr>
          <a:xfrm>
            <a:off x="5856790" y="27200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BF2D1B-A620-E3AD-5B38-6C7DEAD8CB22}"/>
              </a:ext>
            </a:extLst>
          </p:cNvPr>
          <p:cNvSpPr txBox="1"/>
          <p:nvPr/>
        </p:nvSpPr>
        <p:spPr>
          <a:xfrm>
            <a:off x="1881809" y="3975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A room with many servers&#10;&#10;Description automatically generated with medium confidence">
            <a:extLst>
              <a:ext uri="{FF2B5EF4-FFF2-40B4-BE49-F238E27FC236}">
                <a16:creationId xmlns:a16="http://schemas.microsoft.com/office/drawing/2014/main" id="{9D6D756E-0955-387C-41C0-D4048CD90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13" y="178308"/>
            <a:ext cx="6501384" cy="650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7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136525"/>
            <a:ext cx="6601307" cy="887896"/>
          </a:xfrm>
        </p:spPr>
        <p:txBody>
          <a:bodyPr>
            <a:normAutofit/>
          </a:bodyPr>
          <a:lstStyle/>
          <a:p>
            <a:r>
              <a:rPr lang="en-US" sz="3600" dirty="0"/>
              <a:t>Network topology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32E90-C535-D4A0-F080-2A3ADC20A090}"/>
              </a:ext>
            </a:extLst>
          </p:cNvPr>
          <p:cNvSpPr txBox="1"/>
          <p:nvPr/>
        </p:nvSpPr>
        <p:spPr>
          <a:xfrm>
            <a:off x="5856790" y="27200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BF2D1B-A620-E3AD-5B38-6C7DEAD8CB22}"/>
              </a:ext>
            </a:extLst>
          </p:cNvPr>
          <p:cNvSpPr txBox="1"/>
          <p:nvPr/>
        </p:nvSpPr>
        <p:spPr>
          <a:xfrm>
            <a:off x="1881809" y="3975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F5DEF165-FDAF-B7F2-6069-00A250DE740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7322" y="1075533"/>
            <a:ext cx="9733606" cy="56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5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136525"/>
            <a:ext cx="6601307" cy="887896"/>
          </a:xfrm>
        </p:spPr>
        <p:txBody>
          <a:bodyPr>
            <a:normAutofit/>
          </a:bodyPr>
          <a:lstStyle/>
          <a:p>
            <a:r>
              <a:rPr lang="en-US" sz="3600" dirty="0"/>
              <a:t>feature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32E90-C535-D4A0-F080-2A3ADC20A090}"/>
              </a:ext>
            </a:extLst>
          </p:cNvPr>
          <p:cNvSpPr txBox="1"/>
          <p:nvPr/>
        </p:nvSpPr>
        <p:spPr>
          <a:xfrm>
            <a:off x="5856790" y="27200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BF2D1B-A620-E3AD-5B38-6C7DEAD8CB22}"/>
              </a:ext>
            </a:extLst>
          </p:cNvPr>
          <p:cNvSpPr txBox="1"/>
          <p:nvPr/>
        </p:nvSpPr>
        <p:spPr>
          <a:xfrm>
            <a:off x="1881809" y="3975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CD9584F-DE20-B756-15BB-77DA7BD66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44" y="1237183"/>
            <a:ext cx="10944786" cy="522325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Node0: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server</a:t>
            </a:r>
            <a:r>
              <a:rPr lang="en-US" sz="2800" dirty="0"/>
              <a:t>: Receives heartbeat signals from </a:t>
            </a:r>
            <a:r>
              <a:rPr lang="en-US" sz="2800" dirty="0" err="1"/>
              <a:t>nodeX</a:t>
            </a:r>
            <a:r>
              <a:rPr lang="en-US" sz="2800" dirty="0"/>
              <a:t>, where X ranges from 1 to 9.</a:t>
            </a:r>
          </a:p>
          <a:p>
            <a:endParaRPr lang="en-US" sz="2800" dirty="0"/>
          </a:p>
          <a:p>
            <a:r>
              <a:rPr lang="en-US" sz="2800" dirty="0" err="1">
                <a:solidFill>
                  <a:srgbClr val="FF0000"/>
                </a:solidFill>
              </a:rPr>
              <a:t>serverd</a:t>
            </a:r>
            <a:r>
              <a:rPr lang="en-US" sz="2800" dirty="0"/>
              <a:t>: A server </a:t>
            </a:r>
            <a:r>
              <a:rPr lang="en-US" sz="2800" dirty="0">
                <a:solidFill>
                  <a:srgbClr val="FF0000"/>
                </a:solidFill>
              </a:rPr>
              <a:t>daemon</a:t>
            </a:r>
            <a:r>
              <a:rPr lang="en-US" sz="2800" dirty="0"/>
              <a:t> ensures that the server program can successfully run when the node starts up..</a:t>
            </a:r>
          </a:p>
          <a:p>
            <a:endParaRPr lang="en-US" sz="2800" dirty="0"/>
          </a:p>
          <a:p>
            <a:r>
              <a:rPr lang="en-US" sz="2800" dirty="0" err="1">
                <a:solidFill>
                  <a:srgbClr val="FF0000"/>
                </a:solidFill>
              </a:rPr>
              <a:t>powerctl</a:t>
            </a:r>
            <a:r>
              <a:rPr lang="en-US" sz="2800" dirty="0"/>
              <a:t>: Control which node will be rebooted.</a:t>
            </a:r>
          </a:p>
          <a:p>
            <a:endParaRPr lang="en-US" sz="2800" dirty="0"/>
          </a:p>
          <a:p>
            <a:r>
              <a:rPr lang="en-US" sz="2800" dirty="0" err="1">
                <a:solidFill>
                  <a:srgbClr val="FF0000"/>
                </a:solidFill>
              </a:rPr>
              <a:t>checkmon</a:t>
            </a:r>
            <a:r>
              <a:rPr lang="en-US" sz="2800" dirty="0"/>
              <a:t>: Monitor the health status of </a:t>
            </a:r>
            <a:r>
              <a:rPr lang="en-US" sz="2800" dirty="0" err="1"/>
              <a:t>nodeX</a:t>
            </a:r>
            <a:r>
              <a:rPr lang="en-US" sz="2800" dirty="0"/>
              <a:t>, where X ranges from 1 to 9.</a:t>
            </a:r>
          </a:p>
        </p:txBody>
      </p:sp>
    </p:spTree>
    <p:extLst>
      <p:ext uri="{BB962C8B-B14F-4D97-AF65-F5344CB8AC3E}">
        <p14:creationId xmlns:p14="http://schemas.microsoft.com/office/powerpoint/2010/main" val="100788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136525"/>
            <a:ext cx="6601307" cy="887896"/>
          </a:xfrm>
        </p:spPr>
        <p:txBody>
          <a:bodyPr>
            <a:normAutofit/>
          </a:bodyPr>
          <a:lstStyle/>
          <a:p>
            <a:r>
              <a:rPr lang="en-US" sz="3600" dirty="0"/>
              <a:t>feature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32E90-C535-D4A0-F080-2A3ADC20A090}"/>
              </a:ext>
            </a:extLst>
          </p:cNvPr>
          <p:cNvSpPr txBox="1"/>
          <p:nvPr/>
        </p:nvSpPr>
        <p:spPr>
          <a:xfrm>
            <a:off x="5856790" y="27200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BF2D1B-A620-E3AD-5B38-6C7DEAD8CB22}"/>
              </a:ext>
            </a:extLst>
          </p:cNvPr>
          <p:cNvSpPr txBox="1"/>
          <p:nvPr/>
        </p:nvSpPr>
        <p:spPr>
          <a:xfrm>
            <a:off x="1881809" y="3975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CD9584F-DE20-B756-15BB-77DA7BD66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44" y="1237183"/>
            <a:ext cx="10944786" cy="5223252"/>
          </a:xfrm>
        </p:spPr>
        <p:txBody>
          <a:bodyPr>
            <a:normAutofit/>
          </a:bodyPr>
          <a:lstStyle/>
          <a:p>
            <a:r>
              <a:rPr lang="en-US" sz="2800" dirty="0" err="1"/>
              <a:t>nodeX</a:t>
            </a:r>
            <a:r>
              <a:rPr lang="en-US" sz="2800" dirty="0"/>
              <a:t> where X is 1 to 9: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client</a:t>
            </a:r>
            <a:r>
              <a:rPr lang="en-US" sz="2800" dirty="0"/>
              <a:t>: Send a heartbeat signal to node0.</a:t>
            </a:r>
          </a:p>
          <a:p>
            <a:endParaRPr lang="en-US" sz="2800" dirty="0"/>
          </a:p>
          <a:p>
            <a:r>
              <a:rPr lang="en-US" sz="2800" dirty="0" err="1">
                <a:solidFill>
                  <a:srgbClr val="FF0000"/>
                </a:solidFill>
              </a:rPr>
              <a:t>clientd</a:t>
            </a:r>
            <a:r>
              <a:rPr lang="en-US" sz="2800" dirty="0"/>
              <a:t>: A client daemon ensures that the client program can successfully run when the node starts up.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crash</a:t>
            </a:r>
            <a:r>
              <a:rPr lang="en-US" sz="2800" dirty="0"/>
              <a:t>: Simulate a crash scenario.</a:t>
            </a:r>
          </a:p>
        </p:txBody>
      </p:sp>
    </p:spTree>
    <p:extLst>
      <p:ext uri="{BB962C8B-B14F-4D97-AF65-F5344CB8AC3E}">
        <p14:creationId xmlns:p14="http://schemas.microsoft.com/office/powerpoint/2010/main" val="383300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136525"/>
            <a:ext cx="6601307" cy="887896"/>
          </a:xfrm>
        </p:spPr>
        <p:txBody>
          <a:bodyPr>
            <a:normAutofit/>
          </a:bodyPr>
          <a:lstStyle/>
          <a:p>
            <a:r>
              <a:rPr lang="en-US" sz="3600" dirty="0"/>
              <a:t>feature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32E90-C535-D4A0-F080-2A3ADC20A090}"/>
              </a:ext>
            </a:extLst>
          </p:cNvPr>
          <p:cNvSpPr txBox="1"/>
          <p:nvPr/>
        </p:nvSpPr>
        <p:spPr>
          <a:xfrm>
            <a:off x="5856790" y="27200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BF2D1B-A620-E3AD-5B38-6C7DEAD8CB22}"/>
              </a:ext>
            </a:extLst>
          </p:cNvPr>
          <p:cNvSpPr txBox="1"/>
          <p:nvPr/>
        </p:nvSpPr>
        <p:spPr>
          <a:xfrm>
            <a:off x="1881809" y="3975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CD9584F-DE20-B756-15BB-77DA7BD66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44" y="1237183"/>
            <a:ext cx="10944786" cy="5223252"/>
          </a:xfrm>
        </p:spPr>
        <p:txBody>
          <a:bodyPr>
            <a:normAutofit/>
          </a:bodyPr>
          <a:lstStyle/>
          <a:p>
            <a:r>
              <a:rPr lang="en-US" sz="2800" dirty="0"/>
              <a:t>Power device:</a:t>
            </a:r>
          </a:p>
          <a:p>
            <a:r>
              <a:rPr lang="en-US" sz="2800" dirty="0" err="1">
                <a:solidFill>
                  <a:srgbClr val="FF0000"/>
                </a:solidFill>
              </a:rPr>
              <a:t>powerman</a:t>
            </a:r>
            <a:r>
              <a:rPr lang="en-US" sz="2800" dirty="0"/>
              <a:t>: Power management to power up/power down the target machine.</a:t>
            </a:r>
          </a:p>
        </p:txBody>
      </p:sp>
    </p:spTree>
    <p:extLst>
      <p:ext uri="{BB962C8B-B14F-4D97-AF65-F5344CB8AC3E}">
        <p14:creationId xmlns:p14="http://schemas.microsoft.com/office/powerpoint/2010/main" val="294817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136525"/>
            <a:ext cx="6601307" cy="887896"/>
          </a:xfrm>
        </p:spPr>
        <p:txBody>
          <a:bodyPr>
            <a:normAutofit/>
          </a:bodyPr>
          <a:lstStyle/>
          <a:p>
            <a:r>
              <a:rPr lang="en-US" sz="3600" dirty="0"/>
              <a:t>demo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32E90-C535-D4A0-F080-2A3ADC20A090}"/>
              </a:ext>
            </a:extLst>
          </p:cNvPr>
          <p:cNvSpPr txBox="1"/>
          <p:nvPr/>
        </p:nvSpPr>
        <p:spPr>
          <a:xfrm>
            <a:off x="5856790" y="27200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BF2D1B-A620-E3AD-5B38-6C7DEAD8CB22}"/>
              </a:ext>
            </a:extLst>
          </p:cNvPr>
          <p:cNvSpPr txBox="1"/>
          <p:nvPr/>
        </p:nvSpPr>
        <p:spPr>
          <a:xfrm>
            <a:off x="1881809" y="3975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CD9584F-DE20-B756-15BB-77DA7BD66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44" y="1237183"/>
            <a:ext cx="10944786" cy="5223252"/>
          </a:xfrm>
        </p:spPr>
        <p:txBody>
          <a:bodyPr>
            <a:normAutofit/>
          </a:bodyPr>
          <a:lstStyle/>
          <a:p>
            <a:r>
              <a:rPr lang="en-US" sz="2800" dirty="0">
                <a:hlinkClick r:id="rId3"/>
              </a:rPr>
              <a:t>https://filedn.com/lEQ3OJnPdzDzbJhCstTdU4B/cs341/demo_v1.mp4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667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315</Words>
  <Application>Microsoft Macintosh PowerPoint</Application>
  <PresentationFormat>Widescreen</PresentationFormat>
  <Paragraphs>65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Office Theme</vt:lpstr>
      <vt:lpstr>CS 341 honor’s project</vt:lpstr>
      <vt:lpstr>Topic</vt:lpstr>
      <vt:lpstr>Goal</vt:lpstr>
      <vt:lpstr>Network topology</vt:lpstr>
      <vt:lpstr>Network topology</vt:lpstr>
      <vt:lpstr>feature</vt:lpstr>
      <vt:lpstr>feature</vt:lpstr>
      <vt:lpstr>feature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2021-05-30T14:07:31Z</dcterms:created>
  <dcterms:modified xsi:type="dcterms:W3CDTF">2024-06-30T07:08:53Z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