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9" r:id="rId2"/>
    <p:sldId id="394" r:id="rId3"/>
    <p:sldId id="395" r:id="rId4"/>
    <p:sldId id="396" r:id="rId5"/>
    <p:sldId id="399" r:id="rId6"/>
    <p:sldId id="398" r:id="rId7"/>
    <p:sldId id="382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E8"/>
    <a:srgbClr val="FF5050"/>
    <a:srgbClr val="B4171E"/>
    <a:srgbClr val="D80E34"/>
    <a:srgbClr val="FF0066"/>
    <a:srgbClr val="FF99FF"/>
    <a:srgbClr val="FF0000"/>
    <a:srgbClr val="AE0B2A"/>
    <a:srgbClr val="F1234A"/>
    <a:srgbClr val="E23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4531" autoAdjust="0"/>
  </p:normalViewPr>
  <p:slideViewPr>
    <p:cSldViewPr snapToGrid="0" snapToObjects="1">
      <p:cViewPr varScale="1">
        <p:scale>
          <a:sx n="70" d="100"/>
          <a:sy n="70" d="100"/>
        </p:scale>
        <p:origin x="324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2867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2024/12/26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11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5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4797-7F3C-3EF5-DBCC-DA907EF1C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2B2F89-0C2C-6DDB-DDAB-21788E059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680500A-2A34-31F8-78E2-63BCC5094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1F907-F63C-D733-A820-B9C039536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2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6AC6F-5F96-5CC4-A888-A460E7C2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917EFD-AB7E-2E1C-14F4-AC7863E79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CC8392-53DC-28C3-DF09-A2D8C0D52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FBB80-60EA-9D24-7C96-DB54D3BBE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3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A1550-7866-8BDF-EF03-7515809F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F13A5D-87DB-AEC7-0865-B2A60531F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14D2C1-C9CF-1636-36CD-8F9CBF2367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9F150-06CE-4F1B-16E4-88A75AF4A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87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39642-0BE7-62E4-879D-307B62715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03C9E08-46F3-E420-FC4D-063EF96DF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AA1179-B86E-6987-67C1-78C973E14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B5790-024B-51EF-E4C9-0EF606701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7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94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5E6DA58-4B78-3844-833B-45E5448B2838}"/>
              </a:ext>
            </a:extLst>
          </p:cNvPr>
          <p:cNvSpPr/>
          <p:nvPr userDrawn="1"/>
        </p:nvSpPr>
        <p:spPr>
          <a:xfrm>
            <a:off x="696035" y="302630"/>
            <a:ext cx="11495965" cy="327547"/>
          </a:xfrm>
          <a:prstGeom prst="rect">
            <a:avLst/>
          </a:prstGeom>
          <a:solidFill>
            <a:schemeClr val="bg1">
              <a:lumMod val="9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A6904885-3506-CD4A-B9CE-20010C4BE47E}"/>
              </a:ext>
            </a:extLst>
          </p:cNvPr>
          <p:cNvSpPr/>
          <p:nvPr/>
        </p:nvSpPr>
        <p:spPr>
          <a:xfrm rot="10800000">
            <a:off x="0" y="238622"/>
            <a:ext cx="2048643" cy="526304"/>
          </a:xfrm>
          <a:custGeom>
            <a:avLst/>
            <a:gdLst>
              <a:gd name="connsiteX0" fmla="*/ 0 w 4493518"/>
              <a:gd name="connsiteY0" fmla="*/ 3936411 h 3936411"/>
              <a:gd name="connsiteX1" fmla="*/ 984103 w 4493518"/>
              <a:gd name="connsiteY1" fmla="*/ 0 h 3936411"/>
              <a:gd name="connsiteX2" fmla="*/ 4493518 w 4493518"/>
              <a:gd name="connsiteY2" fmla="*/ 0 h 3936411"/>
              <a:gd name="connsiteX3" fmla="*/ 4493517 w 4493518"/>
              <a:gd name="connsiteY3" fmla="*/ 3936411 h 393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3518" h="3936411">
                <a:moveTo>
                  <a:pt x="0" y="3936411"/>
                </a:moveTo>
                <a:lnTo>
                  <a:pt x="984103" y="0"/>
                </a:lnTo>
                <a:lnTo>
                  <a:pt x="4493518" y="0"/>
                </a:lnTo>
                <a:lnTo>
                  <a:pt x="4493517" y="3936411"/>
                </a:lnTo>
                <a:close/>
              </a:path>
            </a:pathLst>
          </a:custGeom>
          <a:solidFill>
            <a:srgbClr val="AE0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8D362163-2FA4-4467-A9A1-C7B0F276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C87179B-DFF8-4DC7-8C92-CAFA4DE6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E8EA43-4F79-439F-B12A-6176673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5F6B5C-D7BE-4D2E-A375-B4B18DEA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E1C56FE-D3EC-4800-B0BC-01FF7C2D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5A3719-DF61-4222-B454-02BDFA79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2F188-14C6-4D53-BF29-DA1A676D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5529ED8-BC0F-4EB1-8296-A5D2A4F1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80E75A-D3D2-49C2-89AA-6189632D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611744-B008-4A74-9844-17C74BD2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331EF8D-D133-4171-BE9A-401D660B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FB3AF-2960-40B6-92F7-F5C1D4C4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3A013-4C3B-4BD5-910D-CD98806D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B06172-0128-4B80-AC04-3B7D6700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21606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3A935-B7F5-41FB-A29F-D6E8B1A9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863B8-B53B-46D3-B7DD-46FD967A0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6C684E-ACB7-4DC0-B5A0-7C41955FB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380-C6B5-4FE6-BB62-1408DD8FD22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日期占位符 1">
            <a:extLst>
              <a:ext uri="{FF2B5EF4-FFF2-40B4-BE49-F238E27FC236}">
                <a16:creationId xmlns:a16="http://schemas.microsoft.com/office/drawing/2014/main" id="{F85AACA9-183F-4BC4-A90E-A74737873830}"/>
              </a:ext>
            </a:extLst>
          </p:cNvPr>
          <p:cNvSpPr txBox="1">
            <a:spLocks/>
          </p:cNvSpPr>
          <p:nvPr userDrawn="1"/>
        </p:nvSpPr>
        <p:spPr>
          <a:xfrm>
            <a:off x="8893139" y="326186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复兴栋梁 强国先锋</a:t>
            </a:r>
          </a:p>
        </p:txBody>
      </p:sp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hyperlink" Target="https://doi.org/10.18170/DVN/WSXCNM" TargetMode="Externa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6072D9F-349F-734A-9CD0-70C24C070B55}"/>
              </a:ext>
            </a:extLst>
          </p:cNvPr>
          <p:cNvSpPr/>
          <p:nvPr/>
        </p:nvSpPr>
        <p:spPr>
          <a:xfrm>
            <a:off x="9636094" y="-93865"/>
            <a:ext cx="2155022" cy="4876800"/>
          </a:xfrm>
          <a:prstGeom prst="rect">
            <a:avLst/>
          </a:prstGeom>
          <a:solidFill>
            <a:srgbClr val="AE0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CF1F059-69A8-6748-9F2B-D2D5002B7EBE}"/>
              </a:ext>
            </a:extLst>
          </p:cNvPr>
          <p:cNvSpPr/>
          <p:nvPr/>
        </p:nvSpPr>
        <p:spPr>
          <a:xfrm rot="5400000">
            <a:off x="8788758" y="3683195"/>
            <a:ext cx="3833190" cy="2134724"/>
          </a:xfrm>
          <a:custGeom>
            <a:avLst/>
            <a:gdLst>
              <a:gd name="connsiteX0" fmla="*/ 0 w 4493518"/>
              <a:gd name="connsiteY0" fmla="*/ 3936411 h 3936411"/>
              <a:gd name="connsiteX1" fmla="*/ 984103 w 4493518"/>
              <a:gd name="connsiteY1" fmla="*/ 0 h 3936411"/>
              <a:gd name="connsiteX2" fmla="*/ 4493518 w 4493518"/>
              <a:gd name="connsiteY2" fmla="*/ 0 h 3936411"/>
              <a:gd name="connsiteX3" fmla="*/ 4493517 w 4493518"/>
              <a:gd name="connsiteY3" fmla="*/ 3936411 h 393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3518" h="3936411">
                <a:moveTo>
                  <a:pt x="0" y="3936411"/>
                </a:moveTo>
                <a:lnTo>
                  <a:pt x="984103" y="0"/>
                </a:lnTo>
                <a:lnTo>
                  <a:pt x="4493518" y="0"/>
                </a:lnTo>
                <a:lnTo>
                  <a:pt x="4493517" y="3936411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3386D471-B0FB-724F-8E0A-04264B42DD1C}"/>
              </a:ext>
            </a:extLst>
          </p:cNvPr>
          <p:cNvSpPr/>
          <p:nvPr/>
        </p:nvSpPr>
        <p:spPr>
          <a:xfrm rot="5400000">
            <a:off x="8662887" y="3598261"/>
            <a:ext cx="3829877" cy="2710578"/>
          </a:xfrm>
          <a:custGeom>
            <a:avLst/>
            <a:gdLst>
              <a:gd name="connsiteX0" fmla="*/ 0 w 4493518"/>
              <a:gd name="connsiteY0" fmla="*/ 3936411 h 3936411"/>
              <a:gd name="connsiteX1" fmla="*/ 984103 w 4493518"/>
              <a:gd name="connsiteY1" fmla="*/ 0 h 3936411"/>
              <a:gd name="connsiteX2" fmla="*/ 4493518 w 4493518"/>
              <a:gd name="connsiteY2" fmla="*/ 0 h 3936411"/>
              <a:gd name="connsiteX3" fmla="*/ 4493517 w 4493518"/>
              <a:gd name="connsiteY3" fmla="*/ 3936411 h 393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3518" h="3936411">
                <a:moveTo>
                  <a:pt x="0" y="3936411"/>
                </a:moveTo>
                <a:lnTo>
                  <a:pt x="984103" y="0"/>
                </a:lnTo>
                <a:lnTo>
                  <a:pt x="4493518" y="0"/>
                </a:lnTo>
                <a:lnTo>
                  <a:pt x="4493517" y="3936411"/>
                </a:lnTo>
                <a:close/>
              </a:path>
            </a:pathLst>
          </a:custGeom>
          <a:solidFill>
            <a:srgbClr val="AE0B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42AF6F77-5410-644D-A05D-1E6DE6890DF4}"/>
              </a:ext>
            </a:extLst>
          </p:cNvPr>
          <p:cNvSpPr/>
          <p:nvPr/>
        </p:nvSpPr>
        <p:spPr>
          <a:xfrm rot="10800000">
            <a:off x="7921061" y="5908005"/>
            <a:ext cx="1301475" cy="960484"/>
          </a:xfrm>
          <a:prstGeom prst="rtTriangle">
            <a:avLst/>
          </a:prstGeom>
          <a:solidFill>
            <a:srgbClr val="B4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2121C3A4-1E1F-C64F-9759-2DEAB20B76ED}"/>
              </a:ext>
            </a:extLst>
          </p:cNvPr>
          <p:cNvSpPr/>
          <p:nvPr/>
        </p:nvSpPr>
        <p:spPr>
          <a:xfrm rot="2732425">
            <a:off x="8962361" y="6274852"/>
            <a:ext cx="494708" cy="521389"/>
          </a:xfrm>
          <a:custGeom>
            <a:avLst/>
            <a:gdLst>
              <a:gd name="connsiteX0" fmla="*/ 0 w 547858"/>
              <a:gd name="connsiteY0" fmla="*/ 577342 h 577342"/>
              <a:gd name="connsiteX1" fmla="*/ 0 w 547858"/>
              <a:gd name="connsiteY1" fmla="*/ 0 h 577342"/>
              <a:gd name="connsiteX2" fmla="*/ 547858 w 547858"/>
              <a:gd name="connsiteY2" fmla="*/ 577342 h 577342"/>
              <a:gd name="connsiteX3" fmla="*/ 0 w 547858"/>
              <a:gd name="connsiteY3" fmla="*/ 577342 h 577342"/>
              <a:gd name="connsiteX0" fmla="*/ 206106 w 547858"/>
              <a:gd name="connsiteY0" fmla="*/ 631526 h 631526"/>
              <a:gd name="connsiteX1" fmla="*/ 0 w 547858"/>
              <a:gd name="connsiteY1" fmla="*/ 0 h 631526"/>
              <a:gd name="connsiteX2" fmla="*/ 547858 w 547858"/>
              <a:gd name="connsiteY2" fmla="*/ 577342 h 631526"/>
              <a:gd name="connsiteX3" fmla="*/ 206106 w 547858"/>
              <a:gd name="connsiteY3" fmla="*/ 631526 h 6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858" h="631526">
                <a:moveTo>
                  <a:pt x="206106" y="631526"/>
                </a:moveTo>
                <a:lnTo>
                  <a:pt x="0" y="0"/>
                </a:lnTo>
                <a:lnTo>
                  <a:pt x="547858" y="577342"/>
                </a:lnTo>
                <a:lnTo>
                  <a:pt x="206106" y="631526"/>
                </a:lnTo>
                <a:close/>
              </a:path>
            </a:pathLst>
          </a:custGeom>
          <a:solidFill>
            <a:schemeClr val="bg2">
              <a:lumMod val="1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FEE516-8334-7A4B-86DD-494F17B950D8}"/>
              </a:ext>
            </a:extLst>
          </p:cNvPr>
          <p:cNvSpPr txBox="1"/>
          <p:nvPr/>
        </p:nvSpPr>
        <p:spPr>
          <a:xfrm>
            <a:off x="294798" y="718947"/>
            <a:ext cx="83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>
                <a:solidFill>
                  <a:schemeClr val="bg1"/>
                </a:solidFill>
                <a:latin typeface="+mj-lt"/>
              </a:rPr>
              <a:t>LOGO</a:t>
            </a:r>
            <a:endParaRPr kumimoji="1" lang="zh-CN" altLang="en-US" sz="16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CD38D4-2449-6645-98BB-F35B8B34EE58}"/>
              </a:ext>
            </a:extLst>
          </p:cNvPr>
          <p:cNvSpPr txBox="1"/>
          <p:nvPr/>
        </p:nvSpPr>
        <p:spPr>
          <a:xfrm>
            <a:off x="426355" y="3408307"/>
            <a:ext cx="7804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bg1"/>
                </a:solidFill>
                <a:latin typeface="+mj-ea"/>
                <a:ea typeface="+mj-ea"/>
              </a:rPr>
              <a:t>金融社交媒体运营平台</a:t>
            </a:r>
            <a:endParaRPr kumimoji="1" lang="en-US" altLang="zh-CN" sz="6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066E3A3F-4A79-C29C-0BD1-062125A57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566" y="480289"/>
            <a:ext cx="2721405" cy="54732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A0189BA-EAF4-A035-D2AC-69DB9E0A13B5}"/>
              </a:ext>
            </a:extLst>
          </p:cNvPr>
          <p:cNvSpPr txBox="1"/>
          <p:nvPr/>
        </p:nvSpPr>
        <p:spPr>
          <a:xfrm>
            <a:off x="-315919" y="2200385"/>
            <a:ext cx="10051869" cy="2561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6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房产定价</a:t>
            </a:r>
            <a:r>
              <a:rPr lang="en-US" altLang="zh-CN" sz="46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Hackathon</a:t>
            </a:r>
          </a:p>
          <a:p>
            <a:pPr algn="ctr">
              <a:lnSpc>
                <a:spcPct val="125000"/>
              </a:lnSpc>
            </a:pPr>
            <a:r>
              <a:rPr lang="en-US" altLang="zh-CN" sz="4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Final-term </a:t>
            </a:r>
            <a:r>
              <a:rPr lang="zh-CN" altLang="en-US" sz="4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项目汇报</a:t>
            </a:r>
            <a:endParaRPr lang="en-US" altLang="zh-CN" sz="4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4000" b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zh-CN" altLang="en-US" sz="3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555C16-45F4-9011-101A-DA66733A4116}"/>
              </a:ext>
            </a:extLst>
          </p:cNvPr>
          <p:cNvSpPr txBox="1"/>
          <p:nvPr/>
        </p:nvSpPr>
        <p:spPr>
          <a:xfrm>
            <a:off x="9619590" y="5740937"/>
            <a:ext cx="1997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财政金融学院</a:t>
            </a:r>
            <a:endParaRPr lang="en-US" altLang="zh-CN" sz="1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王晨曦</a:t>
            </a:r>
            <a:endParaRPr lang="en-US" altLang="zh-CN" sz="1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2024</a:t>
            </a:r>
            <a:r>
              <a:rPr lang="zh-CN" altLang="en-US" sz="1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1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26</a:t>
            </a:r>
            <a:r>
              <a:rPr lang="zh-CN" altLang="en-US" sz="16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日</a:t>
            </a:r>
            <a:endParaRPr lang="en-US" altLang="zh-CN" sz="1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7B4FFD-E76B-7B7D-28AF-E9B760F6C014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16906" y="155205"/>
            <a:ext cx="1202684" cy="11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6826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8571" y="1342108"/>
            <a:ext cx="158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400" dirty="0">
                <a:solidFill>
                  <a:schemeClr val="bg1"/>
                </a:solidFill>
                <a:latin typeface="+mj-ea"/>
              </a:rPr>
              <a:t>项目背景</a:t>
            </a:r>
            <a:endParaRPr kumimoji="1" lang="en-US" altLang="zh-CN" sz="2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 rot="5400000">
            <a:off x="1371281" y="-1089759"/>
            <a:ext cx="549275" cy="3291842"/>
            <a:chOff x="360453" y="-634043"/>
            <a:chExt cx="3010544" cy="6143913"/>
          </a:xfrm>
        </p:grpSpPr>
        <p:sp>
          <p:nvSpPr>
            <p:cNvPr id="17" name="矩形 16"/>
            <p:cNvSpPr/>
            <p:nvPr/>
          </p:nvSpPr>
          <p:spPr>
            <a:xfrm>
              <a:off x="785046" y="-634043"/>
              <a:ext cx="2361496" cy="3185618"/>
            </a:xfrm>
            <a:prstGeom prst="rect">
              <a:avLst/>
            </a:prstGeom>
            <a:solidFill>
              <a:srgbClr val="B4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形状 3"/>
            <p:cNvSpPr/>
            <p:nvPr/>
          </p:nvSpPr>
          <p:spPr>
            <a:xfrm rot="5400000">
              <a:off x="49197" y="782761"/>
              <a:ext cx="3833190" cy="2361497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4"/>
            <p:cNvSpPr/>
            <p:nvPr/>
          </p:nvSpPr>
          <p:spPr>
            <a:xfrm rot="5400000">
              <a:off x="-766361" y="1372513"/>
              <a:ext cx="5264171" cy="3010544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rgbClr val="AE0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D42011E-E6DE-43F7-F21B-08357A37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37" y="903389"/>
            <a:ext cx="5567823" cy="281952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C92F630-56CC-6B0A-7114-26AD300908FB}"/>
              </a:ext>
            </a:extLst>
          </p:cNvPr>
          <p:cNvSpPr txBox="1"/>
          <p:nvPr/>
        </p:nvSpPr>
        <p:spPr>
          <a:xfrm>
            <a:off x="6589987" y="37353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直达链接：</a:t>
            </a:r>
            <a:r>
              <a:rPr lang="en-US" altLang="zh-CN" sz="1200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4"/>
              </a:rPr>
              <a:t>https://doi.org/10.18170/DVN/WSXCNM</a:t>
            </a:r>
            <a:endParaRPr lang="en-US" altLang="zh-CN" sz="1200" b="0" i="0" u="none" strike="noStrike" dirty="0">
              <a:solidFill>
                <a:srgbClr val="337AB7"/>
              </a:solidFill>
              <a:effectLst/>
              <a:latin typeface="Helvetica Neue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Postscript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：数据已上传至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datahub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上，感兴趣的同学可以联系我开共享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~</a:t>
            </a:r>
            <a:endParaRPr lang="zh-CN" altLang="en-US" sz="12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7B582A-2EF5-2513-53DB-9F3F284F3557}"/>
              </a:ext>
            </a:extLst>
          </p:cNvPr>
          <p:cNvSpPr txBox="1"/>
          <p:nvPr/>
        </p:nvSpPr>
        <p:spPr>
          <a:xfrm>
            <a:off x="400171" y="1145252"/>
            <a:ext cx="40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数据获取：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CE68B7-8E1B-FE6C-2A28-CC76C6FC7085}"/>
              </a:ext>
            </a:extLst>
          </p:cNvPr>
          <p:cNvSpPr txBox="1"/>
          <p:nvPr/>
        </p:nvSpPr>
        <p:spPr>
          <a:xfrm>
            <a:off x="1394460" y="1791583"/>
            <a:ext cx="488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接口？邮件？图书馆？盈利机构？同学？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55F313-DB72-31DD-3CE4-4CC6E1354FB0}"/>
              </a:ext>
            </a:extLst>
          </p:cNvPr>
          <p:cNvSpPr txBox="1"/>
          <p:nvPr/>
        </p:nvSpPr>
        <p:spPr>
          <a:xfrm>
            <a:off x="400171" y="2133831"/>
            <a:ext cx="695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Inspiration:</a:t>
            </a:r>
          </a:p>
          <a:p>
            <a:r>
              <a:rPr lang="en-US" altLang="zh-CN" dirty="0"/>
              <a:t>	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66669F-EFE6-6135-AFB7-B4AB8F0379B4}"/>
              </a:ext>
            </a:extLst>
          </p:cNvPr>
          <p:cNvSpPr txBox="1"/>
          <p:nvPr/>
        </p:nvSpPr>
        <p:spPr>
          <a:xfrm>
            <a:off x="315743" y="2621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数据处理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0C8B44-EED7-6216-BEFF-23FF148896BF}"/>
              </a:ext>
            </a:extLst>
          </p:cNvPr>
          <p:cNvSpPr txBox="1"/>
          <p:nvPr/>
        </p:nvSpPr>
        <p:spPr>
          <a:xfrm>
            <a:off x="400171" y="2974108"/>
            <a:ext cx="691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Challenges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       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B303314-914C-9DEE-4356-20232A4A63EB}"/>
              </a:ext>
            </a:extLst>
          </p:cNvPr>
          <p:cNvSpPr txBox="1"/>
          <p:nvPr/>
        </p:nvSpPr>
        <p:spPr>
          <a:xfrm>
            <a:off x="873208" y="3372706"/>
            <a:ext cx="6915035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Pandas</a:t>
            </a:r>
            <a:r>
              <a:rPr lang="zh-CN" altLang="en-US" b="1" dirty="0"/>
              <a:t> </a:t>
            </a:r>
            <a:r>
              <a:rPr lang="en-US" altLang="zh-CN" b="1" dirty="0" err="1"/>
              <a:t>DataFrame</a:t>
            </a:r>
            <a:r>
              <a:rPr lang="en-US" altLang="zh-CN" b="1" dirty="0"/>
              <a:t> </a:t>
            </a:r>
            <a:r>
              <a:rPr lang="zh-CN" altLang="en-US" b="1" dirty="0"/>
              <a:t>➡ </a:t>
            </a:r>
            <a:r>
              <a:rPr lang="en-US" altLang="zh-CN" b="1" dirty="0" err="1"/>
              <a:t>MomeryError</a:t>
            </a:r>
            <a:r>
              <a:rPr lang="en-US" altLang="zh-CN" b="1" dirty="0"/>
              <a:t> </a:t>
            </a:r>
            <a:r>
              <a:rPr lang="zh-CN" altLang="en-US" b="1" dirty="0"/>
              <a:t>内存报错</a:t>
            </a:r>
            <a:endParaRPr lang="en-US" altLang="zh-CN" b="1" dirty="0"/>
          </a:p>
          <a:p>
            <a:endParaRPr lang="en-US" altLang="zh-CN" sz="1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Dask</a:t>
            </a:r>
            <a:r>
              <a:rPr lang="zh-CN" altLang="en-US" dirty="0"/>
              <a:t>库：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Partitioning &amp; Lazy Evaluation</a:t>
            </a:r>
          </a:p>
          <a:p>
            <a:endParaRPr lang="en-US" altLang="zh-CN" sz="1400" b="1" dirty="0">
              <a:solidFill>
                <a:srgbClr val="060607"/>
              </a:solidFill>
              <a:latin typeface="-apple-system"/>
            </a:endParaRPr>
          </a:p>
          <a:p>
            <a:r>
              <a:rPr lang="zh-CN" altLang="en-US" b="1" dirty="0"/>
              <a:t>运行速度过慢：</a:t>
            </a:r>
            <a:endParaRPr lang="en-US" altLang="zh-CN" b="1" dirty="0"/>
          </a:p>
          <a:p>
            <a:endParaRPr lang="en-US" altLang="zh-CN" sz="100" b="1" dirty="0"/>
          </a:p>
          <a:p>
            <a:endParaRPr lang="en-US" altLang="zh-CN" sz="1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计算复杂度：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r>
              <a:rPr lang="zh-CN" altLang="en-US" b="1" dirty="0"/>
              <a:t>数据更新问题：</a:t>
            </a:r>
            <a:endParaRPr lang="en-US" altLang="zh-CN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693CFBA-ADB8-7DC4-9BAD-841E3FFBFEA9}"/>
              </a:ext>
            </a:extLst>
          </p:cNvPr>
          <p:cNvSpPr txBox="1"/>
          <p:nvPr/>
        </p:nvSpPr>
        <p:spPr>
          <a:xfrm>
            <a:off x="873208" y="2252979"/>
            <a:ext cx="6915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Mid-term</a:t>
            </a:r>
            <a:r>
              <a:rPr lang="zh-CN" altLang="en-US" dirty="0"/>
              <a:t>中发现经纬度信息不好利用 </a:t>
            </a:r>
            <a:r>
              <a:rPr lang="en-US" altLang="zh-CN" dirty="0"/>
              <a:t>+ </a:t>
            </a:r>
            <a:r>
              <a:rPr lang="zh-CN" altLang="en-US" dirty="0"/>
              <a:t>葛老师引导</a:t>
            </a:r>
            <a:endParaRPr lang="en-US" altLang="zh-CN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ED71FC-A5AB-B930-2E4F-8E60F5A0EA23}"/>
              </a:ext>
            </a:extLst>
          </p:cNvPr>
          <p:cNvSpPr txBox="1"/>
          <p:nvPr/>
        </p:nvSpPr>
        <p:spPr>
          <a:xfrm>
            <a:off x="873208" y="1499763"/>
            <a:ext cx="69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兴趣点</a:t>
            </a:r>
            <a:r>
              <a:rPr lang="en-US" altLang="zh-CN" dirty="0"/>
              <a:t>Point of Interest</a:t>
            </a:r>
          </a:p>
        </p:txBody>
      </p:sp>
      <p:pic>
        <p:nvPicPr>
          <p:cNvPr id="30" name="图片 29" descr="图标&#10;&#10;描述已自动生成">
            <a:extLst>
              <a:ext uri="{FF2B5EF4-FFF2-40B4-BE49-F238E27FC236}">
                <a16:creationId xmlns:a16="http://schemas.microsoft.com/office/drawing/2014/main" id="{FA43254A-CE48-184F-0250-71835F2B4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934" y="1836860"/>
            <a:ext cx="310627" cy="310627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269DEEB-2DB9-A331-8582-FA886083C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305" y="903389"/>
            <a:ext cx="5002656" cy="340217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347469CD-4DC2-0949-57C8-520F418B0DA6}"/>
              </a:ext>
            </a:extLst>
          </p:cNvPr>
          <p:cNvSpPr txBox="1"/>
          <p:nvPr/>
        </p:nvSpPr>
        <p:spPr>
          <a:xfrm>
            <a:off x="1642202" y="4856120"/>
            <a:ext cx="69150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zh-CN" altLang="en-US" sz="1600" dirty="0"/>
              <a:t>依据小样本运行速度判断：至少需要</a:t>
            </a:r>
            <a:r>
              <a:rPr lang="en-US" altLang="zh-CN" sz="1600" dirty="0"/>
              <a:t>3500</a:t>
            </a:r>
            <a:r>
              <a:rPr lang="zh-CN" altLang="en-US" sz="1600" dirty="0"/>
              <a:t>个小时</a:t>
            </a:r>
            <a:endParaRPr lang="en-US" altLang="zh-CN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7" cstate="screen">
            <a:clrChange>
              <a:clrFrom>
                <a:srgbClr val="FCFCF4"/>
              </a:clrFrom>
              <a:clrTo>
                <a:srgbClr val="FCFCF4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0800000">
            <a:off x="10460315" y="3909014"/>
            <a:ext cx="1731685" cy="2948986"/>
          </a:xfrm>
          <a:prstGeom prst="rect">
            <a:avLst/>
          </a:prstGeom>
          <a:ln>
            <a:noFill/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25D75F7-7762-B887-0918-F1812383E77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8538"/>
          <a:stretch/>
        </p:blipFill>
        <p:spPr>
          <a:xfrm>
            <a:off x="6596306" y="1686974"/>
            <a:ext cx="5226901" cy="170686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750E159-1D82-3004-578B-85CF7D37CBF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8538" b="1601"/>
          <a:stretch/>
        </p:blipFill>
        <p:spPr>
          <a:xfrm>
            <a:off x="6596305" y="1405226"/>
            <a:ext cx="5226901" cy="261355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3E1F9679-F971-C0E0-C71A-D79DAB92035A}"/>
              </a:ext>
            </a:extLst>
          </p:cNvPr>
          <p:cNvSpPr txBox="1"/>
          <p:nvPr/>
        </p:nvSpPr>
        <p:spPr>
          <a:xfrm>
            <a:off x="1410240" y="5880520"/>
            <a:ext cx="69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交易年份涉及 </a:t>
            </a:r>
            <a:r>
              <a:rPr lang="en-US" altLang="zh-CN" sz="1600" dirty="0"/>
              <a:t>2018-2022 </a:t>
            </a:r>
            <a:r>
              <a:rPr lang="zh-CN" altLang="en-US" sz="1600" dirty="0"/>
              <a:t>共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五</a:t>
            </a:r>
            <a:r>
              <a:rPr lang="zh-CN" altLang="en-US" sz="1600" dirty="0"/>
              <a:t>年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0FA6E6F-6AC4-30E9-9BE8-FC44EE42FD1A}"/>
                  </a:ext>
                </a:extLst>
              </p:cNvPr>
              <p:cNvSpPr txBox="1"/>
              <p:nvPr/>
            </p:nvSpPr>
            <p:spPr>
              <a:xfrm>
                <a:off x="2118396" y="4597387"/>
                <a:ext cx="103936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</a:rPr>
                  <a:t>65,271,054</a:t>
                </a:r>
                <a:r>
                  <a:rPr lang="en-US" altLang="zh-CN" sz="3600" b="1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 (102117+17908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geopy.distance.geodesic</a:t>
                </a:r>
                <a:r>
                  <a:rPr lang="en-US" altLang="zh-CN" sz="2000" b="1" dirty="0"/>
                  <a:t> 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n_features</a:t>
                </a:r>
                <a:endParaRPr lang="en-US" altLang="zh-CN" sz="2000" b="1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0FA6E6F-6AC4-30E9-9BE8-FC44EE42F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396" y="4597387"/>
                <a:ext cx="10393620" cy="646331"/>
              </a:xfrm>
              <a:prstGeom prst="rect">
                <a:avLst/>
              </a:prstGeom>
              <a:blipFill>
                <a:blip r:embed="rId10"/>
                <a:stretch>
                  <a:fillRect l="-939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4D78265-3316-B4F8-5476-F8883798135C}"/>
              </a:ext>
            </a:extLst>
          </p:cNvPr>
          <p:cNvSpPr txBox="1"/>
          <p:nvPr/>
        </p:nvSpPr>
        <p:spPr>
          <a:xfrm>
            <a:off x="9386439" y="6479399"/>
            <a:ext cx="2212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Code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1.1.5</a:t>
            </a:r>
          </a:p>
        </p:txBody>
      </p:sp>
    </p:spTree>
    <p:extLst>
      <p:ext uri="{BB962C8B-B14F-4D97-AF65-F5344CB8AC3E}">
        <p14:creationId xmlns:p14="http://schemas.microsoft.com/office/powerpoint/2010/main" val="2625417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843DD-A2B7-0D8C-1532-43EE1BC0F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EDB97-A0A3-1F9E-88D6-0437CBDE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3B9CE1A-0614-39BC-F178-D31E8D0F0064}"/>
              </a:ext>
            </a:extLst>
          </p:cNvPr>
          <p:cNvGrpSpPr/>
          <p:nvPr/>
        </p:nvGrpSpPr>
        <p:grpSpPr>
          <a:xfrm rot="5400000">
            <a:off x="1371281" y="-1089759"/>
            <a:ext cx="549275" cy="3291842"/>
            <a:chOff x="360453" y="-634043"/>
            <a:chExt cx="3010544" cy="614391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0F0841B-548C-2AC5-61C4-6747F4EFC83F}"/>
                </a:ext>
              </a:extLst>
            </p:cNvPr>
            <p:cNvSpPr/>
            <p:nvPr/>
          </p:nvSpPr>
          <p:spPr>
            <a:xfrm>
              <a:off x="785046" y="-634043"/>
              <a:ext cx="2361496" cy="3185618"/>
            </a:xfrm>
            <a:prstGeom prst="rect">
              <a:avLst/>
            </a:prstGeom>
            <a:solidFill>
              <a:srgbClr val="B4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形状 3">
              <a:extLst>
                <a:ext uri="{FF2B5EF4-FFF2-40B4-BE49-F238E27FC236}">
                  <a16:creationId xmlns:a16="http://schemas.microsoft.com/office/drawing/2014/main" id="{C7C3EA69-FA7E-5E07-873A-0FC6373B5349}"/>
                </a:ext>
              </a:extLst>
            </p:cNvPr>
            <p:cNvSpPr/>
            <p:nvPr/>
          </p:nvSpPr>
          <p:spPr>
            <a:xfrm rot="5400000">
              <a:off x="49197" y="782761"/>
              <a:ext cx="3833190" cy="2361497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4">
              <a:extLst>
                <a:ext uri="{FF2B5EF4-FFF2-40B4-BE49-F238E27FC236}">
                  <a16:creationId xmlns:a16="http://schemas.microsoft.com/office/drawing/2014/main" id="{446DFCF7-9139-87DE-D467-35EB3F98710A}"/>
                </a:ext>
              </a:extLst>
            </p:cNvPr>
            <p:cNvSpPr/>
            <p:nvPr/>
          </p:nvSpPr>
          <p:spPr>
            <a:xfrm rot="5400000">
              <a:off x="-766361" y="1372513"/>
              <a:ext cx="5264171" cy="3010544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rgbClr val="AE0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E2A6121-0DFF-1335-1C6C-752502554593}"/>
              </a:ext>
            </a:extLst>
          </p:cNvPr>
          <p:cNvSpPr txBox="1"/>
          <p:nvPr/>
        </p:nvSpPr>
        <p:spPr>
          <a:xfrm>
            <a:off x="315743" y="2621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数据处理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A25B43-125B-DA51-5F2C-3B874E0CCB1C}"/>
              </a:ext>
            </a:extLst>
          </p:cNvPr>
          <p:cNvSpPr txBox="1"/>
          <p:nvPr/>
        </p:nvSpPr>
        <p:spPr>
          <a:xfrm>
            <a:off x="400171" y="1145252"/>
            <a:ext cx="409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/>
              <a:t>运行速度</a:t>
            </a:r>
            <a:r>
              <a:rPr lang="zh-CN" altLang="en-US" dirty="0"/>
              <a:t>及</a:t>
            </a:r>
            <a:r>
              <a:rPr lang="zh-CN" altLang="en-US" b="1" dirty="0"/>
              <a:t>数据更新</a:t>
            </a:r>
            <a:r>
              <a:rPr lang="zh-CN" altLang="en-US" dirty="0"/>
              <a:t>解决措施：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18E306-A364-14F4-77D0-079631958AE5}"/>
              </a:ext>
            </a:extLst>
          </p:cNvPr>
          <p:cNvSpPr txBox="1"/>
          <p:nvPr/>
        </p:nvSpPr>
        <p:spPr>
          <a:xfrm>
            <a:off x="873208" y="1685322"/>
            <a:ext cx="6625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最终数据选取：选择样本中</a:t>
            </a:r>
            <a:r>
              <a:rPr lang="en-US" altLang="zh-CN" b="1" dirty="0"/>
              <a:t>2022</a:t>
            </a:r>
            <a:r>
              <a:rPr lang="zh-CN" altLang="en-US" b="1" dirty="0"/>
              <a:t>年的</a:t>
            </a:r>
            <a:r>
              <a:rPr lang="en-US" altLang="zh-CN" b="1" dirty="0"/>
              <a:t>POI</a:t>
            </a:r>
            <a:r>
              <a:rPr lang="zh-CN" altLang="en-US" b="1" dirty="0"/>
              <a:t>数据</a:t>
            </a:r>
            <a:r>
              <a:rPr lang="zh-CN" altLang="en-US" dirty="0"/>
              <a:t>（购买）</a:t>
            </a:r>
            <a:endParaRPr lang="en-US" altLang="zh-CN" dirty="0"/>
          </a:p>
          <a:p>
            <a:r>
              <a:rPr lang="zh-CN" altLang="en-US" dirty="0"/>
              <a:t>对数据进行预处理</a:t>
            </a:r>
            <a:r>
              <a:rPr lang="en-US" altLang="zh-CN" dirty="0"/>
              <a:t>——</a:t>
            </a:r>
            <a:r>
              <a:rPr lang="zh-CN" altLang="en-US" dirty="0"/>
              <a:t>只考虑样本中五个城市附近的</a:t>
            </a:r>
            <a:r>
              <a:rPr lang="en-US" altLang="zh-CN" dirty="0"/>
              <a:t>POI</a:t>
            </a:r>
          </a:p>
          <a:p>
            <a:r>
              <a:rPr lang="zh-CN" altLang="en-US" dirty="0"/>
              <a:t>最终：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B7863B6-DBAA-DF27-979E-EA52909E2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936932"/>
              </p:ext>
            </p:extLst>
          </p:nvPr>
        </p:nvGraphicFramePr>
        <p:xfrm>
          <a:off x="938521" y="2648276"/>
          <a:ext cx="5680172" cy="260548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42045">
                  <a:extLst>
                    <a:ext uri="{9D8B030D-6E8A-4147-A177-3AD203B41FA5}">
                      <a16:colId xmlns:a16="http://schemas.microsoft.com/office/drawing/2014/main" val="53165713"/>
                    </a:ext>
                  </a:extLst>
                </a:gridCol>
                <a:gridCol w="1142045">
                  <a:extLst>
                    <a:ext uri="{9D8B030D-6E8A-4147-A177-3AD203B41FA5}">
                      <a16:colId xmlns:a16="http://schemas.microsoft.com/office/drawing/2014/main" val="3091472994"/>
                    </a:ext>
                  </a:extLst>
                </a:gridCol>
                <a:gridCol w="901615">
                  <a:extLst>
                    <a:ext uri="{9D8B030D-6E8A-4147-A177-3AD203B41FA5}">
                      <a16:colId xmlns:a16="http://schemas.microsoft.com/office/drawing/2014/main" val="3891252953"/>
                    </a:ext>
                  </a:extLst>
                </a:gridCol>
                <a:gridCol w="781399">
                  <a:extLst>
                    <a:ext uri="{9D8B030D-6E8A-4147-A177-3AD203B41FA5}">
                      <a16:colId xmlns:a16="http://schemas.microsoft.com/office/drawing/2014/main" val="1329727662"/>
                    </a:ext>
                  </a:extLst>
                </a:gridCol>
                <a:gridCol w="841507">
                  <a:extLst>
                    <a:ext uri="{9D8B030D-6E8A-4147-A177-3AD203B41FA5}">
                      <a16:colId xmlns:a16="http://schemas.microsoft.com/office/drawing/2014/main" val="1762237190"/>
                    </a:ext>
                  </a:extLst>
                </a:gridCol>
                <a:gridCol w="871561">
                  <a:extLst>
                    <a:ext uri="{9D8B030D-6E8A-4147-A177-3AD203B41FA5}">
                      <a16:colId xmlns:a16="http://schemas.microsoft.com/office/drawing/2014/main" val="2988134057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样本城市名</a:t>
                      </a:r>
                    </a:p>
                  </a:txBody>
                  <a:tcPr marL="76337" marR="76337" marT="38168" marB="38168" anchor="ctr">
                    <a:lnL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真实城市名</a:t>
                      </a:r>
                    </a:p>
                  </a:txBody>
                  <a:tcPr marL="76337" marR="76337" marT="38168" marB="381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POI</a:t>
                      </a:r>
                      <a:r>
                        <a:rPr lang="zh-CN" altLang="en-US" sz="1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数目</a:t>
                      </a:r>
                    </a:p>
                  </a:txBody>
                  <a:tcPr marL="76337" marR="76337" marT="38168" marB="381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Train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76337" marR="76337" marT="38168" marB="381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Predict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76337" marR="76337" marT="38168" marB="381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kern="1200" dirty="0">
                          <a:solidFill>
                            <a:schemeClr val="lt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Details</a:t>
                      </a:r>
                      <a:endParaRPr lang="zh-CN" altLang="en-US" sz="1400" b="1" kern="1200" dirty="0">
                        <a:solidFill>
                          <a:schemeClr val="lt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76337" marR="76337" marT="38168" marB="381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792243"/>
                  </a:ext>
                </a:extLst>
              </a:tr>
              <a:tr h="3250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冰城</a:t>
                      </a:r>
                    </a:p>
                  </a:txBody>
                  <a:tcPr marL="76337" marR="76337" marT="38168" marB="38168" anchor="ctr">
                    <a:lnL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哈尔滨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250,042</a:t>
                      </a:r>
                    </a:p>
                  </a:txBody>
                  <a:tcPr marL="3976" marR="3976" marT="3976" marB="0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13,735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1,405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266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54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近畿</a:t>
                      </a:r>
                    </a:p>
                  </a:txBody>
                  <a:tcPr marL="76337" marR="76337" marT="38168" marB="38168" anchor="ctr">
                    <a:lnL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廊坊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172,491</a:t>
                      </a:r>
                    </a:p>
                  </a:txBody>
                  <a:tcPr marL="3976" marR="3976" marT="3976" marB="0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5,009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1,269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127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554927"/>
                  </a:ext>
                </a:extLst>
              </a:tr>
              <a:tr h="3250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津门</a:t>
                      </a:r>
                    </a:p>
                  </a:txBody>
                  <a:tcPr marL="76337" marR="76337" marT="38168" marB="38168" anchor="ctr">
                    <a:lnL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天津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409,020</a:t>
                      </a:r>
                    </a:p>
                  </a:txBody>
                  <a:tcPr marL="3976" marR="3976" marT="3976" marB="0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26,583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5,604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683</a:t>
                      </a:r>
                      <a:endParaRPr lang="zh-CN" altLang="en-US" sz="14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14154"/>
                  </a:ext>
                </a:extLst>
              </a:tr>
              <a:tr h="3250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江城</a:t>
                      </a:r>
                    </a:p>
                  </a:txBody>
                  <a:tcPr marL="76337" marR="76337" marT="38168" marB="38168" anchor="ctr">
                    <a:lnL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武汉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4,306,553</a:t>
                      </a:r>
                    </a:p>
                  </a:txBody>
                  <a:tcPr marL="3976" marR="3976" marT="3976" marB="0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5,864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2,972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536</a:t>
                      </a:r>
                      <a:endParaRPr lang="zh-CN" altLang="en-US" sz="14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64907"/>
                  </a:ext>
                </a:extLst>
              </a:tr>
              <a:tr h="3250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长安</a:t>
                      </a:r>
                      <a:endParaRPr lang="en-US" altLang="zh-CN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L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西安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398,638</a:t>
                      </a:r>
                    </a:p>
                  </a:txBody>
                  <a:tcPr marL="3976" marR="3976" marT="3976" marB="0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19,102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2,576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453</a:t>
                      </a:r>
                      <a:endParaRPr lang="zh-CN" altLang="en-US" sz="14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C5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64774"/>
                  </a:ext>
                </a:extLst>
              </a:tr>
              <a:tr h="3250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天府</a:t>
                      </a:r>
                      <a:endParaRPr lang="en-US" altLang="zh-CN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L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重庆</a:t>
                      </a: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892,261</a:t>
                      </a:r>
                    </a:p>
                  </a:txBody>
                  <a:tcPr marL="3976" marR="3976" marT="3976" marB="0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31,824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4,082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600</a:t>
                      </a:r>
                      <a:endParaRPr lang="zh-CN" altLang="en-US" sz="14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27366"/>
                  </a:ext>
                </a:extLst>
              </a:tr>
              <a:tr h="32504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合计：</a:t>
                      </a:r>
                      <a:endParaRPr lang="en-US" altLang="zh-CN" sz="14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L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2,553,105</a:t>
                      </a:r>
                    </a:p>
                  </a:txBody>
                  <a:tcPr marL="3976" marR="3976" marT="3976" marB="0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102,117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17,908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b="1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2,665</a:t>
                      </a:r>
                      <a:endParaRPr lang="zh-CN" altLang="en-US" sz="14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76337" marR="76337" marT="38168" marB="38168" anchor="ctr">
                    <a:lnT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6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675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86F0729F-5760-60BB-A3A9-E35E4363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72" y="789848"/>
            <a:ext cx="4988257" cy="17472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80ADFDB-6843-3C13-1F7B-A7A5547C6B7A}"/>
              </a:ext>
            </a:extLst>
          </p:cNvPr>
          <p:cNvSpPr txBox="1"/>
          <p:nvPr/>
        </p:nvSpPr>
        <p:spPr>
          <a:xfrm>
            <a:off x="6803572" y="260865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细类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(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中类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特征共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136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个</a:t>
            </a:r>
            <a:endParaRPr lang="en-US" altLang="zh-CN" sz="1200" b="0" i="0" u="none" strike="noStrike" dirty="0">
              <a:solidFill>
                <a:srgbClr val="337AB7"/>
              </a:solidFill>
              <a:effectLst/>
              <a:latin typeface="Helvetica Neue"/>
            </a:endParaRPr>
          </a:p>
          <a:p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Postscript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：数据同样已上传至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datahub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上，感兴趣的同学可以联系我开共享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~</a:t>
            </a:r>
            <a:endParaRPr lang="zh-CN" altLang="en-US" sz="12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E8B5D1-AEEE-25E5-7F21-AA470FC168EB}"/>
              </a:ext>
            </a:extLst>
          </p:cNvPr>
          <p:cNvSpPr/>
          <p:nvPr/>
        </p:nvSpPr>
        <p:spPr>
          <a:xfrm>
            <a:off x="7639050" y="1257300"/>
            <a:ext cx="298450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FE26327-C03B-DDF5-62FF-F5E8B9AACFE4}"/>
              </a:ext>
            </a:extLst>
          </p:cNvPr>
          <p:cNvSpPr/>
          <p:nvPr/>
        </p:nvSpPr>
        <p:spPr>
          <a:xfrm>
            <a:off x="10427067" y="1143000"/>
            <a:ext cx="377458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9644EE-3BF0-A30F-E8D7-33B4E6363F17}"/>
              </a:ext>
            </a:extLst>
          </p:cNvPr>
          <p:cNvSpPr/>
          <p:nvPr/>
        </p:nvSpPr>
        <p:spPr>
          <a:xfrm>
            <a:off x="10409102" y="1257300"/>
            <a:ext cx="298450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D50E84-6624-7772-C576-E838D4C40F7C}"/>
              </a:ext>
            </a:extLst>
          </p:cNvPr>
          <p:cNvSpPr/>
          <p:nvPr/>
        </p:nvSpPr>
        <p:spPr>
          <a:xfrm>
            <a:off x="9353400" y="1371600"/>
            <a:ext cx="298450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952B699-8F75-6211-CA86-50F65267D4BA}"/>
              </a:ext>
            </a:extLst>
          </p:cNvPr>
          <p:cNvSpPr/>
          <p:nvPr/>
        </p:nvSpPr>
        <p:spPr>
          <a:xfrm>
            <a:off x="7718424" y="1606322"/>
            <a:ext cx="473075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974FB36-33FF-3AEB-CAA7-3FE8FABD2924}"/>
              </a:ext>
            </a:extLst>
          </p:cNvPr>
          <p:cNvSpPr/>
          <p:nvPr/>
        </p:nvSpPr>
        <p:spPr>
          <a:xfrm>
            <a:off x="9232900" y="1485900"/>
            <a:ext cx="327026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5910400-631C-CBF9-4F63-4FC39D73DC9C}"/>
              </a:ext>
            </a:extLst>
          </p:cNvPr>
          <p:cNvSpPr/>
          <p:nvPr/>
        </p:nvSpPr>
        <p:spPr>
          <a:xfrm>
            <a:off x="9832975" y="1485900"/>
            <a:ext cx="298450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2076E57-C0C4-C5CE-4F08-2E0806FEC632}"/>
              </a:ext>
            </a:extLst>
          </p:cNvPr>
          <p:cNvSpPr/>
          <p:nvPr/>
        </p:nvSpPr>
        <p:spPr>
          <a:xfrm>
            <a:off x="6864350" y="1720622"/>
            <a:ext cx="298450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A010B6D-D6A5-3115-23D0-47E0D6D4265F}"/>
              </a:ext>
            </a:extLst>
          </p:cNvPr>
          <p:cNvSpPr/>
          <p:nvPr/>
        </p:nvSpPr>
        <p:spPr>
          <a:xfrm>
            <a:off x="7162799" y="1834922"/>
            <a:ext cx="396479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933B933-0DD9-5E97-6FFB-127ACD3C1041}"/>
              </a:ext>
            </a:extLst>
          </p:cNvPr>
          <p:cNvSpPr/>
          <p:nvPr/>
        </p:nvSpPr>
        <p:spPr>
          <a:xfrm>
            <a:off x="9832975" y="1834922"/>
            <a:ext cx="463550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D28F9AE-BE80-437F-FB4F-A18A0A920DA2}"/>
              </a:ext>
            </a:extLst>
          </p:cNvPr>
          <p:cNvSpPr/>
          <p:nvPr/>
        </p:nvSpPr>
        <p:spPr>
          <a:xfrm>
            <a:off x="10737850" y="1949222"/>
            <a:ext cx="377458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131022-11DA-F4AD-C5FB-A7DC29AA5B7D}"/>
              </a:ext>
            </a:extLst>
          </p:cNvPr>
          <p:cNvSpPr/>
          <p:nvPr/>
        </p:nvSpPr>
        <p:spPr>
          <a:xfrm>
            <a:off x="10690225" y="2166959"/>
            <a:ext cx="320008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428F7FC-1BCC-0E11-D390-5B96195D7F0A}"/>
              </a:ext>
            </a:extLst>
          </p:cNvPr>
          <p:cNvSpPr/>
          <p:nvPr/>
        </p:nvSpPr>
        <p:spPr>
          <a:xfrm>
            <a:off x="7490353" y="1371828"/>
            <a:ext cx="358247" cy="1143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FB5F8E0-A295-7174-0DE2-FA2BB4F2AB6E}"/>
              </a:ext>
            </a:extLst>
          </p:cNvPr>
          <p:cNvSpPr/>
          <p:nvPr/>
        </p:nvSpPr>
        <p:spPr>
          <a:xfrm>
            <a:off x="8188324" y="1031180"/>
            <a:ext cx="358247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8C15013-BA5E-5F26-8829-D33C3E41AF29}"/>
              </a:ext>
            </a:extLst>
          </p:cNvPr>
          <p:cNvSpPr/>
          <p:nvPr/>
        </p:nvSpPr>
        <p:spPr>
          <a:xfrm>
            <a:off x="11010233" y="1482834"/>
            <a:ext cx="298451" cy="114300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112B633-8533-80C5-C8A7-98E801E41940}"/>
              </a:ext>
            </a:extLst>
          </p:cNvPr>
          <p:cNvSpPr/>
          <p:nvPr/>
        </p:nvSpPr>
        <p:spPr>
          <a:xfrm>
            <a:off x="7863946" y="1374656"/>
            <a:ext cx="473075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D464D24-B743-4D84-6B14-4861F214794D}"/>
              </a:ext>
            </a:extLst>
          </p:cNvPr>
          <p:cNvSpPr/>
          <p:nvPr/>
        </p:nvSpPr>
        <p:spPr>
          <a:xfrm>
            <a:off x="6857999" y="1482497"/>
            <a:ext cx="473075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D29FFF2-A89D-3A26-B873-198A512F8C2F}"/>
              </a:ext>
            </a:extLst>
          </p:cNvPr>
          <p:cNvSpPr/>
          <p:nvPr/>
        </p:nvSpPr>
        <p:spPr>
          <a:xfrm>
            <a:off x="6858000" y="1139596"/>
            <a:ext cx="295276" cy="117703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4698212-F830-8321-0B4C-3C8B7041FDB0}"/>
              </a:ext>
            </a:extLst>
          </p:cNvPr>
          <p:cNvSpPr/>
          <p:nvPr/>
        </p:nvSpPr>
        <p:spPr>
          <a:xfrm>
            <a:off x="9772198" y="1720622"/>
            <a:ext cx="473075" cy="114300"/>
          </a:xfrm>
          <a:prstGeom prst="rect">
            <a:avLst/>
          </a:prstGeom>
          <a:noFill/>
          <a:ln w="63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4EE11FD-0333-EE5B-EB73-EC3DD02791C0}"/>
              </a:ext>
            </a:extLst>
          </p:cNvPr>
          <p:cNvSpPr txBox="1"/>
          <p:nvPr/>
        </p:nvSpPr>
        <p:spPr>
          <a:xfrm>
            <a:off x="6803572" y="3058899"/>
            <a:ext cx="49030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什么信息对我们是</a:t>
            </a:r>
            <a:r>
              <a:rPr lang="zh-CN" altLang="en-US" b="1" dirty="0"/>
              <a:t>有用的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400" dirty="0"/>
          </a:p>
          <a:p>
            <a:endParaRPr lang="en-US" altLang="zh-CN" sz="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最近</a:t>
            </a:r>
            <a:r>
              <a:rPr lang="en-US" altLang="zh-CN" dirty="0"/>
              <a:t>POI</a:t>
            </a:r>
            <a:r>
              <a:rPr lang="zh-CN" altLang="en-US" dirty="0"/>
              <a:t>的距离？</a:t>
            </a:r>
            <a:endParaRPr lang="en-US" altLang="zh-CN" dirty="0"/>
          </a:p>
          <a:p>
            <a:endParaRPr lang="en-US" altLang="zh-CN" sz="1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距离</a:t>
            </a:r>
            <a:r>
              <a:rPr lang="en-US" altLang="zh-CN" dirty="0"/>
              <a:t>&lt;3km</a:t>
            </a:r>
            <a:r>
              <a:rPr lang="zh-CN" altLang="en-US" dirty="0"/>
              <a:t>的</a:t>
            </a:r>
            <a:r>
              <a:rPr lang="en-US" altLang="zh-CN" dirty="0"/>
              <a:t>POI</a:t>
            </a:r>
            <a:r>
              <a:rPr lang="zh-CN" altLang="en-US" dirty="0"/>
              <a:t>点的个数？</a:t>
            </a:r>
            <a:endParaRPr lang="en-US" altLang="zh-CN" dirty="0"/>
          </a:p>
        </p:txBody>
      </p:sp>
      <p:pic>
        <p:nvPicPr>
          <p:cNvPr id="52" name="图片 51" descr="图形用户界面, 文本, 应用程序&#10;&#10;描述已自动生成">
            <a:extLst>
              <a:ext uri="{FF2B5EF4-FFF2-40B4-BE49-F238E27FC236}">
                <a16:creationId xmlns:a16="http://schemas.microsoft.com/office/drawing/2014/main" id="{B4CC0D27-F3B4-3751-63B5-45AFC8EA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350" y="4434119"/>
            <a:ext cx="4809671" cy="20984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65A6764-452B-5D4A-BF69-2F808A17365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clrChange>
              <a:clrFrom>
                <a:srgbClr val="FCFCF4"/>
              </a:clrFrom>
              <a:clrTo>
                <a:srgbClr val="FCFCF4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0800000">
            <a:off x="10460315" y="3909014"/>
            <a:ext cx="1731685" cy="2948986"/>
          </a:xfrm>
          <a:prstGeom prst="rect">
            <a:avLst/>
          </a:prstGeom>
          <a:ln>
            <a:noFill/>
          </a:ln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DF523DAB-28C7-136B-A8D2-04CB4503C217}"/>
              </a:ext>
            </a:extLst>
          </p:cNvPr>
          <p:cNvSpPr txBox="1"/>
          <p:nvPr/>
        </p:nvSpPr>
        <p:spPr>
          <a:xfrm>
            <a:off x="10775237" y="2558022"/>
            <a:ext cx="10871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Code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1.1.1</a:t>
            </a:r>
          </a:p>
        </p:txBody>
      </p:sp>
      <p:pic>
        <p:nvPicPr>
          <p:cNvPr id="63" name="图片 62" descr="图形用户界面, 应用程序, Teams&#10;&#10;描述已自动生成">
            <a:extLst>
              <a:ext uri="{FF2B5EF4-FFF2-40B4-BE49-F238E27FC236}">
                <a16:creationId xmlns:a16="http://schemas.microsoft.com/office/drawing/2014/main" id="{FB4DD6BF-A99B-2267-CC27-F92F73C0274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4219"/>
          <a:stretch/>
        </p:blipFill>
        <p:spPr>
          <a:xfrm>
            <a:off x="1053595" y="5293382"/>
            <a:ext cx="5322954" cy="1302292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869870CF-D24F-251C-636D-7604E1AE855F}"/>
              </a:ext>
            </a:extLst>
          </p:cNvPr>
          <p:cNvSpPr txBox="1"/>
          <p:nvPr/>
        </p:nvSpPr>
        <p:spPr>
          <a:xfrm>
            <a:off x="4591050" y="6510585"/>
            <a:ext cx="2212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Code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1.1.3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1.1.4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1.1.5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ADFB81-2B37-13DA-3A90-C56C117A1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5335" y="4571357"/>
            <a:ext cx="3543767" cy="12714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2C838B5-7AB4-313C-4926-A8D1CA63E9B7}"/>
              </a:ext>
            </a:extLst>
          </p:cNvPr>
          <p:cNvSpPr txBox="1"/>
          <p:nvPr/>
        </p:nvSpPr>
        <p:spPr>
          <a:xfrm>
            <a:off x="6883300" y="4102145"/>
            <a:ext cx="662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/>
              <a:t>joblib</a:t>
            </a:r>
            <a:r>
              <a:rPr lang="en-US" altLang="zh-CN" sz="1400" dirty="0"/>
              <a:t> </a:t>
            </a:r>
            <a:r>
              <a:rPr lang="zh-CN" altLang="en-US" sz="1400" dirty="0"/>
              <a:t>并行计算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373719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8DBF5-118E-63E0-9CD0-4CD42B6C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75B540-E8C8-2DDB-F6BC-ECD7E83A1215}"/>
              </a:ext>
            </a:extLst>
          </p:cNvPr>
          <p:cNvSpPr txBox="1"/>
          <p:nvPr/>
        </p:nvSpPr>
        <p:spPr>
          <a:xfrm>
            <a:off x="228571" y="1342108"/>
            <a:ext cx="158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400" dirty="0">
                <a:solidFill>
                  <a:schemeClr val="bg1"/>
                </a:solidFill>
                <a:latin typeface="+mj-ea"/>
              </a:rPr>
              <a:t>项目背景</a:t>
            </a:r>
            <a:endParaRPr kumimoji="1" lang="en-US" altLang="zh-CN" sz="2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67E0A0-AFC9-98E1-8967-5FF64CCE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13C511B-AC30-A2AA-152B-6C6F09EDE3AA}"/>
              </a:ext>
            </a:extLst>
          </p:cNvPr>
          <p:cNvGrpSpPr/>
          <p:nvPr/>
        </p:nvGrpSpPr>
        <p:grpSpPr>
          <a:xfrm rot="5400000">
            <a:off x="1371281" y="-1089759"/>
            <a:ext cx="549275" cy="3291842"/>
            <a:chOff x="360453" y="-634043"/>
            <a:chExt cx="3010544" cy="614391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F4C0049-9E0F-E79E-2055-BAB7AFAE5D8F}"/>
                </a:ext>
              </a:extLst>
            </p:cNvPr>
            <p:cNvSpPr/>
            <p:nvPr/>
          </p:nvSpPr>
          <p:spPr>
            <a:xfrm>
              <a:off x="785046" y="-634043"/>
              <a:ext cx="2361496" cy="3185618"/>
            </a:xfrm>
            <a:prstGeom prst="rect">
              <a:avLst/>
            </a:prstGeom>
            <a:solidFill>
              <a:srgbClr val="B4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形状 3">
              <a:extLst>
                <a:ext uri="{FF2B5EF4-FFF2-40B4-BE49-F238E27FC236}">
                  <a16:creationId xmlns:a16="http://schemas.microsoft.com/office/drawing/2014/main" id="{630E25F0-9988-4598-E28D-9FAE0E10BF70}"/>
                </a:ext>
              </a:extLst>
            </p:cNvPr>
            <p:cNvSpPr/>
            <p:nvPr/>
          </p:nvSpPr>
          <p:spPr>
            <a:xfrm rot="5400000">
              <a:off x="49197" y="782761"/>
              <a:ext cx="3833190" cy="2361497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4">
              <a:extLst>
                <a:ext uri="{FF2B5EF4-FFF2-40B4-BE49-F238E27FC236}">
                  <a16:creationId xmlns:a16="http://schemas.microsoft.com/office/drawing/2014/main" id="{9C0F513A-2F8A-AB13-E76A-0F2B3DDBCD16}"/>
                </a:ext>
              </a:extLst>
            </p:cNvPr>
            <p:cNvSpPr/>
            <p:nvPr/>
          </p:nvSpPr>
          <p:spPr>
            <a:xfrm rot="5400000">
              <a:off x="-766361" y="1372513"/>
              <a:ext cx="5264171" cy="3010544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rgbClr val="AE0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C6734D1-E7C3-C4C9-CBBB-86A9A2AD7BC4}"/>
              </a:ext>
            </a:extLst>
          </p:cNvPr>
          <p:cNvSpPr txBox="1"/>
          <p:nvPr/>
        </p:nvSpPr>
        <p:spPr>
          <a:xfrm>
            <a:off x="315743" y="262172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r>
              <a:rPr lang="en-US" altLang="zh-CN" sz="20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Xgboost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C35C6C-2831-C964-B61F-F156E995EB81}"/>
              </a:ext>
            </a:extLst>
          </p:cNvPr>
          <p:cNvSpPr txBox="1"/>
          <p:nvPr/>
        </p:nvSpPr>
        <p:spPr>
          <a:xfrm>
            <a:off x="695787" y="1122840"/>
            <a:ext cx="66252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网格调参</a:t>
            </a:r>
            <a:endParaRPr lang="en-US" altLang="zh-CN" dirty="0"/>
          </a:p>
          <a:p>
            <a:r>
              <a:rPr lang="en-US" altLang="zh-CN" dirty="0"/>
              <a:t>                          + </a:t>
            </a:r>
            <a:r>
              <a:rPr lang="zh-CN" altLang="en-US" dirty="0"/>
              <a:t>贝叶斯优化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手动调参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113251-8731-AAB3-6C10-125103AD5266}"/>
              </a:ext>
            </a:extLst>
          </p:cNvPr>
          <p:cNvSpPr txBox="1"/>
          <p:nvPr/>
        </p:nvSpPr>
        <p:spPr>
          <a:xfrm>
            <a:off x="8311487" y="6444476"/>
            <a:ext cx="24850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Code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2.4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优化后的</a:t>
            </a:r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Xgboost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模型</a:t>
            </a:r>
            <a:endParaRPr lang="en-US" altLang="zh-CN" sz="12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D60D260F-B870-F88D-F2DC-A977C8B75F71}"/>
              </a:ext>
            </a:extLst>
          </p:cNvPr>
          <p:cNvSpPr/>
          <p:nvPr/>
        </p:nvSpPr>
        <p:spPr>
          <a:xfrm>
            <a:off x="2137487" y="1205078"/>
            <a:ext cx="148679" cy="80014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2093406-350F-3528-A5D5-84B4B42D5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0" y="2348260"/>
            <a:ext cx="4973586" cy="34861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36D053A-F3CA-259A-C6BC-37CAC143752D}"/>
              </a:ext>
            </a:extLst>
          </p:cNvPr>
          <p:cNvSpPr txBox="1"/>
          <p:nvPr/>
        </p:nvSpPr>
        <p:spPr>
          <a:xfrm>
            <a:off x="540110" y="6125518"/>
            <a:ext cx="4727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Test_RMSE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335335.939194466</a:t>
            </a:r>
          </a:p>
          <a:p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Predict_Score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83.112</a:t>
            </a:r>
            <a:endParaRPr lang="zh-CN" altLang="en-US" sz="1200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12583F8-7F16-9E12-D734-ADE92C1A6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720" y="1001406"/>
            <a:ext cx="5584493" cy="229974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2B47D4D-812C-BB2D-CE44-2C95165201BF}"/>
              </a:ext>
            </a:extLst>
          </p:cNvPr>
          <p:cNvSpPr txBox="1"/>
          <p:nvPr/>
        </p:nvSpPr>
        <p:spPr>
          <a:xfrm>
            <a:off x="1644470" y="5851958"/>
            <a:ext cx="26204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图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3.1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：手动调整 </a:t>
            </a:r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Xgboost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超参数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5B31AF9-7F99-213B-2CDB-CF8FCC965FE6}"/>
              </a:ext>
            </a:extLst>
          </p:cNvPr>
          <p:cNvSpPr txBox="1"/>
          <p:nvPr/>
        </p:nvSpPr>
        <p:spPr>
          <a:xfrm>
            <a:off x="7169687" y="3328080"/>
            <a:ext cx="3068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图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3.2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：贝叶斯优化使用的超参数范围空间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902B978-3B78-5CD6-F6A8-BB8F01A47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755" y="3837894"/>
            <a:ext cx="5397690" cy="96821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A8C47B7-6F6D-1115-55A1-9887CFA43447}"/>
              </a:ext>
            </a:extLst>
          </p:cNvPr>
          <p:cNvSpPr txBox="1"/>
          <p:nvPr/>
        </p:nvSpPr>
        <p:spPr>
          <a:xfrm>
            <a:off x="7485018" y="4849428"/>
            <a:ext cx="3068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图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3.3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：贝叶斯优化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5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折交叉验证</a:t>
            </a:r>
            <a:endParaRPr lang="en-US" altLang="zh-CN" sz="1200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B730B9B-BD84-500E-181B-3E675E377EC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clrChange>
              <a:clrFrom>
                <a:srgbClr val="FCFCF4"/>
              </a:clrFrom>
              <a:clrTo>
                <a:srgbClr val="FCFCF4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0800000">
            <a:off x="10460315" y="3909014"/>
            <a:ext cx="1731685" cy="2948986"/>
          </a:xfrm>
          <a:prstGeom prst="rect">
            <a:avLst/>
          </a:prstGeom>
          <a:ln>
            <a:noFill/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F15DD09-6AD8-BA8D-4D94-6E70B6FEAEFB}"/>
              </a:ext>
            </a:extLst>
          </p:cNvPr>
          <p:cNvSpPr txBox="1"/>
          <p:nvPr/>
        </p:nvSpPr>
        <p:spPr>
          <a:xfrm>
            <a:off x="5911720" y="5404444"/>
            <a:ext cx="6096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特征标准化</a:t>
            </a:r>
            <a:r>
              <a:rPr lang="en-US" altLang="zh-CN" dirty="0"/>
              <a:t> + </a:t>
            </a:r>
            <a:r>
              <a:rPr lang="zh-CN" altLang="en-US" dirty="0"/>
              <a:t>对价格取对数处理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DEB572-B261-F19C-D13E-E67E7949A070}"/>
              </a:ext>
            </a:extLst>
          </p:cNvPr>
          <p:cNvSpPr txBox="1"/>
          <p:nvPr/>
        </p:nvSpPr>
        <p:spPr>
          <a:xfrm>
            <a:off x="5911755" y="5769332"/>
            <a:ext cx="4727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Train_RMSE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: 0.12112</a:t>
            </a:r>
          </a:p>
          <a:p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Score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83.646</a:t>
            </a:r>
            <a:endParaRPr lang="zh-CN" altLang="en-US" sz="1200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5800785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77773-298E-9171-1D2A-B0A72BFBB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E36575-3B1C-95DC-14EE-2C3C0E7304C1}"/>
              </a:ext>
            </a:extLst>
          </p:cNvPr>
          <p:cNvSpPr txBox="1"/>
          <p:nvPr/>
        </p:nvSpPr>
        <p:spPr>
          <a:xfrm>
            <a:off x="228571" y="1342108"/>
            <a:ext cx="158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400" dirty="0">
                <a:solidFill>
                  <a:schemeClr val="bg1"/>
                </a:solidFill>
                <a:latin typeface="+mj-ea"/>
              </a:rPr>
              <a:t>项目背景</a:t>
            </a:r>
            <a:endParaRPr kumimoji="1" lang="en-US" altLang="zh-CN" sz="2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F76EE-7EDA-B2DC-C752-81C3A01B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C559E44-4C71-EE51-B5D1-0FA7F0199CB3}"/>
              </a:ext>
            </a:extLst>
          </p:cNvPr>
          <p:cNvGrpSpPr/>
          <p:nvPr/>
        </p:nvGrpSpPr>
        <p:grpSpPr>
          <a:xfrm rot="5400000">
            <a:off x="1371281" y="-1089759"/>
            <a:ext cx="549275" cy="3291842"/>
            <a:chOff x="360453" y="-634043"/>
            <a:chExt cx="3010544" cy="614391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AADEDF8-7E5B-0E93-E694-57013707FDEF}"/>
                </a:ext>
              </a:extLst>
            </p:cNvPr>
            <p:cNvSpPr/>
            <p:nvPr/>
          </p:nvSpPr>
          <p:spPr>
            <a:xfrm>
              <a:off x="785046" y="-634043"/>
              <a:ext cx="2361496" cy="3185618"/>
            </a:xfrm>
            <a:prstGeom prst="rect">
              <a:avLst/>
            </a:prstGeom>
            <a:solidFill>
              <a:srgbClr val="B4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形状 3">
              <a:extLst>
                <a:ext uri="{FF2B5EF4-FFF2-40B4-BE49-F238E27FC236}">
                  <a16:creationId xmlns:a16="http://schemas.microsoft.com/office/drawing/2014/main" id="{B01A85D7-2BB9-9965-A066-1D8CAACF6A16}"/>
                </a:ext>
              </a:extLst>
            </p:cNvPr>
            <p:cNvSpPr/>
            <p:nvPr/>
          </p:nvSpPr>
          <p:spPr>
            <a:xfrm rot="5400000">
              <a:off x="49197" y="782761"/>
              <a:ext cx="3833190" cy="2361497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4">
              <a:extLst>
                <a:ext uri="{FF2B5EF4-FFF2-40B4-BE49-F238E27FC236}">
                  <a16:creationId xmlns:a16="http://schemas.microsoft.com/office/drawing/2014/main" id="{B1455D57-3683-7DEB-95C9-84325BA77394}"/>
                </a:ext>
              </a:extLst>
            </p:cNvPr>
            <p:cNvSpPr/>
            <p:nvPr/>
          </p:nvSpPr>
          <p:spPr>
            <a:xfrm rot="5400000">
              <a:off x="-766361" y="1372513"/>
              <a:ext cx="5264171" cy="3010544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rgbClr val="AE0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0D3846B9-85B2-3F3B-9001-3499CBD191CB}"/>
              </a:ext>
            </a:extLst>
          </p:cNvPr>
          <p:cNvSpPr txBox="1"/>
          <p:nvPr/>
        </p:nvSpPr>
        <p:spPr>
          <a:xfrm>
            <a:off x="315743" y="262172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r>
              <a:rPr lang="en-US" altLang="zh-CN" sz="2000" b="1" dirty="0" err="1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keras</a:t>
            </a:r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ANN</a:t>
            </a:r>
            <a:endParaRPr lang="zh-CN" altLang="en-US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4CD506-B05E-A53E-F9F9-51D1C4EC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2" y="1826953"/>
            <a:ext cx="4217407" cy="7162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3B8574-EDEB-6700-57F5-D0EABD604354}"/>
              </a:ext>
            </a:extLst>
          </p:cNvPr>
          <p:cNvSpPr txBox="1"/>
          <p:nvPr/>
        </p:nvSpPr>
        <p:spPr>
          <a:xfrm>
            <a:off x="286351" y="1019358"/>
            <a:ext cx="66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对于</a:t>
            </a:r>
            <a:r>
              <a:rPr lang="en-US" altLang="zh-CN" dirty="0"/>
              <a:t>Price</a:t>
            </a:r>
            <a:r>
              <a:rPr lang="zh-CN" altLang="en-US" dirty="0"/>
              <a:t>，实行对数变换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5857C8-AD5A-81E2-BE58-D40BAC16A353}"/>
                  </a:ext>
                </a:extLst>
              </p:cNvPr>
              <p:cNvSpPr txBox="1"/>
              <p:nvPr/>
            </p:nvSpPr>
            <p:spPr>
              <a:xfrm>
                <a:off x="1175973" y="1454032"/>
                <a:ext cx="2573973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5857C8-AD5A-81E2-BE58-D40BAC16A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73" y="1454032"/>
                <a:ext cx="2573973" cy="299569"/>
              </a:xfrm>
              <a:prstGeom prst="rect">
                <a:avLst/>
              </a:prstGeom>
              <a:blipFill>
                <a:blip r:embed="rId4"/>
                <a:stretch>
                  <a:fillRect l="-711" t="-2041" r="-1659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B4981251-9789-548A-3C4A-350776C03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322" y="1104540"/>
            <a:ext cx="6934107" cy="471893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2CBA20E-0F2D-3D9F-711A-AF52EF271B0E}"/>
              </a:ext>
            </a:extLst>
          </p:cNvPr>
          <p:cNvSpPr txBox="1"/>
          <p:nvPr/>
        </p:nvSpPr>
        <p:spPr>
          <a:xfrm>
            <a:off x="286352" y="2581608"/>
            <a:ext cx="386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构建神经网络，共五层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C74B9C6-1C72-0B08-68E5-EBA6911FA92A}"/>
              </a:ext>
            </a:extLst>
          </p:cNvPr>
          <p:cNvSpPr txBox="1"/>
          <p:nvPr/>
        </p:nvSpPr>
        <p:spPr>
          <a:xfrm>
            <a:off x="5029322" y="5926479"/>
            <a:ext cx="4727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Train_RMSE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: 0.18755</a:t>
            </a:r>
          </a:p>
          <a:p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Predict_Score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: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77.606</a:t>
            </a:r>
            <a:endParaRPr lang="zh-CN" altLang="en-US" sz="12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D36C18-C00B-87BD-AA61-B19B18B6C753}"/>
              </a:ext>
            </a:extLst>
          </p:cNvPr>
          <p:cNvSpPr txBox="1"/>
          <p:nvPr/>
        </p:nvSpPr>
        <p:spPr>
          <a:xfrm>
            <a:off x="286350" y="3016633"/>
            <a:ext cx="362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标准化和对数变换 </a:t>
            </a:r>
            <a:r>
              <a:rPr lang="en-US" altLang="zh-CN" dirty="0"/>
              <a:t>restate</a:t>
            </a:r>
            <a:endParaRPr lang="en-US" altLang="zh-CN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BC05A5-1B88-893E-9DC0-979B8600BF93}"/>
              </a:ext>
            </a:extLst>
          </p:cNvPr>
          <p:cNvSpPr txBox="1"/>
          <p:nvPr/>
        </p:nvSpPr>
        <p:spPr>
          <a:xfrm>
            <a:off x="587304" y="3448294"/>
            <a:ext cx="490308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价格明显右偏 </a:t>
            </a:r>
            <a:r>
              <a:rPr lang="en-US" altLang="zh-CN" sz="1600" dirty="0"/>
              <a:t>—— </a:t>
            </a:r>
            <a:r>
              <a:rPr lang="zh-CN" altLang="en-US" sz="1600" dirty="0"/>
              <a:t>对数变换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300" dirty="0"/>
          </a:p>
          <a:p>
            <a:endParaRPr lang="en-US" altLang="zh-CN" sz="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/>
              <a:t>各变量度量标准统一</a:t>
            </a:r>
            <a:r>
              <a:rPr lang="en-US" altLang="zh-CN" sz="1600" dirty="0"/>
              <a:t> —— </a:t>
            </a:r>
            <a:r>
              <a:rPr lang="zh-CN" altLang="en-US" sz="1600" dirty="0"/>
              <a:t>标准化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sz="9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/>
              <a:t>ANN</a:t>
            </a:r>
            <a:r>
              <a:rPr lang="zh-CN" altLang="en-US" sz="1600" dirty="0"/>
              <a:t>中为避免出现梯度消失或梯度爆炸的</a:t>
            </a:r>
            <a:endParaRPr lang="en-US" altLang="zh-CN" sz="1600" dirty="0"/>
          </a:p>
          <a:p>
            <a:r>
              <a:rPr lang="zh-CN" altLang="en-US" sz="1600" dirty="0"/>
              <a:t>情况 </a:t>
            </a:r>
            <a:r>
              <a:rPr lang="en-US" altLang="zh-CN" sz="1600" dirty="0"/>
              <a:t>—— </a:t>
            </a:r>
            <a:r>
              <a:rPr lang="zh-CN" altLang="en-US" sz="1600" dirty="0"/>
              <a:t>标准化（</a:t>
            </a:r>
            <a:r>
              <a:rPr lang="en-US" altLang="zh-CN" sz="1600" dirty="0" err="1"/>
              <a:t>BatchNormalization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C7A365-93DF-E9AA-9A6B-A1BDB721F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13" y="3887001"/>
            <a:ext cx="2569619" cy="12674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174236-D7A8-4A79-0E30-6E5B73291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0350" y="3891585"/>
            <a:ext cx="2572484" cy="127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7246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5B2C7-D988-78EE-B052-7F44895A9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FE40B6-DD85-8B35-1CF0-F544110183CF}"/>
              </a:ext>
            </a:extLst>
          </p:cNvPr>
          <p:cNvSpPr txBox="1"/>
          <p:nvPr/>
        </p:nvSpPr>
        <p:spPr>
          <a:xfrm>
            <a:off x="228571" y="1342108"/>
            <a:ext cx="158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400" dirty="0">
                <a:solidFill>
                  <a:schemeClr val="bg1"/>
                </a:solidFill>
                <a:latin typeface="+mj-ea"/>
              </a:rPr>
              <a:t>项目背景</a:t>
            </a:r>
            <a:endParaRPr kumimoji="1" lang="en-US" altLang="zh-CN" sz="24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C9C502-7DD5-B28D-6030-0C68717D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CC380-C6B5-4FE6-BB62-1408DD8FD228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DB636B5-5E14-7AFF-25B0-9FF5618BCA1F}"/>
              </a:ext>
            </a:extLst>
          </p:cNvPr>
          <p:cNvGrpSpPr/>
          <p:nvPr/>
        </p:nvGrpSpPr>
        <p:grpSpPr>
          <a:xfrm rot="5400000">
            <a:off x="1371281" y="-1089759"/>
            <a:ext cx="549275" cy="3291842"/>
            <a:chOff x="360453" y="-634043"/>
            <a:chExt cx="3010544" cy="614391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1FE379A-4D77-EBB4-7D17-4A748BC1201B}"/>
                </a:ext>
              </a:extLst>
            </p:cNvPr>
            <p:cNvSpPr/>
            <p:nvPr/>
          </p:nvSpPr>
          <p:spPr>
            <a:xfrm>
              <a:off x="785046" y="-634043"/>
              <a:ext cx="2361496" cy="3185618"/>
            </a:xfrm>
            <a:prstGeom prst="rect">
              <a:avLst/>
            </a:prstGeom>
            <a:solidFill>
              <a:srgbClr val="B4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任意形状 3">
              <a:extLst>
                <a:ext uri="{FF2B5EF4-FFF2-40B4-BE49-F238E27FC236}">
                  <a16:creationId xmlns:a16="http://schemas.microsoft.com/office/drawing/2014/main" id="{B50A9004-57EA-CADB-CD68-5EEAF76727AA}"/>
                </a:ext>
              </a:extLst>
            </p:cNvPr>
            <p:cNvSpPr/>
            <p:nvPr/>
          </p:nvSpPr>
          <p:spPr>
            <a:xfrm rot="5400000">
              <a:off x="49197" y="782761"/>
              <a:ext cx="3833190" cy="2361497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任意形状 4">
              <a:extLst>
                <a:ext uri="{FF2B5EF4-FFF2-40B4-BE49-F238E27FC236}">
                  <a16:creationId xmlns:a16="http://schemas.microsoft.com/office/drawing/2014/main" id="{5A04BA14-8280-F5EA-3DE3-DCDA0E2E687A}"/>
                </a:ext>
              </a:extLst>
            </p:cNvPr>
            <p:cNvSpPr/>
            <p:nvPr/>
          </p:nvSpPr>
          <p:spPr>
            <a:xfrm rot="5400000">
              <a:off x="-766361" y="1372513"/>
              <a:ext cx="5264171" cy="3010544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rgbClr val="AE0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85D06506-2FF8-4202-14EA-8E577E78AA65}"/>
              </a:ext>
            </a:extLst>
          </p:cNvPr>
          <p:cNvSpPr txBox="1"/>
          <p:nvPr/>
        </p:nvSpPr>
        <p:spPr>
          <a:xfrm>
            <a:off x="53953" y="281524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模型结果及改进</a:t>
            </a:r>
            <a:endParaRPr lang="zh-CN" altLang="en-US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F0CA7A-042F-1237-B725-CB72C90FF382}"/>
              </a:ext>
            </a:extLst>
          </p:cNvPr>
          <p:cNvSpPr txBox="1"/>
          <p:nvPr/>
        </p:nvSpPr>
        <p:spPr>
          <a:xfrm>
            <a:off x="7083989" y="815675"/>
            <a:ext cx="492903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未来的改进：</a:t>
            </a:r>
            <a:br>
              <a:rPr lang="en-US" altLang="zh-CN" dirty="0"/>
            </a:br>
            <a:endParaRPr lang="en-US" altLang="zh-CN" sz="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数据处理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400" dirty="0"/>
          </a:p>
          <a:p>
            <a:pPr marL="742950" lvl="1" indent="-285750">
              <a:buFont typeface="Arial" panose="020B0604020202020204" pitchFamily="34" charset="0"/>
              <a:buChar char="□"/>
            </a:pPr>
            <a:r>
              <a:rPr lang="zh-CN" altLang="en-US" sz="1600" dirty="0"/>
              <a:t>利用</a:t>
            </a:r>
            <a:r>
              <a:rPr lang="zh-CN" altLang="en-US" sz="1600" b="1" dirty="0"/>
              <a:t>交易年份</a:t>
            </a:r>
            <a:r>
              <a:rPr lang="zh-CN" altLang="en-US" sz="1600" dirty="0"/>
              <a:t>寻找对应年份的</a:t>
            </a:r>
            <a:r>
              <a:rPr lang="en-US" altLang="zh-CN" sz="1600" dirty="0"/>
              <a:t>POI</a:t>
            </a:r>
            <a:r>
              <a:rPr lang="zh-CN" altLang="en-US" sz="1600" dirty="0"/>
              <a:t>数据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□"/>
            </a:pPr>
            <a:r>
              <a:rPr lang="zh-CN" altLang="en-US" sz="1600" dirty="0"/>
              <a:t>对于</a:t>
            </a:r>
            <a:r>
              <a:rPr lang="en-US" altLang="zh-CN" sz="1600" b="1" dirty="0"/>
              <a:t>details</a:t>
            </a:r>
            <a:r>
              <a:rPr lang="zh-CN" altLang="en-US" sz="1600" dirty="0"/>
              <a:t>中没有的小区，应重新搜索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□"/>
            </a:pPr>
            <a:endParaRPr lang="en-US" altLang="zh-CN" sz="400" dirty="0"/>
          </a:p>
          <a:p>
            <a:pPr marL="742950" lvl="1" indent="-285750">
              <a:buFont typeface="Arial" panose="020B0604020202020204" pitchFamily="34" charset="0"/>
              <a:buChar char="□"/>
            </a:pPr>
            <a:r>
              <a:rPr lang="zh-CN" altLang="en-US" sz="1600" dirty="0"/>
              <a:t>对文本的利用，课程学习的</a:t>
            </a:r>
            <a:r>
              <a:rPr lang="zh-CN" altLang="en-US" sz="1600" b="1" dirty="0"/>
              <a:t>语义向量</a:t>
            </a:r>
            <a:r>
              <a:rPr lang="zh-CN" altLang="en-US" sz="1600" dirty="0"/>
              <a:t>等知识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□"/>
            </a:pPr>
            <a:endParaRPr lang="en-US" altLang="zh-CN" sz="400" dirty="0"/>
          </a:p>
          <a:p>
            <a:pPr marL="742950" lvl="1" indent="-285750">
              <a:buFont typeface="Arial" panose="020B0604020202020204" pitchFamily="34" charset="0"/>
              <a:buChar char="□"/>
            </a:pPr>
            <a:r>
              <a:rPr lang="zh-CN" altLang="en-US" sz="1600" b="1" dirty="0"/>
              <a:t>交互项</a:t>
            </a:r>
            <a:r>
              <a:rPr lang="zh-CN" altLang="en-US" sz="1600" dirty="0"/>
              <a:t>的改进</a:t>
            </a:r>
            <a:endParaRPr lang="en-US" altLang="zh-CN" sz="1600" dirty="0"/>
          </a:p>
          <a:p>
            <a:pPr lvl="1"/>
            <a:endParaRPr lang="en-US" altLang="zh-CN" sz="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模型训练</a:t>
            </a:r>
            <a:endParaRPr lang="en-US" altLang="zh-CN" sz="7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400" dirty="0"/>
          </a:p>
          <a:p>
            <a:pPr marL="742950" lvl="1" indent="-285750">
              <a:buFont typeface="Arial" panose="020B0604020202020204" pitchFamily="34" charset="0"/>
              <a:buChar char="□"/>
            </a:pPr>
            <a:r>
              <a:rPr lang="en-US" altLang="zh-CN" sz="1600" b="1" dirty="0"/>
              <a:t>ANN</a:t>
            </a:r>
            <a:r>
              <a:rPr lang="en-US" altLang="zh-CN" sz="1600" dirty="0"/>
              <a:t> </a:t>
            </a:r>
            <a:r>
              <a:rPr lang="zh-CN" altLang="en-US" sz="1600" dirty="0"/>
              <a:t>可以考虑更改参数、激活函数</a:t>
            </a:r>
            <a:endParaRPr lang="en-US" altLang="zh-CN" sz="1600" dirty="0"/>
          </a:p>
          <a:p>
            <a:pPr marL="742950" lvl="1" indent="-285750">
              <a:buFont typeface="Arial" panose="020B0604020202020204" pitchFamily="34" charset="0"/>
              <a:buChar char="□"/>
            </a:pPr>
            <a:endParaRPr lang="en-US" altLang="zh-CN" sz="400" dirty="0"/>
          </a:p>
          <a:p>
            <a:pPr marL="742950" lvl="1" indent="-285750">
              <a:buFont typeface="Arial" panose="020B0604020202020204" pitchFamily="34" charset="0"/>
              <a:buChar char="□"/>
            </a:pPr>
            <a:r>
              <a:rPr lang="zh-CN" altLang="en-US" sz="1600" b="1" dirty="0"/>
              <a:t>交叉验证</a:t>
            </a:r>
            <a:r>
              <a:rPr lang="zh-CN" altLang="en-US" sz="1600" dirty="0"/>
              <a:t>优化可能能够提升参数的同时，兼顾模型的</a:t>
            </a:r>
            <a:r>
              <a:rPr lang="zh-CN" altLang="en-US" sz="1600" b="1" dirty="0"/>
              <a:t>泛化能力</a:t>
            </a:r>
            <a:r>
              <a:rPr lang="zh-CN" altLang="en-US" sz="1600" dirty="0"/>
              <a:t>，防止</a:t>
            </a:r>
            <a:r>
              <a:rPr lang="en-US" altLang="zh-CN" sz="1600" dirty="0"/>
              <a:t>overfitting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5C04F-A429-7D51-EE9F-9B9336368A47}"/>
              </a:ext>
            </a:extLst>
          </p:cNvPr>
          <p:cNvSpPr txBox="1"/>
          <p:nvPr/>
        </p:nvSpPr>
        <p:spPr>
          <a:xfrm>
            <a:off x="285433" y="1106659"/>
            <a:ext cx="568884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Xgboost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特征重要性排名：</a:t>
            </a:r>
            <a:br>
              <a:rPr lang="en-US" altLang="zh-CN" dirty="0"/>
            </a:br>
            <a:endParaRPr lang="en-US" altLang="zh-CN" sz="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Weight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7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7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7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Permutation Importance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5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110B2F-2212-99FA-6A02-CA79947BF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3" y="2844109"/>
            <a:ext cx="6827591" cy="33767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9C6188-8968-AF75-A640-616223340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3" y="2844108"/>
            <a:ext cx="6842531" cy="337677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506C3C-D865-F7D8-2D71-5DB376ACE4BD}"/>
              </a:ext>
            </a:extLst>
          </p:cNvPr>
          <p:cNvSpPr txBox="1"/>
          <p:nvPr/>
        </p:nvSpPr>
        <p:spPr>
          <a:xfrm>
            <a:off x="4375889" y="6220878"/>
            <a:ext cx="261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Code: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2.2.1 </a:t>
            </a:r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Xgboost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-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手动调参</a:t>
            </a:r>
            <a:endParaRPr lang="en-US" altLang="zh-CN" sz="1200" dirty="0">
              <a:solidFill>
                <a:srgbClr val="333333"/>
              </a:solidFill>
              <a:latin typeface="Helvetica Neue"/>
            </a:endParaRPr>
          </a:p>
          <a:p>
            <a:pPr algn="r"/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&amp;    Code: 2.4 </a:t>
            </a:r>
            <a:r>
              <a:rPr lang="zh-CN" altLang="en-US" sz="1200" dirty="0">
                <a:solidFill>
                  <a:srgbClr val="333333"/>
                </a:solidFill>
                <a:latin typeface="Helvetica Neue"/>
              </a:rPr>
              <a:t>改进后的</a:t>
            </a:r>
            <a:r>
              <a:rPr lang="en-US" altLang="zh-CN" sz="1200" dirty="0" err="1">
                <a:solidFill>
                  <a:srgbClr val="333333"/>
                </a:solidFill>
                <a:latin typeface="Helvetica Neue"/>
              </a:rPr>
              <a:t>Xgboost</a:t>
            </a:r>
            <a:r>
              <a:rPr lang="en-US" altLang="zh-CN" sz="1200" dirty="0">
                <a:solidFill>
                  <a:srgbClr val="333333"/>
                </a:solidFill>
                <a:latin typeface="Helvetica Neue"/>
              </a:rPr>
              <a:t>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34A1BE-B2B8-9E1C-3BDF-E443E73FE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6" y="2787881"/>
            <a:ext cx="7060068" cy="3489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D790D4-0999-B58C-732F-E0F78C0EC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28" y="2733013"/>
            <a:ext cx="7070404" cy="348922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2064FBF-1696-6C95-DC89-EED3B5619B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0600" y="4031516"/>
            <a:ext cx="1763871" cy="24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28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449E9AB-CB8E-A74F-A6A3-7004E4C1B5A7}"/>
              </a:ext>
            </a:extLst>
          </p:cNvPr>
          <p:cNvSpPr/>
          <p:nvPr/>
        </p:nvSpPr>
        <p:spPr>
          <a:xfrm>
            <a:off x="-2" y="1988447"/>
            <a:ext cx="12192000" cy="343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0E6B0B3-75F1-6D49-8DB3-656835DFC5F5}"/>
              </a:ext>
            </a:extLst>
          </p:cNvPr>
          <p:cNvGrpSpPr/>
          <p:nvPr/>
        </p:nvGrpSpPr>
        <p:grpSpPr>
          <a:xfrm rot="5400000">
            <a:off x="1232255" y="205090"/>
            <a:ext cx="1452397" cy="3916908"/>
            <a:chOff x="360453" y="-634043"/>
            <a:chExt cx="3010544" cy="6143913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53A588F-5053-9143-BB64-BDB154C631E0}"/>
                </a:ext>
              </a:extLst>
            </p:cNvPr>
            <p:cNvSpPr/>
            <p:nvPr/>
          </p:nvSpPr>
          <p:spPr>
            <a:xfrm>
              <a:off x="785046" y="-634043"/>
              <a:ext cx="2361496" cy="3185618"/>
            </a:xfrm>
            <a:prstGeom prst="rect">
              <a:avLst/>
            </a:prstGeom>
            <a:solidFill>
              <a:srgbClr val="B417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任意形状 3">
              <a:extLst>
                <a:ext uri="{FF2B5EF4-FFF2-40B4-BE49-F238E27FC236}">
                  <a16:creationId xmlns:a16="http://schemas.microsoft.com/office/drawing/2014/main" id="{68080E31-D627-6D4E-A3C9-C7DE33045F0C}"/>
                </a:ext>
              </a:extLst>
            </p:cNvPr>
            <p:cNvSpPr/>
            <p:nvPr/>
          </p:nvSpPr>
          <p:spPr>
            <a:xfrm rot="5400000">
              <a:off x="49197" y="782761"/>
              <a:ext cx="3833190" cy="2361497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>
              <a:extLst>
                <a:ext uri="{FF2B5EF4-FFF2-40B4-BE49-F238E27FC236}">
                  <a16:creationId xmlns:a16="http://schemas.microsoft.com/office/drawing/2014/main" id="{8C683CC2-7B0B-4247-B643-57E9690E6E75}"/>
                </a:ext>
              </a:extLst>
            </p:cNvPr>
            <p:cNvSpPr/>
            <p:nvPr/>
          </p:nvSpPr>
          <p:spPr>
            <a:xfrm rot="5400000">
              <a:off x="-766361" y="1372513"/>
              <a:ext cx="5264171" cy="3010544"/>
            </a:xfrm>
            <a:custGeom>
              <a:avLst/>
              <a:gdLst>
                <a:gd name="connsiteX0" fmla="*/ 0 w 4493518"/>
                <a:gd name="connsiteY0" fmla="*/ 3936411 h 3936411"/>
                <a:gd name="connsiteX1" fmla="*/ 984103 w 4493518"/>
                <a:gd name="connsiteY1" fmla="*/ 0 h 3936411"/>
                <a:gd name="connsiteX2" fmla="*/ 4493518 w 4493518"/>
                <a:gd name="connsiteY2" fmla="*/ 0 h 3936411"/>
                <a:gd name="connsiteX3" fmla="*/ 4493517 w 4493518"/>
                <a:gd name="connsiteY3" fmla="*/ 3936411 h 39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3518" h="3936411">
                  <a:moveTo>
                    <a:pt x="0" y="3936411"/>
                  </a:moveTo>
                  <a:lnTo>
                    <a:pt x="984103" y="0"/>
                  </a:lnTo>
                  <a:lnTo>
                    <a:pt x="4493518" y="0"/>
                  </a:lnTo>
                  <a:lnTo>
                    <a:pt x="4493517" y="3936411"/>
                  </a:lnTo>
                  <a:close/>
                </a:path>
              </a:pathLst>
            </a:custGeom>
            <a:solidFill>
              <a:srgbClr val="AE0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CA4AD9C-47C0-564F-BD92-C85D04DE7093}"/>
              </a:ext>
            </a:extLst>
          </p:cNvPr>
          <p:cNvSpPr txBox="1"/>
          <p:nvPr/>
        </p:nvSpPr>
        <p:spPr>
          <a:xfrm>
            <a:off x="1558118" y="3049870"/>
            <a:ext cx="88344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谢谢大家！</a:t>
            </a:r>
            <a:endParaRPr kumimoji="1" lang="en-US" altLang="zh-CN" sz="66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D991A58-F25A-D948-A424-F59932BBF851}"/>
              </a:ext>
            </a:extLst>
          </p:cNvPr>
          <p:cNvSpPr/>
          <p:nvPr/>
        </p:nvSpPr>
        <p:spPr>
          <a:xfrm>
            <a:off x="10140287" y="4850561"/>
            <a:ext cx="331787" cy="331286"/>
          </a:xfrm>
          <a:custGeom>
            <a:avLst/>
            <a:gdLst>
              <a:gd name="T0" fmla="*/ 3060 w 6120"/>
              <a:gd name="T1" fmla="*/ 0 h 6120"/>
              <a:gd name="T2" fmla="*/ 0 w 6120"/>
              <a:gd name="T3" fmla="*/ 3060 h 6120"/>
              <a:gd name="T4" fmla="*/ 3060 w 6120"/>
              <a:gd name="T5" fmla="*/ 6120 h 6120"/>
              <a:gd name="T6" fmla="*/ 6120 w 6120"/>
              <a:gd name="T7" fmla="*/ 3060 h 6120"/>
              <a:gd name="T8" fmla="*/ 3060 w 6120"/>
              <a:gd name="T9" fmla="*/ 0 h 6120"/>
              <a:gd name="T10" fmla="*/ 4635 w 6120"/>
              <a:gd name="T11" fmla="*/ 4862 h 6120"/>
              <a:gd name="T12" fmla="*/ 3060 w 6120"/>
              <a:gd name="T13" fmla="*/ 5453 h 6120"/>
              <a:gd name="T14" fmla="*/ 1486 w 6120"/>
              <a:gd name="T15" fmla="*/ 4862 h 6120"/>
              <a:gd name="T16" fmla="*/ 1416 w 6120"/>
              <a:gd name="T17" fmla="*/ 4655 h 6120"/>
              <a:gd name="T18" fmla="*/ 2632 w 6120"/>
              <a:gd name="T19" fmla="*/ 3147 h 6120"/>
              <a:gd name="T20" fmla="*/ 2107 w 6120"/>
              <a:gd name="T21" fmla="*/ 2147 h 6120"/>
              <a:gd name="T22" fmla="*/ 3060 w 6120"/>
              <a:gd name="T23" fmla="*/ 1027 h 6120"/>
              <a:gd name="T24" fmla="*/ 4013 w 6120"/>
              <a:gd name="T25" fmla="*/ 2147 h 6120"/>
              <a:gd name="T26" fmla="*/ 3488 w 6120"/>
              <a:gd name="T27" fmla="*/ 3147 h 6120"/>
              <a:gd name="T28" fmla="*/ 4705 w 6120"/>
              <a:gd name="T29" fmla="*/ 4654 h 6120"/>
              <a:gd name="T30" fmla="*/ 4635 w 6120"/>
              <a:gd name="T31" fmla="*/ 4862 h 6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120" h="6120">
                <a:moveTo>
                  <a:pt x="3060" y="0"/>
                </a:moveTo>
                <a:cubicBezTo>
                  <a:pt x="1367" y="0"/>
                  <a:pt x="0" y="1371"/>
                  <a:pt x="0" y="3060"/>
                </a:cubicBezTo>
                <a:cubicBezTo>
                  <a:pt x="0" y="4751"/>
                  <a:pt x="1370" y="6120"/>
                  <a:pt x="3060" y="6120"/>
                </a:cubicBezTo>
                <a:cubicBezTo>
                  <a:pt x="4758" y="6120"/>
                  <a:pt x="6120" y="4744"/>
                  <a:pt x="6120" y="3060"/>
                </a:cubicBezTo>
                <a:cubicBezTo>
                  <a:pt x="6120" y="1367"/>
                  <a:pt x="4748" y="0"/>
                  <a:pt x="3060" y="0"/>
                </a:cubicBezTo>
                <a:close/>
                <a:moveTo>
                  <a:pt x="4635" y="4862"/>
                </a:moveTo>
                <a:cubicBezTo>
                  <a:pt x="4198" y="5245"/>
                  <a:pt x="3645" y="5453"/>
                  <a:pt x="3060" y="5453"/>
                </a:cubicBezTo>
                <a:cubicBezTo>
                  <a:pt x="2475" y="5453"/>
                  <a:pt x="1922" y="5245"/>
                  <a:pt x="1486" y="4862"/>
                </a:cubicBezTo>
                <a:cubicBezTo>
                  <a:pt x="1427" y="4811"/>
                  <a:pt x="1400" y="4731"/>
                  <a:pt x="1416" y="4655"/>
                </a:cubicBezTo>
                <a:cubicBezTo>
                  <a:pt x="1566" y="3919"/>
                  <a:pt x="2035" y="3338"/>
                  <a:pt x="2632" y="3147"/>
                </a:cubicBezTo>
                <a:cubicBezTo>
                  <a:pt x="2320" y="2963"/>
                  <a:pt x="2107" y="2584"/>
                  <a:pt x="2107" y="2147"/>
                </a:cubicBezTo>
                <a:cubicBezTo>
                  <a:pt x="2107" y="1528"/>
                  <a:pt x="2533" y="1027"/>
                  <a:pt x="3060" y="1027"/>
                </a:cubicBezTo>
                <a:cubicBezTo>
                  <a:pt x="3587" y="1027"/>
                  <a:pt x="4013" y="1528"/>
                  <a:pt x="4013" y="2147"/>
                </a:cubicBezTo>
                <a:cubicBezTo>
                  <a:pt x="4013" y="2584"/>
                  <a:pt x="3800" y="2963"/>
                  <a:pt x="3488" y="3147"/>
                </a:cubicBezTo>
                <a:cubicBezTo>
                  <a:pt x="4085" y="3338"/>
                  <a:pt x="4554" y="3918"/>
                  <a:pt x="4705" y="4654"/>
                </a:cubicBezTo>
                <a:cubicBezTo>
                  <a:pt x="4720" y="4731"/>
                  <a:pt x="4694" y="4811"/>
                  <a:pt x="4635" y="48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F9BBEE-73D1-9D45-9A0C-8AC97A3043FB}"/>
              </a:ext>
            </a:extLst>
          </p:cNvPr>
          <p:cNvSpPr txBox="1"/>
          <p:nvPr/>
        </p:nvSpPr>
        <p:spPr>
          <a:xfrm>
            <a:off x="10472074" y="4807059"/>
            <a:ext cx="149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+mj-lt"/>
              </a:rPr>
              <a:t>BUSINESS</a:t>
            </a:r>
            <a:endParaRPr kumimoji="1" lang="zh-CN" alt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E9E5792-FE0A-4B54-9F86-84C37F3D0F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CFCF4"/>
              </a:clrFrom>
              <a:clrTo>
                <a:srgbClr val="FCFCF4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16200000" flipV="1">
            <a:off x="8896947" y="3321981"/>
            <a:ext cx="2608495" cy="3981608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657CB6B-E814-41FE-E15A-B709E9C9B34F}"/>
              </a:ext>
            </a:extLst>
          </p:cNvPr>
          <p:cNvCxnSpPr>
            <a:cxnSpLocks/>
          </p:cNvCxnSpPr>
          <p:nvPr/>
        </p:nvCxnSpPr>
        <p:spPr>
          <a:xfrm>
            <a:off x="4059390" y="4302921"/>
            <a:ext cx="394753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9E2E115-EADC-892E-AC92-8ABFE2D6B332}"/>
              </a:ext>
            </a:extLst>
          </p:cNvPr>
          <p:cNvSpPr txBox="1"/>
          <p:nvPr/>
        </p:nvSpPr>
        <p:spPr>
          <a:xfrm>
            <a:off x="3009022" y="4386723"/>
            <a:ext cx="617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Thank the experts for listening and welcome the criticism!</a:t>
            </a:r>
            <a:endParaRPr kumimoji="1"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4396604-E734-E744-4D8E-DEF9BE8B9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695" y="317725"/>
            <a:ext cx="3552212" cy="7144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D78463-6D2C-F82B-48FC-ACC89C41F97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0806586" y="69125"/>
            <a:ext cx="1202684" cy="11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71189"/>
      </p:ext>
    </p:extLst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589</Words>
  <Application>Microsoft Office PowerPoint</Application>
  <PresentationFormat>宽屏</PresentationFormat>
  <Paragraphs>179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-apple-system</vt:lpstr>
      <vt:lpstr>Helvetica Neue</vt:lpstr>
      <vt:lpstr>DengXian</vt:lpstr>
      <vt:lpstr>仿宋</vt:lpstr>
      <vt:lpstr>黑体</vt:lpstr>
      <vt:lpstr>楷体</vt:lpstr>
      <vt:lpstr>微软雅黑</vt:lpstr>
      <vt:lpstr>Arial</vt:lpstr>
      <vt:lpstr>Cambria Math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晨曦 王</cp:lastModifiedBy>
  <cp:revision>734</cp:revision>
  <dcterms:created xsi:type="dcterms:W3CDTF">2018-06-17T04:53:58Z</dcterms:created>
  <dcterms:modified xsi:type="dcterms:W3CDTF">2024-12-26T05:28:20Z</dcterms:modified>
</cp:coreProperties>
</file>