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1" r:id="rId2"/>
    <p:sldId id="267" r:id="rId3"/>
    <p:sldId id="275" r:id="rId4"/>
    <p:sldId id="278" r:id="rId5"/>
    <p:sldId id="276" r:id="rId6"/>
    <p:sldId id="277" r:id="rId7"/>
    <p:sldId id="259" r:id="rId8"/>
    <p:sldId id="279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C928C6DD-A8B0-4EDF-9A2A-EB8EEBB6A25F}">
          <p14:sldIdLst>
            <p14:sldId id="261"/>
            <p14:sldId id="267"/>
            <p14:sldId id="275"/>
          </p14:sldIdLst>
        </p14:section>
        <p14:section name="insert pictures" id="{0987D39C-2E96-485A-8C68-510B317FB800}">
          <p14:sldIdLst>
            <p14:sldId id="278"/>
            <p14:sldId id="276"/>
            <p14:sldId id="277"/>
            <p14:sldId id="259"/>
          </p14:sldIdLst>
        </p14:section>
        <p14:section name="not used" id="{8EF0A4D0-8265-4F5F-BE1A-CBA81FBCC78C}">
          <p14:sldIdLst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ya" initials="c" lastIdx="1" clrIdx="0">
    <p:extLst>
      <p:ext uri="{19B8F6BF-5375-455C-9EA6-DF929625EA0E}">
        <p15:presenceInfo xmlns:p15="http://schemas.microsoft.com/office/powerpoint/2012/main" userId="cheny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D"/>
    <a:srgbClr val="404040"/>
    <a:srgbClr val="9F9F9F"/>
    <a:srgbClr val="00FF00"/>
    <a:srgbClr val="0000FF"/>
    <a:srgbClr val="FFA500"/>
    <a:srgbClr val="3B3838"/>
    <a:srgbClr val="B0D2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392" autoAdjust="0"/>
  </p:normalViewPr>
  <p:slideViewPr>
    <p:cSldViewPr snapToGrid="0">
      <p:cViewPr varScale="1">
        <p:scale>
          <a:sx n="77" d="100"/>
          <a:sy n="77" d="100"/>
        </p:scale>
        <p:origin x="88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46B5F-B17E-4A11-A9CD-A10C644EC78D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14DBA-04C0-4AE0-9391-D985D3AC67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41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角色说明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14DBA-04C0-4AE0-9391-D985D3AC670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038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规则定义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14DBA-04C0-4AE0-9391-D985D3AC670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959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8CC06A-0AC1-4315-A5FD-8946556D56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E5A20A-94E0-4C96-B0A4-8E6830224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379A06-F733-401C-A5E4-5ACC2432D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368DB0-109D-400C-97A3-CC8EEFBA6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3103B8-0BF8-4C84-8C36-744F9379C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431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7C2D9-3482-435A-AACD-C526691ED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2EB2CE-B2E5-490B-967C-0E8BFCD327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3C7E54-8774-4AB2-9A68-60A871FAC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2903A1-2814-45EB-8611-29A9C49DE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CB252E-A31F-4976-82E3-5F5951E94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675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A9DD42-3B0E-4B82-B32C-9D74531C24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718577-E25C-461E-B4AA-F77EC0BCD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510A9E-4F1C-48B6-A755-F580D2111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0EBC4E-5168-4A3A-B676-91171146F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014F8E-5F96-4449-9C2B-432986A29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868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89E66D-1AE7-4125-B4E6-2FFFFD591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85BA84-CA13-4B40-9D04-B06CF1781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D5DE7D-8C0B-4400-9B63-E7C109396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9EF4DD-5DA3-453F-B0E3-1A625C5C3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B60B32-4CBD-435E-8B20-20BE84210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786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8179B-949A-4B52-98A6-FFC667418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2FD073-DFD5-46E3-8B81-9A424831D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367006-72B0-444E-B757-CCB47865A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74EA45-1CC8-49DB-9EF4-2E01D0BE1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95434E-67F9-4B3D-ABC9-62430921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497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60198-7EBE-4C8E-8986-17CAAF6F3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0F5C84-9AEC-49CF-9331-F17A4D1BBD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7EA136-4868-4A87-890A-4D7A68951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673E1D-37FA-4D1A-BEB9-3013EE179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367846-8039-4624-A609-F4F1CB0F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BEAB0E-94C4-4795-A862-FBF3A305E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185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FD460C-1A58-4A08-AAB4-2237C6E75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B2BA16-4FC8-443B-92C0-9CEE764AD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B92E91-4E70-41DC-BCCF-C047D347B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A590062-3611-4548-8862-5673BBF30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0B84A5-9C0B-4EC9-A0C9-E41EB3FE9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C01BCB-3527-4C74-9F9E-4E68A6F7D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C34BF90-1888-4699-833E-D4001E9AE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9104B9-28E1-4A7E-BA65-2246B3D21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908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4013B-B110-4291-A6D8-2810349B6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C85123-8C87-4DD7-A664-E851FBF5B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0D1577-FAD1-469D-BB53-778A35D4B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9F4ED2-258A-4AA0-8BA5-3E08B8B4C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375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8C0098-9BE1-4E66-B0E6-9E925CB6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2BA9B0-C161-4205-BD72-61CFBF0D3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763AD1-A024-43ED-BD30-7E7B9C391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643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41D84-BA68-4DDE-8555-5409E7533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B0B171-F183-46AA-A58D-505EA64DE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7D9F4B-BECC-4BC4-B61B-9E3EEBDEA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0B0414-A1FA-465B-894C-5918A0F2A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76C15F-7D1D-485A-81CD-632F54D19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556E1F-2CF4-4D40-A9A5-0B911BC83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93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2A8531-2410-430D-AF36-C3C0956A3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28F34D-96DE-42C4-87E8-BD47E8097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301841-A255-46A0-9E04-9E23D3C3B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F2EEA5-A84B-4303-8DCE-0E31998C3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105C79-4669-4D36-A4C6-333F3142D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804C26-1664-4151-8844-62FEA27A3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019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9FA562-70D7-4CE3-AA37-352EE0D89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BD338C-B1AD-4DA5-9795-C00E74A97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939356-AAD6-4A49-9CF4-C2787DDD4F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6D5CB-9E91-4D8B-8A6F-E7E64CE5E759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261070-FF71-4FA5-8637-61E34E7B84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E3A0FD-7B21-4D34-9DF1-0CA0D9369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238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26380" y="291072"/>
            <a:ext cx="10176358" cy="1456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您好，欢迎参与“赏金猎人”游戏！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在本游戏中，两名玩家将同时扮演“赏金猎人”（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玩家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：红色小球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玩家</a:t>
            </a:r>
            <a:r>
              <a:rPr lang="en-US" altLang="zh-CN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：蓝色小球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），你们的任务是</a:t>
            </a:r>
            <a:r>
              <a:rPr lang="zh-CN" altLang="en-US" sz="20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尽可能多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地在规定时间内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抓住屏幕中逃跑的“小偷”（</a:t>
            </a:r>
            <a:r>
              <a:rPr lang="zh-CN" altLang="en-US" sz="2000" dirty="0">
                <a:solidFill>
                  <a:srgbClr val="FFA5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黄色小球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）。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16DA0D35-F9ED-43F4-A24F-4625BF4DBD34}"/>
              </a:ext>
            </a:extLst>
          </p:cNvPr>
          <p:cNvGrpSpPr/>
          <p:nvPr/>
        </p:nvGrpSpPr>
        <p:grpSpPr>
          <a:xfrm>
            <a:off x="3546376" y="1860756"/>
            <a:ext cx="4768912" cy="4772160"/>
            <a:chOff x="3750055" y="1650006"/>
            <a:chExt cx="5040000" cy="5043433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53C8A41C-5F42-48BD-97FB-9908A02038F8}"/>
                </a:ext>
              </a:extLst>
            </p:cNvPr>
            <p:cNvSpPr/>
            <p:nvPr/>
          </p:nvSpPr>
          <p:spPr>
            <a:xfrm>
              <a:off x="3750055" y="1653439"/>
              <a:ext cx="5040000" cy="50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6A1A71DB-CCFF-46C0-876C-31A54E1E0EB5}"/>
                </a:ext>
              </a:extLst>
            </p:cNvPr>
            <p:cNvGrpSpPr/>
            <p:nvPr/>
          </p:nvGrpSpPr>
          <p:grpSpPr>
            <a:xfrm>
              <a:off x="4153490" y="2056874"/>
              <a:ext cx="4233130" cy="4233131"/>
              <a:chOff x="3533447" y="1779270"/>
              <a:chExt cx="3291401" cy="3318711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B043D4D-433E-4948-8A1D-948858D8CF9C}"/>
                  </a:ext>
                </a:extLst>
              </p:cNvPr>
              <p:cNvSpPr/>
              <p:nvPr/>
            </p:nvSpPr>
            <p:spPr>
              <a:xfrm>
                <a:off x="3533447" y="1779270"/>
                <a:ext cx="3291401" cy="331871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66086F7F-60B8-4A83-97AB-FA74605F968A}"/>
                  </a:ext>
                </a:extLst>
              </p:cNvPr>
              <p:cNvSpPr/>
              <p:nvPr/>
            </p:nvSpPr>
            <p:spPr>
              <a:xfrm>
                <a:off x="3898231" y="2569945"/>
                <a:ext cx="173256" cy="173256"/>
              </a:xfrm>
              <a:prstGeom prst="ellipse">
                <a:avLst/>
              </a:prstGeom>
              <a:solidFill>
                <a:srgbClr val="FFA500"/>
              </a:solidFill>
              <a:ln>
                <a:solidFill>
                  <a:srgbClr val="FFA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DC100545-0C66-42DA-A5CD-3C36ED6E7C8D}"/>
                  </a:ext>
                </a:extLst>
              </p:cNvPr>
              <p:cNvSpPr/>
              <p:nvPr/>
            </p:nvSpPr>
            <p:spPr>
              <a:xfrm>
                <a:off x="6081562" y="3049604"/>
                <a:ext cx="173256" cy="173256"/>
              </a:xfrm>
              <a:prstGeom prst="ellipse">
                <a:avLst/>
              </a:prstGeom>
              <a:solidFill>
                <a:srgbClr val="FFA500"/>
              </a:solidFill>
              <a:ln>
                <a:solidFill>
                  <a:srgbClr val="FFA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81D5187F-EC26-42A7-BCB8-5CDECA8697D8}"/>
                  </a:ext>
                </a:extLst>
              </p:cNvPr>
              <p:cNvSpPr/>
              <p:nvPr/>
            </p:nvSpPr>
            <p:spPr>
              <a:xfrm>
                <a:off x="4198125" y="3438626"/>
                <a:ext cx="173256" cy="173256"/>
              </a:xfrm>
              <a:prstGeom prst="ellipse">
                <a:avLst/>
              </a:prstGeom>
              <a:solidFill>
                <a:srgbClr val="FFA500"/>
              </a:solidFill>
              <a:ln>
                <a:solidFill>
                  <a:srgbClr val="FFA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8AB024DF-FD6F-4DEC-A1A6-A76E5D25F6AB}"/>
                  </a:ext>
                </a:extLst>
              </p:cNvPr>
              <p:cNvSpPr/>
              <p:nvPr/>
            </p:nvSpPr>
            <p:spPr>
              <a:xfrm>
                <a:off x="5005891" y="4676273"/>
                <a:ext cx="173256" cy="173256"/>
              </a:xfrm>
              <a:prstGeom prst="ellipse">
                <a:avLst/>
              </a:prstGeom>
              <a:solidFill>
                <a:srgbClr val="FFA500"/>
              </a:solidFill>
              <a:ln>
                <a:solidFill>
                  <a:srgbClr val="FFA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85281FF0-F85C-498D-AA10-9F8265AB568F}"/>
                  </a:ext>
                </a:extLst>
              </p:cNvPr>
              <p:cNvSpPr/>
              <p:nvPr/>
            </p:nvSpPr>
            <p:spPr>
              <a:xfrm>
                <a:off x="5134040" y="3525254"/>
                <a:ext cx="173256" cy="1732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80A792D0-7DC2-4A65-AE32-FF35A391FB25}"/>
                  </a:ext>
                </a:extLst>
              </p:cNvPr>
              <p:cNvSpPr/>
              <p:nvPr/>
            </p:nvSpPr>
            <p:spPr>
              <a:xfrm>
                <a:off x="5975684" y="3792354"/>
                <a:ext cx="173256" cy="173256"/>
              </a:xfrm>
              <a:prstGeom prst="ellipse">
                <a:avLst/>
              </a:prstGeom>
              <a:solidFill>
                <a:srgbClr val="0000CD"/>
              </a:solidFill>
              <a:ln>
                <a:solidFill>
                  <a:srgbClr val="0000CD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" name="连接符: 曲线 13">
                <a:extLst>
                  <a:ext uri="{FF2B5EF4-FFF2-40B4-BE49-F238E27FC236}">
                    <a16:creationId xmlns:a16="http://schemas.microsoft.com/office/drawing/2014/main" id="{2D0772AF-397B-41F2-AEF9-99E3A640EAFA}"/>
                  </a:ext>
                </a:extLst>
              </p:cNvPr>
              <p:cNvCxnSpPr>
                <a:cxnSpLocks/>
                <a:stCxn id="10" idx="0"/>
              </p:cNvCxnSpPr>
              <p:nvPr/>
            </p:nvCxnSpPr>
            <p:spPr>
              <a:xfrm rot="5400000" flipH="1" flipV="1">
                <a:off x="5446979" y="2909921"/>
                <a:ext cx="389022" cy="841644"/>
              </a:xfrm>
              <a:prstGeom prst="curvedConnector2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连接符: 曲线 26">
                <a:extLst>
                  <a:ext uri="{FF2B5EF4-FFF2-40B4-BE49-F238E27FC236}">
                    <a16:creationId xmlns:a16="http://schemas.microsoft.com/office/drawing/2014/main" id="{3438D6D3-B864-4C39-B68B-A80B1B91FFBB}"/>
                  </a:ext>
                </a:extLst>
              </p:cNvPr>
              <p:cNvCxnSpPr>
                <a:cxnSpLocks/>
                <a:stCxn id="11" idx="6"/>
              </p:cNvCxnSpPr>
              <p:nvPr/>
            </p:nvCxnSpPr>
            <p:spPr>
              <a:xfrm flipV="1">
                <a:off x="6148940" y="3288632"/>
                <a:ext cx="65772" cy="590350"/>
              </a:xfrm>
              <a:prstGeom prst="curvedConnector2">
                <a:avLst/>
              </a:prstGeom>
              <a:ln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连接符: 曲线 16">
              <a:extLst>
                <a:ext uri="{FF2B5EF4-FFF2-40B4-BE49-F238E27FC236}">
                  <a16:creationId xmlns:a16="http://schemas.microsoft.com/office/drawing/2014/main" id="{1BA0408C-C56D-4BA3-8343-CCB94E0EE64C}"/>
                </a:ext>
              </a:extLst>
            </p:cNvPr>
            <p:cNvCxnSpPr>
              <a:cxnSpLocks/>
              <a:stCxn id="7" idx="7"/>
            </p:cNvCxnSpPr>
            <p:nvPr/>
          </p:nvCxnSpPr>
          <p:spPr>
            <a:xfrm rot="5400000" flipH="1" flipV="1">
              <a:off x="7770754" y="3189024"/>
              <a:ext cx="370679" cy="67046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连接符: 曲线 20">
              <a:extLst>
                <a:ext uri="{FF2B5EF4-FFF2-40B4-BE49-F238E27FC236}">
                  <a16:creationId xmlns:a16="http://schemas.microsoft.com/office/drawing/2014/main" id="{61449E04-70B9-4021-8B8D-F2C8170F9C67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rot="16200000" flipV="1">
              <a:off x="4285859" y="2728352"/>
              <a:ext cx="335521" cy="40331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连接符: 曲线 23">
              <a:extLst>
                <a:ext uri="{FF2B5EF4-FFF2-40B4-BE49-F238E27FC236}">
                  <a16:creationId xmlns:a16="http://schemas.microsoft.com/office/drawing/2014/main" id="{1C1B8944-B13B-42DA-8FA6-4D9EA0E47CA1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rot="16200000" flipV="1">
              <a:off x="4733032" y="3786714"/>
              <a:ext cx="385714" cy="38773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连接符: 曲线 27">
              <a:extLst>
                <a:ext uri="{FF2B5EF4-FFF2-40B4-BE49-F238E27FC236}">
                  <a16:creationId xmlns:a16="http://schemas.microsoft.com/office/drawing/2014/main" id="{211A2E74-9904-4451-AF5C-1A6D7177562E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rot="16200000" flipV="1">
              <a:off x="5740777" y="5445383"/>
              <a:ext cx="305686" cy="372479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24925E5-3D70-446F-A302-0C3CCD84CC96}"/>
                </a:ext>
              </a:extLst>
            </p:cNvPr>
            <p:cNvSpPr txBox="1"/>
            <p:nvPr/>
          </p:nvSpPr>
          <p:spPr>
            <a:xfrm>
              <a:off x="4074570" y="1650006"/>
              <a:ext cx="13189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Time: 15s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F3F5A9F8-B6B0-4EAA-A614-89F82548397C}"/>
                </a:ext>
              </a:extLst>
            </p:cNvPr>
            <p:cNvSpPr txBox="1"/>
            <p:nvPr/>
          </p:nvSpPr>
          <p:spPr>
            <a:xfrm>
              <a:off x="6682274" y="1655198"/>
              <a:ext cx="18251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00FF00"/>
                  </a:solidFill>
                </a:rPr>
                <a:t>Total Score: 0</a:t>
              </a:r>
              <a:endParaRPr lang="zh-CN" altLang="en-US" b="1" dirty="0">
                <a:solidFill>
                  <a:srgbClr val="00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1510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134627" y="994004"/>
            <a:ext cx="6763060" cy="4681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每轮游戏时间为</a:t>
            </a:r>
            <a:r>
              <a:rPr lang="en-US" altLang="zh-CN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15s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，屏幕左上方显示该轮游戏剩余时间。</a:t>
            </a:r>
          </a:p>
          <a:p>
            <a:pPr marL="285750" indent="-285750">
              <a:lnSpc>
                <a:spcPct val="2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每轮游戏中，屏幕上会出现</a:t>
            </a:r>
            <a:r>
              <a:rPr lang="zh-CN" altLang="en-US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若干个小偷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，当您</a:t>
            </a:r>
            <a:r>
              <a:rPr lang="zh-CN" altLang="en-US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另一玩家扮演的赏金猎人</a:t>
            </a:r>
            <a:r>
              <a:rPr lang="zh-CN" altLang="en-US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碰到任意一个小偷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时，即视为成功抓到小偷。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2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成功抓到某个小偷后，该小偷会继续在屏幕内跑动，可以对其进行多次追捕，直到该轮游戏时间截止。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2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屏幕顶端将显示你们当前的</a:t>
            </a:r>
            <a:r>
              <a:rPr lang="zh-CN" altLang="en-US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总得分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，分数计算规则为：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zh-CN" altLang="en-US" u="sng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每抓到一次小偷，计一分。</a:t>
            </a:r>
            <a:endParaRPr lang="en-US" altLang="zh-CN" u="sng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2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游戏结束后总分越高，最终实验报酬越高。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217A059A-3423-4FAC-B3AF-CA9047F40EF2}"/>
              </a:ext>
            </a:extLst>
          </p:cNvPr>
          <p:cNvGrpSpPr/>
          <p:nvPr/>
        </p:nvGrpSpPr>
        <p:grpSpPr>
          <a:xfrm>
            <a:off x="294313" y="1070906"/>
            <a:ext cx="4712977" cy="4716187"/>
            <a:chOff x="3576000" y="203170"/>
            <a:chExt cx="5040000" cy="5043433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AC06D308-6271-466C-92E5-F6199629F923}"/>
                </a:ext>
              </a:extLst>
            </p:cNvPr>
            <p:cNvSpPr/>
            <p:nvPr/>
          </p:nvSpPr>
          <p:spPr>
            <a:xfrm>
              <a:off x="3576000" y="206603"/>
              <a:ext cx="5040000" cy="50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939802B7-C297-4A78-8871-C1120CA9E84F}"/>
                </a:ext>
              </a:extLst>
            </p:cNvPr>
            <p:cNvGrpSpPr/>
            <p:nvPr/>
          </p:nvGrpSpPr>
          <p:grpSpPr>
            <a:xfrm>
              <a:off x="3979435" y="610038"/>
              <a:ext cx="4233130" cy="4233131"/>
              <a:chOff x="3533447" y="1779270"/>
              <a:chExt cx="3291401" cy="3318711"/>
            </a:xfrm>
          </p:grpSpPr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9C1DEBEE-EA46-4C40-818E-7BA990E69438}"/>
                  </a:ext>
                </a:extLst>
              </p:cNvPr>
              <p:cNvSpPr/>
              <p:nvPr/>
            </p:nvSpPr>
            <p:spPr>
              <a:xfrm>
                <a:off x="3533447" y="1779270"/>
                <a:ext cx="3291401" cy="331871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87BD0FCE-BE35-402E-8FA3-7E4C4DF4FDFF}"/>
                  </a:ext>
                </a:extLst>
              </p:cNvPr>
              <p:cNvSpPr/>
              <p:nvPr/>
            </p:nvSpPr>
            <p:spPr>
              <a:xfrm>
                <a:off x="3898231" y="2569945"/>
                <a:ext cx="173256" cy="173256"/>
              </a:xfrm>
              <a:prstGeom prst="ellipse">
                <a:avLst/>
              </a:prstGeom>
              <a:solidFill>
                <a:srgbClr val="FFA500"/>
              </a:solidFill>
              <a:ln>
                <a:solidFill>
                  <a:srgbClr val="FFA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B5A0211D-3881-40B1-9B9A-3175DBDA6542}"/>
                  </a:ext>
                </a:extLst>
              </p:cNvPr>
              <p:cNvSpPr/>
              <p:nvPr/>
            </p:nvSpPr>
            <p:spPr>
              <a:xfrm>
                <a:off x="6081562" y="3049604"/>
                <a:ext cx="173256" cy="173256"/>
              </a:xfrm>
              <a:prstGeom prst="ellipse">
                <a:avLst/>
              </a:prstGeom>
              <a:solidFill>
                <a:srgbClr val="FFA500"/>
              </a:solidFill>
              <a:ln>
                <a:solidFill>
                  <a:srgbClr val="FFA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5FCC5684-DAEC-4849-A0AB-9009954803D9}"/>
                  </a:ext>
                </a:extLst>
              </p:cNvPr>
              <p:cNvSpPr/>
              <p:nvPr/>
            </p:nvSpPr>
            <p:spPr>
              <a:xfrm>
                <a:off x="4198125" y="3438626"/>
                <a:ext cx="173256" cy="173256"/>
              </a:xfrm>
              <a:prstGeom prst="ellipse">
                <a:avLst/>
              </a:prstGeom>
              <a:solidFill>
                <a:srgbClr val="FFA500"/>
              </a:solidFill>
              <a:ln>
                <a:solidFill>
                  <a:srgbClr val="FFA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608A833E-CA70-4CBC-8F95-3DE15FD19948}"/>
                  </a:ext>
                </a:extLst>
              </p:cNvPr>
              <p:cNvSpPr/>
              <p:nvPr/>
            </p:nvSpPr>
            <p:spPr>
              <a:xfrm>
                <a:off x="5005891" y="4676273"/>
                <a:ext cx="173256" cy="173256"/>
              </a:xfrm>
              <a:prstGeom prst="ellipse">
                <a:avLst/>
              </a:prstGeom>
              <a:solidFill>
                <a:srgbClr val="FFA500"/>
              </a:solidFill>
              <a:ln>
                <a:solidFill>
                  <a:srgbClr val="FFA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A8BB97F1-FD42-4599-B72E-19FEDC19ACCF}"/>
                  </a:ext>
                </a:extLst>
              </p:cNvPr>
              <p:cNvSpPr/>
              <p:nvPr/>
            </p:nvSpPr>
            <p:spPr>
              <a:xfrm>
                <a:off x="5134040" y="3525254"/>
                <a:ext cx="173256" cy="1732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id="{82626319-AA26-4955-A94C-15CA1727E2EE}"/>
                  </a:ext>
                </a:extLst>
              </p:cNvPr>
              <p:cNvSpPr/>
              <p:nvPr/>
            </p:nvSpPr>
            <p:spPr>
              <a:xfrm>
                <a:off x="6187441" y="3202272"/>
                <a:ext cx="173256" cy="173256"/>
              </a:xfrm>
              <a:prstGeom prst="ellipse">
                <a:avLst/>
              </a:prstGeom>
              <a:solidFill>
                <a:srgbClr val="0000CD"/>
              </a:solidFill>
              <a:ln>
                <a:solidFill>
                  <a:srgbClr val="0000CD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8" name="连接符: 曲线 67">
                <a:extLst>
                  <a:ext uri="{FF2B5EF4-FFF2-40B4-BE49-F238E27FC236}">
                    <a16:creationId xmlns:a16="http://schemas.microsoft.com/office/drawing/2014/main" id="{686405EB-6DDD-40E4-BD30-FF14938B0645}"/>
                  </a:ext>
                </a:extLst>
              </p:cNvPr>
              <p:cNvCxnSpPr>
                <a:cxnSpLocks/>
                <a:stCxn id="66" idx="0"/>
              </p:cNvCxnSpPr>
              <p:nvPr/>
            </p:nvCxnSpPr>
            <p:spPr>
              <a:xfrm rot="5400000" flipH="1" flipV="1">
                <a:off x="5446979" y="2909921"/>
                <a:ext cx="389022" cy="841644"/>
              </a:xfrm>
              <a:prstGeom prst="curvedConnector2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连接符: 曲线 54">
              <a:extLst>
                <a:ext uri="{FF2B5EF4-FFF2-40B4-BE49-F238E27FC236}">
                  <a16:creationId xmlns:a16="http://schemas.microsoft.com/office/drawing/2014/main" id="{FE2C92BF-C81F-425D-8743-A435357C0727}"/>
                </a:ext>
              </a:extLst>
            </p:cNvPr>
            <p:cNvCxnSpPr>
              <a:cxnSpLocks/>
              <a:stCxn id="63" idx="7"/>
            </p:cNvCxnSpPr>
            <p:nvPr/>
          </p:nvCxnSpPr>
          <p:spPr>
            <a:xfrm rot="5400000" flipH="1" flipV="1">
              <a:off x="7596699" y="1742188"/>
              <a:ext cx="370679" cy="67046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连接符: 曲线 55">
              <a:extLst>
                <a:ext uri="{FF2B5EF4-FFF2-40B4-BE49-F238E27FC236}">
                  <a16:creationId xmlns:a16="http://schemas.microsoft.com/office/drawing/2014/main" id="{2C6C7483-52FF-41FE-9150-51D52888C97B}"/>
                </a:ext>
              </a:extLst>
            </p:cNvPr>
            <p:cNvCxnSpPr>
              <a:cxnSpLocks/>
              <a:stCxn id="62" idx="1"/>
            </p:cNvCxnSpPr>
            <p:nvPr/>
          </p:nvCxnSpPr>
          <p:spPr>
            <a:xfrm rot="16200000" flipV="1">
              <a:off x="4204064" y="1373777"/>
              <a:ext cx="238695" cy="315622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连接符: 曲线 56">
              <a:extLst>
                <a:ext uri="{FF2B5EF4-FFF2-40B4-BE49-F238E27FC236}">
                  <a16:creationId xmlns:a16="http://schemas.microsoft.com/office/drawing/2014/main" id="{BF3FEA33-E2B9-4811-A645-F33F70CD2CBC}"/>
                </a:ext>
              </a:extLst>
            </p:cNvPr>
            <p:cNvCxnSpPr>
              <a:cxnSpLocks/>
              <a:stCxn id="64" idx="0"/>
            </p:cNvCxnSpPr>
            <p:nvPr/>
          </p:nvCxnSpPr>
          <p:spPr>
            <a:xfrm rot="16200000" flipV="1">
              <a:off x="4603033" y="2383933"/>
              <a:ext cx="301478" cy="383863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连接符: 曲线 57">
              <a:extLst>
                <a:ext uri="{FF2B5EF4-FFF2-40B4-BE49-F238E27FC236}">
                  <a16:creationId xmlns:a16="http://schemas.microsoft.com/office/drawing/2014/main" id="{6213B31A-DF10-49BE-B754-CD01915F5418}"/>
                </a:ext>
              </a:extLst>
            </p:cNvPr>
            <p:cNvCxnSpPr>
              <a:cxnSpLocks/>
              <a:stCxn id="65" idx="1"/>
            </p:cNvCxnSpPr>
            <p:nvPr/>
          </p:nvCxnSpPr>
          <p:spPr>
            <a:xfrm rot="16200000" flipV="1">
              <a:off x="5508487" y="3940313"/>
              <a:ext cx="354910" cy="439724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0469B7F3-B6F7-40EB-B968-11E43D9658FB}"/>
                </a:ext>
              </a:extLst>
            </p:cNvPr>
            <p:cNvSpPr txBox="1"/>
            <p:nvPr/>
          </p:nvSpPr>
          <p:spPr>
            <a:xfrm>
              <a:off x="3900516" y="203170"/>
              <a:ext cx="1318977" cy="417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Time: 7s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26F9E336-869D-47E6-85A4-ADDFEEF016C0}"/>
                </a:ext>
              </a:extLst>
            </p:cNvPr>
            <p:cNvSpPr txBox="1"/>
            <p:nvPr/>
          </p:nvSpPr>
          <p:spPr>
            <a:xfrm>
              <a:off x="6404750" y="208361"/>
              <a:ext cx="2072528" cy="394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00FF00"/>
                  </a:solidFill>
                </a:rPr>
                <a:t>Total Score: 10</a:t>
              </a:r>
              <a:endParaRPr lang="zh-CN" altLang="en-US" b="1" dirty="0">
                <a:solidFill>
                  <a:srgbClr val="00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8743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4">
              <a:lnSpc>
                <a:spcPct val="150000"/>
              </a:lnSpc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我们将先进行几轮练习，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4">
              <a:lnSpc>
                <a:spcPct val="150000"/>
              </a:lnSpc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便于进一步理解规则以及熟悉操作。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4">
              <a:lnSpc>
                <a:spcPct val="150000"/>
              </a:lnSpc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待双方玩家都明确游戏规则后，再进入正式游戏。</a:t>
            </a:r>
          </a:p>
        </p:txBody>
      </p:sp>
    </p:spTree>
    <p:extLst>
      <p:ext uri="{BB962C8B-B14F-4D97-AF65-F5344CB8AC3E}">
        <p14:creationId xmlns:p14="http://schemas.microsoft.com/office/powerpoint/2010/main" val="2796366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00336" y="363070"/>
            <a:ext cx="8767482" cy="613185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3766" y="711558"/>
            <a:ext cx="8624052" cy="5110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您好，欢迎参与“赏金猎人”游戏！</a:t>
            </a:r>
            <a:endParaRPr lang="en-US" altLang="zh-CN" b="1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游戏即将开始，您可以通过操纵游戏手柄左上角的摇杆来控制赏金猎人的移动</a:t>
            </a:r>
            <a:endParaRPr lang="en-US" altLang="zh-CN" b="1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endParaRPr lang="en-US" altLang="zh-CN" b="1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endParaRPr lang="en-US" altLang="zh-CN" b="1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endParaRPr lang="en-US" altLang="zh-CN" b="1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再次提醒：</a:t>
            </a:r>
            <a:endParaRPr lang="en-US" altLang="zh-CN" b="1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）游戏任务是尽可能多地在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规定时间内（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15s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抓住屏幕中逃跑的小偷（</a:t>
            </a:r>
            <a:r>
              <a:rPr lang="zh-CN" altLang="en-US" b="1" dirty="0">
                <a:solidFill>
                  <a:srgbClr val="FFA5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黄色小球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b="1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15s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倒计时结束后，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游戏界面刷新，两名玩家的位置也会刷新</a:t>
            </a:r>
            <a:endParaRPr lang="en-US" altLang="zh-CN" b="1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）实验报酬和最终总分数相关</a:t>
            </a:r>
          </a:p>
          <a:p>
            <a:pPr algn="ctr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明确自己的任务后，请按下</a:t>
            </a:r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键。</a:t>
            </a:r>
            <a:endParaRPr lang="en-US" altLang="zh-CN" b="1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等待双方确认后游戏开始。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9F2B02E8-9C41-47D6-907D-91E2787EDDD9}"/>
              </a:ext>
            </a:extLst>
          </p:cNvPr>
          <p:cNvGrpSpPr/>
          <p:nvPr/>
        </p:nvGrpSpPr>
        <p:grpSpPr>
          <a:xfrm>
            <a:off x="4652185" y="1651508"/>
            <a:ext cx="2251866" cy="1823211"/>
            <a:chOff x="5353225" y="1737433"/>
            <a:chExt cx="2251866" cy="1823211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3225" y="1737433"/>
              <a:ext cx="2251866" cy="1823211"/>
            </a:xfrm>
            <a:prstGeom prst="rect">
              <a:avLst/>
            </a:prstGeom>
          </p:spPr>
        </p:pic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C9F31F1E-724C-4821-B3C3-5B5D255452E7}"/>
                </a:ext>
              </a:extLst>
            </p:cNvPr>
            <p:cNvSpPr/>
            <p:nvPr/>
          </p:nvSpPr>
          <p:spPr>
            <a:xfrm>
              <a:off x="7064841" y="2457685"/>
              <a:ext cx="160855" cy="160855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accent6">
                      <a:lumMod val="75000"/>
                    </a:schemeClr>
                  </a:solidFill>
                </a:rPr>
                <a:t>A</a:t>
              </a:r>
              <a:endParaRPr lang="zh-CN" altLang="en-US" sz="11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15864A80-F4CD-45E0-9577-F1ED6F131CD2}"/>
                </a:ext>
              </a:extLst>
            </p:cNvPr>
            <p:cNvSpPr/>
            <p:nvPr/>
          </p:nvSpPr>
          <p:spPr>
            <a:xfrm>
              <a:off x="6889581" y="2288171"/>
              <a:ext cx="175260" cy="17526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accent1">
                      <a:lumMod val="75000"/>
                    </a:schemeClr>
                  </a:solidFill>
                </a:rPr>
                <a:t>X</a:t>
              </a:r>
              <a:endParaRPr lang="zh-CN" altLang="en-US" sz="11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8" name="椭圆 7"/>
          <p:cNvSpPr/>
          <p:nvPr/>
        </p:nvSpPr>
        <p:spPr>
          <a:xfrm>
            <a:off x="4887508" y="1944886"/>
            <a:ext cx="647394" cy="59815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6DD7B19-044E-4E77-BEFC-170FCAF55F50}"/>
              </a:ext>
            </a:extLst>
          </p:cNvPr>
          <p:cNvGrpSpPr/>
          <p:nvPr/>
        </p:nvGrpSpPr>
        <p:grpSpPr>
          <a:xfrm>
            <a:off x="7712648" y="5108977"/>
            <a:ext cx="1346201" cy="1089944"/>
            <a:chOff x="5353225" y="1737433"/>
            <a:chExt cx="2251866" cy="1823211"/>
          </a:xfrm>
        </p:grpSpPr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B8F80D19-AFE6-4EC4-B9FA-3823250DD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3225" y="1737433"/>
              <a:ext cx="2251866" cy="1823211"/>
            </a:xfrm>
            <a:prstGeom prst="rect">
              <a:avLst/>
            </a:prstGeom>
          </p:spPr>
        </p:pic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B3E8E41F-BE7B-4C0F-BFB9-305A60C40FEE}"/>
                </a:ext>
              </a:extLst>
            </p:cNvPr>
            <p:cNvSpPr/>
            <p:nvPr/>
          </p:nvSpPr>
          <p:spPr>
            <a:xfrm>
              <a:off x="7064841" y="2457685"/>
              <a:ext cx="160855" cy="160855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b="1" dirty="0">
                  <a:solidFill>
                    <a:schemeClr val="accent6">
                      <a:lumMod val="75000"/>
                    </a:schemeClr>
                  </a:solidFill>
                </a:rPr>
                <a:t>A</a:t>
              </a:r>
              <a:endParaRPr lang="zh-CN" altLang="en-US" sz="7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C3090250-0A4B-4C6E-B035-011B99D9F993}"/>
                </a:ext>
              </a:extLst>
            </p:cNvPr>
            <p:cNvSpPr/>
            <p:nvPr/>
          </p:nvSpPr>
          <p:spPr>
            <a:xfrm>
              <a:off x="6889581" y="2288171"/>
              <a:ext cx="175260" cy="17526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b="1" dirty="0">
                  <a:solidFill>
                    <a:schemeClr val="accent1">
                      <a:lumMod val="75000"/>
                    </a:schemeClr>
                  </a:solidFill>
                </a:rPr>
                <a:t>X</a:t>
              </a:r>
              <a:endParaRPr lang="zh-CN" altLang="en-US" sz="12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26" name="椭圆 25">
            <a:extLst>
              <a:ext uri="{FF2B5EF4-FFF2-40B4-BE49-F238E27FC236}">
                <a16:creationId xmlns:a16="http://schemas.microsoft.com/office/drawing/2014/main" id="{E3AC1C80-FC39-4E56-B8A1-99229B28D6A1}"/>
              </a:ext>
            </a:extLst>
          </p:cNvPr>
          <p:cNvSpPr/>
          <p:nvPr/>
        </p:nvSpPr>
        <p:spPr>
          <a:xfrm>
            <a:off x="8704386" y="5515832"/>
            <a:ext cx="159149" cy="14704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54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77392" y="363070"/>
            <a:ext cx="6705999" cy="613185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marL="0" lvl="4" algn="ctr">
              <a:lnSpc>
                <a:spcPct val="150000"/>
              </a:lnSpc>
            </a:pPr>
            <a:endParaRPr lang="en-US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4" algn="ctr">
              <a:lnSpc>
                <a:spcPct val="150000"/>
              </a:lnSpc>
            </a:pPr>
            <a:endParaRPr lang="en-US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4" algn="ctr">
              <a:lnSpc>
                <a:spcPct val="150000"/>
              </a:lnSpc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请休息片刻，</a:t>
            </a:r>
          </a:p>
          <a:p>
            <a:pPr marL="0" lvl="4" algn="ctr">
              <a:lnSpc>
                <a:spcPct val="150000"/>
              </a:lnSpc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休息好后请按手柄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键</a:t>
            </a:r>
          </a:p>
          <a:p>
            <a:pPr marL="0" lvl="4" algn="ctr">
              <a:lnSpc>
                <a:spcPct val="150000"/>
              </a:lnSpc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等待双方确认后游戏继续。</a:t>
            </a:r>
            <a:endParaRPr lang="zh-CN" altLang="en-US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F38F176-AFB8-485F-AD93-AAA92E0E6BD1}"/>
              </a:ext>
            </a:extLst>
          </p:cNvPr>
          <p:cNvGrpSpPr/>
          <p:nvPr/>
        </p:nvGrpSpPr>
        <p:grpSpPr>
          <a:xfrm>
            <a:off x="4275622" y="3947287"/>
            <a:ext cx="2251866" cy="1823211"/>
            <a:chOff x="5353225" y="1737433"/>
            <a:chExt cx="2251866" cy="1823211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40D5060C-460E-4C97-B60C-6BFD042127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3225" y="1737433"/>
              <a:ext cx="2251866" cy="1823211"/>
            </a:xfrm>
            <a:prstGeom prst="rect">
              <a:avLst/>
            </a:prstGeom>
          </p:spPr>
        </p:pic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ED67328D-6701-440F-9DDB-66291E14A295}"/>
                </a:ext>
              </a:extLst>
            </p:cNvPr>
            <p:cNvSpPr/>
            <p:nvPr/>
          </p:nvSpPr>
          <p:spPr>
            <a:xfrm>
              <a:off x="7064841" y="2457685"/>
              <a:ext cx="160855" cy="160855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accent6">
                      <a:lumMod val="75000"/>
                    </a:schemeClr>
                  </a:solidFill>
                </a:rPr>
                <a:t>A</a:t>
              </a:r>
              <a:endParaRPr lang="zh-CN" altLang="en-US" sz="11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63BE4DD2-C928-43D4-AAA7-BC6E9547EA55}"/>
                </a:ext>
              </a:extLst>
            </p:cNvPr>
            <p:cNvSpPr/>
            <p:nvPr/>
          </p:nvSpPr>
          <p:spPr>
            <a:xfrm>
              <a:off x="6889581" y="2288171"/>
              <a:ext cx="175260" cy="17526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accent1">
                      <a:lumMod val="75000"/>
                    </a:schemeClr>
                  </a:solidFill>
                </a:rPr>
                <a:t>X</a:t>
              </a:r>
              <a:endParaRPr lang="zh-CN" altLang="en-US" sz="11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10" name="椭圆 9">
            <a:extLst>
              <a:ext uri="{FF2B5EF4-FFF2-40B4-BE49-F238E27FC236}">
                <a16:creationId xmlns:a16="http://schemas.microsoft.com/office/drawing/2014/main" id="{596FE044-186A-4F5C-92AB-F45DEAB6B90F}"/>
              </a:ext>
            </a:extLst>
          </p:cNvPr>
          <p:cNvSpPr/>
          <p:nvPr/>
        </p:nvSpPr>
        <p:spPr>
          <a:xfrm>
            <a:off x="5928733" y="4605938"/>
            <a:ext cx="263788" cy="25295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565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87506" y="416859"/>
            <a:ext cx="10273830" cy="613185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4" algn="ctr">
              <a:lnSpc>
                <a:spcPct val="150000"/>
              </a:lnSpc>
            </a:pPr>
            <a:r>
              <a:rPr lang="zh-CN" altLang="en-US" sz="5400" b="1" dirty="0">
                <a:latin typeface="黑体" panose="02010609060101010101" pitchFamily="49" charset="-122"/>
                <a:ea typeface="黑体" panose="02010609060101010101" pitchFamily="49" charset="-122"/>
              </a:rPr>
              <a:t>等待双方休息完毕后</a:t>
            </a:r>
            <a:endParaRPr lang="en-US" altLang="zh-CN" sz="5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4" algn="ctr">
              <a:lnSpc>
                <a:spcPct val="150000"/>
              </a:lnSpc>
            </a:pPr>
            <a:r>
              <a:rPr lang="zh-CN" altLang="en-US" sz="5400" b="1" dirty="0">
                <a:latin typeface="黑体" panose="02010609060101010101" pitchFamily="49" charset="-122"/>
                <a:ea typeface="黑体" panose="02010609060101010101" pitchFamily="49" charset="-122"/>
              </a:rPr>
              <a:t>游戏继续。</a:t>
            </a:r>
          </a:p>
        </p:txBody>
      </p:sp>
    </p:spTree>
    <p:extLst>
      <p:ext uri="{BB962C8B-B14F-4D97-AF65-F5344CB8AC3E}">
        <p14:creationId xmlns:p14="http://schemas.microsoft.com/office/powerpoint/2010/main" val="679786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87506" y="416859"/>
            <a:ext cx="8767482" cy="613185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6">
              <a:lnSpc>
                <a:spcPct val="150000"/>
              </a:lnSpc>
            </a:pPr>
            <a:r>
              <a:rPr lang="zh-CN" altLang="en-US" sz="5400" b="1" dirty="0">
                <a:latin typeface="黑体" panose="02010609060101010101" pitchFamily="49" charset="-122"/>
                <a:ea typeface="黑体" panose="02010609060101010101" pitchFamily="49" charset="-122"/>
              </a:rPr>
              <a:t>实验结束，</a:t>
            </a:r>
            <a:endParaRPr lang="en-US" altLang="zh-CN" sz="5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6">
              <a:lnSpc>
                <a:spcPct val="150000"/>
              </a:lnSpc>
            </a:pPr>
            <a:r>
              <a:rPr lang="zh-CN" altLang="en-US" sz="5400" b="1" dirty="0">
                <a:latin typeface="黑体" panose="02010609060101010101" pitchFamily="49" charset="-122"/>
                <a:ea typeface="黑体" panose="02010609060101010101" pitchFamily="49" charset="-122"/>
              </a:rPr>
              <a:t>请联系主试。</a:t>
            </a:r>
          </a:p>
        </p:txBody>
      </p:sp>
    </p:spTree>
    <p:extLst>
      <p:ext uri="{BB962C8B-B14F-4D97-AF65-F5344CB8AC3E}">
        <p14:creationId xmlns:p14="http://schemas.microsoft.com/office/powerpoint/2010/main" val="856994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87506" y="416859"/>
            <a:ext cx="8767482" cy="613185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4">
              <a:lnSpc>
                <a:spcPct val="150000"/>
              </a:lnSpc>
            </a:pPr>
            <a:r>
              <a:rPr lang="zh-CN" altLang="en-US" sz="5400" b="1" dirty="0">
                <a:latin typeface="黑体" panose="02010609060101010101" pitchFamily="49" charset="-122"/>
                <a:ea typeface="黑体" panose="02010609060101010101" pitchFamily="49" charset="-122"/>
              </a:rPr>
              <a:t>请休息片刻，</a:t>
            </a:r>
            <a:endParaRPr lang="en-US" altLang="zh-CN" sz="5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4">
              <a:lnSpc>
                <a:spcPct val="150000"/>
              </a:lnSpc>
            </a:pPr>
            <a:r>
              <a:rPr lang="en-US" altLang="zh-CN" sz="5400" b="1" dirty="0">
                <a:latin typeface="黑体" panose="02010609060101010101" pitchFamily="49" charset="-122"/>
                <a:ea typeface="黑体" panose="02010609060101010101" pitchFamily="49" charset="-122"/>
              </a:rPr>
              <a:t>30s</a:t>
            </a:r>
            <a:r>
              <a:rPr lang="zh-CN" altLang="en-US" sz="5400" b="1" dirty="0">
                <a:latin typeface="黑体" panose="02010609060101010101" pitchFamily="49" charset="-122"/>
                <a:ea typeface="黑体" panose="02010609060101010101" pitchFamily="49" charset="-122"/>
              </a:rPr>
              <a:t>后游戏继续。</a:t>
            </a:r>
          </a:p>
        </p:txBody>
      </p:sp>
    </p:spTree>
    <p:extLst>
      <p:ext uri="{BB962C8B-B14F-4D97-AF65-F5344CB8AC3E}">
        <p14:creationId xmlns:p14="http://schemas.microsoft.com/office/powerpoint/2010/main" val="3226466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4580</TotalTime>
  <Words>378</Words>
  <Application>Microsoft Office PowerPoint</Application>
  <PresentationFormat>宽屏</PresentationFormat>
  <Paragraphs>47</Paragraphs>
  <Slides>8</Slides>
  <Notes>2</Notes>
  <HiddenSlides>1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黑体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chenya</dc:creator>
  <cp:lastModifiedBy>chenya</cp:lastModifiedBy>
  <cp:revision>108</cp:revision>
  <dcterms:created xsi:type="dcterms:W3CDTF">2018-12-24T02:23:55Z</dcterms:created>
  <dcterms:modified xsi:type="dcterms:W3CDTF">2021-11-19T01:36:21Z</dcterms:modified>
</cp:coreProperties>
</file>