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7" r:id="rId3"/>
    <p:sldId id="280" r:id="rId4"/>
    <p:sldId id="281" r:id="rId5"/>
    <p:sldId id="278" r:id="rId6"/>
    <p:sldId id="276" r:id="rId7"/>
    <p:sldId id="259" r:id="rId8"/>
    <p:sldId id="28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 people" id="{C928C6DD-A8B0-4EDF-9A2A-EB8EEBB6A25F}">
          <p14:sldIdLst>
            <p14:sldId id="261"/>
            <p14:sldId id="267"/>
          </p14:sldIdLst>
        </p14:section>
        <p14:section name="3 people" id="{EDAB0C94-83D3-419B-9162-21705C3C41E5}">
          <p14:sldIdLst>
            <p14:sldId id="280"/>
            <p14:sldId id="281"/>
          </p14:sldIdLst>
        </p14:section>
        <p14:section name="insert pictures" id="{0987D39C-2E96-485A-8C68-510B317FB800}">
          <p14:sldIdLst>
            <p14:sldId id="278"/>
            <p14:sldId id="276"/>
            <p14:sldId id="259"/>
          </p14:sldIdLst>
        </p14:section>
        <p14:section name="事后问卷" id="{0499FBAD-2A55-4D91-81F3-64A201EA6DB0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" initials="c" lastIdx="1" clrIdx="0">
    <p:extLst>
      <p:ext uri="{19B8F6BF-5375-455C-9EA6-DF929625EA0E}">
        <p15:presenceInfo xmlns:p15="http://schemas.microsoft.com/office/powerpoint/2012/main" userId="che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FF7F24"/>
    <a:srgbClr val="FFA54F"/>
    <a:srgbClr val="FFC125"/>
    <a:srgbClr val="0000CD"/>
    <a:srgbClr val="404040"/>
    <a:srgbClr val="9F9F9F"/>
    <a:srgbClr val="00FF00"/>
    <a:srgbClr val="0000F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92" autoAdjust="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5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7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0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6380" y="291072"/>
            <a:ext cx="10176358" cy="145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您好，欢迎参与“赏金猎人”游戏！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在本游戏中，两名玩家将同时扮演“赏金猎人”（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玩家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：红色小球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玩家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：蓝色小球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），你们的任务是</a:t>
            </a:r>
            <a:r>
              <a:rPr lang="zh-CN" altLang="en-US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尽可能多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地在规定时间内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抓住屏幕中逃跑的“小偷”（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DA0D35-F9ED-43F4-A24F-4625BF4DBD34}"/>
              </a:ext>
            </a:extLst>
          </p:cNvPr>
          <p:cNvGrpSpPr/>
          <p:nvPr/>
        </p:nvGrpSpPr>
        <p:grpSpPr>
          <a:xfrm>
            <a:off x="3546376" y="1860756"/>
            <a:ext cx="4768912" cy="4772160"/>
            <a:chOff x="3750055" y="1650006"/>
            <a:chExt cx="5040000" cy="50434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C8A41C-5F42-48BD-97FB-9908A02038F8}"/>
                </a:ext>
              </a:extLst>
            </p:cNvPr>
            <p:cNvSpPr/>
            <p:nvPr/>
          </p:nvSpPr>
          <p:spPr>
            <a:xfrm>
              <a:off x="3750055" y="1653439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A1A71DB-CCFF-46C0-876C-31A54E1E0EB5}"/>
                </a:ext>
              </a:extLst>
            </p:cNvPr>
            <p:cNvGrpSpPr/>
            <p:nvPr/>
          </p:nvGrpSpPr>
          <p:grpSpPr>
            <a:xfrm>
              <a:off x="4153490" y="2056874"/>
              <a:ext cx="4233130" cy="4233131"/>
              <a:chOff x="3533447" y="1779270"/>
              <a:chExt cx="3291401" cy="33187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043D4D-433E-4948-8A1D-948858D8CF9C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086F7F-60B8-4A83-97AB-FA74605F968A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C100545-0C66-42DA-A5CD-3C36ED6E7C8D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D5187F-EC26-42A7-BCB8-5CDECA8697D8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AB024DF-FD6F-4DEC-A1A6-A76E5D25F6A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5281FF0-F85C-498D-AA10-9F8265AB568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A792D0-7DC2-4A65-AE32-FF35A391FB25}"/>
                  </a:ext>
                </a:extLst>
              </p:cNvPr>
              <p:cNvSpPr/>
              <p:nvPr/>
            </p:nvSpPr>
            <p:spPr>
              <a:xfrm>
                <a:off x="5975684" y="3792354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BA0408C-C56D-4BA3-8343-CCB94E0EE64C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rot="5400000" flipH="1" flipV="1">
              <a:off x="7770754" y="3189024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61449E04-70B9-4021-8B8D-F2C8170F9C6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6200000" flipV="1">
              <a:off x="4285859" y="2728352"/>
              <a:ext cx="335521" cy="40331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C1B8944-B13B-42DA-8FA6-4D9EA0E47CA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4733032" y="3786714"/>
              <a:ext cx="385714" cy="3877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211A2E74-9904-4451-AF5C-1A6D7177562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6200000" flipV="1">
              <a:off x="5740777" y="5445383"/>
              <a:ext cx="305686" cy="37247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4925E5-3D70-446F-A302-0C3CCD84CC96}"/>
                </a:ext>
              </a:extLst>
            </p:cNvPr>
            <p:cNvSpPr txBox="1"/>
            <p:nvPr/>
          </p:nvSpPr>
          <p:spPr>
            <a:xfrm>
              <a:off x="4074570" y="1650006"/>
              <a:ext cx="131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15s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F5A9F8-B6B0-4EAA-A614-89F82548397C}"/>
                </a:ext>
              </a:extLst>
            </p:cNvPr>
            <p:cNvSpPr txBox="1"/>
            <p:nvPr/>
          </p:nvSpPr>
          <p:spPr>
            <a:xfrm>
              <a:off x="6682274" y="1655198"/>
              <a:ext cx="182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0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51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4627" y="994004"/>
            <a:ext cx="6763060" cy="4681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每轮游戏时间为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，屏幕左上方显示该轮游戏剩余时间。</a:t>
            </a: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每轮游戏中，屏幕上会出现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若干个小偷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，当您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另一玩家扮演的赏金猎人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碰到任意一个小偷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时，即视为成功抓到小偷。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成功抓到某个小偷后，该小偷会继续在屏幕内跑动，可以对其进行多次追捕，直到该轮游戏时间截止。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屏幕顶端将显示你们当前的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总得分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，分数计算规则为：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u="sng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每抓到一次小偷，计一分。</a:t>
            </a:r>
            <a:endParaRPr lang="en-US" altLang="zh-CN" u="sng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游戏结束后总分越高，最终实验报酬越高。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294313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7s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10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4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6380" y="291072"/>
            <a:ext cx="10176358" cy="191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您好，欢迎参与“赏金猎人”游戏！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在本游戏中，两名玩家将同时扮演“赏金猎人”（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：红色小球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：蓝色小球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：绿色小球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），你们的任务是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尽可能多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地在规定时间内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抓住屏幕中逃跑的“小偷”（颜色深浅不一的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橙黄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A5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DA0D35-F9ED-43F4-A24F-4625BF4DBD34}"/>
              </a:ext>
            </a:extLst>
          </p:cNvPr>
          <p:cNvGrpSpPr/>
          <p:nvPr/>
        </p:nvGrpSpPr>
        <p:grpSpPr>
          <a:xfrm>
            <a:off x="5055136" y="1794768"/>
            <a:ext cx="4768912" cy="4772160"/>
            <a:chOff x="3750055" y="1650006"/>
            <a:chExt cx="5040000" cy="50434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C8A41C-5F42-48BD-97FB-9908A02038F8}"/>
                </a:ext>
              </a:extLst>
            </p:cNvPr>
            <p:cNvSpPr/>
            <p:nvPr/>
          </p:nvSpPr>
          <p:spPr>
            <a:xfrm>
              <a:off x="3750055" y="1653439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A1A71DB-CCFF-46C0-876C-31A54E1E0EB5}"/>
                </a:ext>
              </a:extLst>
            </p:cNvPr>
            <p:cNvGrpSpPr/>
            <p:nvPr/>
          </p:nvGrpSpPr>
          <p:grpSpPr>
            <a:xfrm>
              <a:off x="4153490" y="2056874"/>
              <a:ext cx="4233130" cy="4233131"/>
              <a:chOff x="3533447" y="1779270"/>
              <a:chExt cx="3291401" cy="33187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043D4D-433E-4948-8A1D-948858D8CF9C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086F7F-60B8-4A83-97AB-FA74605F968A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7F24"/>
              </a:solidFill>
              <a:ln>
                <a:solidFill>
                  <a:srgbClr val="FF7F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C100545-0C66-42DA-A5CD-3C36ED6E7C8D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4F"/>
              </a:solidFill>
              <a:ln>
                <a:solidFill>
                  <a:srgbClr val="FFA54F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D5187F-EC26-42A7-BCB8-5CDECA8697D8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AB024DF-FD6F-4DEC-A1A6-A76E5D25F6A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C125"/>
              </a:solidFill>
              <a:ln>
                <a:solidFill>
                  <a:srgbClr val="FFC12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5281FF0-F85C-498D-AA10-9F8265AB568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A792D0-7DC2-4A65-AE32-FF35A391FB25}"/>
                  </a:ext>
                </a:extLst>
              </p:cNvPr>
              <p:cNvSpPr/>
              <p:nvPr/>
            </p:nvSpPr>
            <p:spPr>
              <a:xfrm>
                <a:off x="5975684" y="3792354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BA0408C-C56D-4BA3-8343-CCB94E0EE64C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rot="5400000" flipH="1" flipV="1">
              <a:off x="7770754" y="3189024"/>
              <a:ext cx="370679" cy="670460"/>
            </a:xfrm>
            <a:prstGeom prst="curvedConnector2">
              <a:avLst/>
            </a:prstGeom>
            <a:ln>
              <a:solidFill>
                <a:srgbClr val="FFA54F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61449E04-70B9-4021-8B8D-F2C8170F9C6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6200000" flipV="1">
              <a:off x="4285859" y="2728352"/>
              <a:ext cx="335521" cy="403317"/>
            </a:xfrm>
            <a:prstGeom prst="curvedConnector2">
              <a:avLst/>
            </a:prstGeom>
            <a:ln>
              <a:solidFill>
                <a:srgbClr val="FF7F24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C1B8944-B13B-42DA-8FA6-4D9EA0E47CA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4733032" y="3786714"/>
              <a:ext cx="385714" cy="387738"/>
            </a:xfrm>
            <a:prstGeom prst="curvedConnector2">
              <a:avLst/>
            </a:prstGeom>
            <a:ln>
              <a:solidFill>
                <a:srgbClr val="FFA5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211A2E74-9904-4451-AF5C-1A6D7177562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6200000" flipV="1">
              <a:off x="5740777" y="5445383"/>
              <a:ext cx="305686" cy="372479"/>
            </a:xfrm>
            <a:prstGeom prst="curvedConnector2">
              <a:avLst/>
            </a:prstGeom>
            <a:ln>
              <a:solidFill>
                <a:srgbClr val="FFC12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4925E5-3D70-446F-A302-0C3CCD84CC96}"/>
                </a:ext>
              </a:extLst>
            </p:cNvPr>
            <p:cNvSpPr txBox="1"/>
            <p:nvPr/>
          </p:nvSpPr>
          <p:spPr>
            <a:xfrm>
              <a:off x="4074570" y="1650006"/>
              <a:ext cx="131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Time: 15s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F5A9F8-B6B0-4EAA-A614-89F82548397C}"/>
                </a:ext>
              </a:extLst>
            </p:cNvPr>
            <p:cNvSpPr txBox="1"/>
            <p:nvPr/>
          </p:nvSpPr>
          <p:spPr>
            <a:xfrm>
              <a:off x="6682274" y="1655198"/>
              <a:ext cx="182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Total Score: 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104D1C9A-BCFB-4096-853F-64B1847D993C}"/>
              </a:ext>
            </a:extLst>
          </p:cNvPr>
          <p:cNvSpPr/>
          <p:nvPr/>
        </p:nvSpPr>
        <p:spPr>
          <a:xfrm>
            <a:off x="5557362" y="3512111"/>
            <a:ext cx="210842" cy="20910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60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4627" y="455864"/>
            <a:ext cx="6763060" cy="579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每轮游戏时间为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30s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，屏幕左上方显示该轮游戏剩余时间。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每轮游戏中，屏幕上会出现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若干个颜色不一的小偷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，当任一玩家扮演的赏金猎人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碰到任意一个小偷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时，即视为成功抓到小偷。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成功抓到某个小偷后，该小偷会继续在屏幕内跑动，可以对其进行多次追捕，直到该轮游戏时间截止。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屏幕顶端将显示你们当前的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总得分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，分数计算规则为：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80000"/>
              </a:lnSpc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每抓到一次小偷（不论其颜色），计一分。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三人实验报酬一致，与总分挂钩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。具体计算规则为：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分，得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若单轮游戏分值超过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分，按最高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分计算。即一轮游戏最多可得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294313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7F24"/>
              </a:solidFill>
              <a:ln>
                <a:solidFill>
                  <a:srgbClr val="FF7F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4F"/>
              </a:solidFill>
              <a:ln>
                <a:solidFill>
                  <a:srgbClr val="FFA54F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C125"/>
              </a:solidFill>
              <a:ln>
                <a:solidFill>
                  <a:srgbClr val="FFC12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solidFill>
                <a:srgbClr val="FFA54F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solidFill>
                <a:srgbClr val="FF7F24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solidFill>
                <a:srgbClr val="FFA5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solidFill>
                <a:srgbClr val="FFC12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Time: 7s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Total Score: 10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BD514CDC-356F-4474-B104-8E06EEAE033A}"/>
              </a:ext>
            </a:extLst>
          </p:cNvPr>
          <p:cNvSpPr/>
          <p:nvPr/>
        </p:nvSpPr>
        <p:spPr>
          <a:xfrm>
            <a:off x="2926985" y="2646147"/>
            <a:ext cx="210842" cy="20910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86BC0D5F-E9FB-42EC-BFC4-D2BA929B58DA}"/>
              </a:ext>
            </a:extLst>
          </p:cNvPr>
          <p:cNvCxnSpPr>
            <a:cxnSpLocks/>
            <a:stCxn id="20" idx="6"/>
            <a:endCxn id="63" idx="1"/>
          </p:cNvCxnSpPr>
          <p:nvPr/>
        </p:nvCxnSpPr>
        <p:spPr>
          <a:xfrm>
            <a:off x="3137827" y="2750701"/>
            <a:ext cx="628794" cy="24615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9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336" y="363070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3766" y="711558"/>
            <a:ext cx="8624052" cy="511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您好，欢迎参与“赏金猎人”游戏！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游戏即将开始，您可以通过操纵游戏手柄左上角的摇杆来控制赏金猎人的移动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再次提醒：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）游戏任务是尽可能多地在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规定时间内（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抓住屏幕中逃跑的小偷（</a:t>
            </a:r>
            <a:r>
              <a:rPr lang="zh-CN" altLang="en-US" b="1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倒计时结束后，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游戏界面刷新，玩家的位置也会刷新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）实验报酬和最终总分数相关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明确自己的任务后，请按下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键。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等待各玩家确认后游戏开始。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2B02E8-9C41-47D6-907D-91E2787EDDD9}"/>
              </a:ext>
            </a:extLst>
          </p:cNvPr>
          <p:cNvGrpSpPr/>
          <p:nvPr/>
        </p:nvGrpSpPr>
        <p:grpSpPr>
          <a:xfrm>
            <a:off x="4652185" y="1651508"/>
            <a:ext cx="2251866" cy="1823211"/>
            <a:chOff x="5353225" y="1737433"/>
            <a:chExt cx="2251866" cy="182321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9F31F1E-724C-4821-B3C3-5B5D255452E7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864A80-F4CD-45E0-9577-F1ED6F131CD2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4887508" y="1944886"/>
            <a:ext cx="647394" cy="5981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DD7B19-044E-4E77-BEFC-170FCAF55F50}"/>
              </a:ext>
            </a:extLst>
          </p:cNvPr>
          <p:cNvGrpSpPr/>
          <p:nvPr/>
        </p:nvGrpSpPr>
        <p:grpSpPr>
          <a:xfrm>
            <a:off x="7712648" y="5108977"/>
            <a:ext cx="1346201" cy="1089944"/>
            <a:chOff x="5353225" y="1737433"/>
            <a:chExt cx="2251866" cy="182321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8F80D19-AFE6-4EC4-B9FA-3823250D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3E8E41F-BE7B-4C0F-BFB9-305A60C40FEE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7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3090250-0A4B-4C6E-B035-011B99D9F993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E3AC1C80-FC39-4E56-B8A1-99229B28D6A1}"/>
              </a:ext>
            </a:extLst>
          </p:cNvPr>
          <p:cNvSpPr/>
          <p:nvPr/>
        </p:nvSpPr>
        <p:spPr>
          <a:xfrm>
            <a:off x="8704386" y="5515832"/>
            <a:ext cx="159149" cy="1470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7392" y="363070"/>
            <a:ext cx="6705999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请休息片刻，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休息好后请按手柄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等待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各玩家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确认后游戏继续。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38F176-AFB8-485F-AD93-AAA92E0E6BD1}"/>
              </a:ext>
            </a:extLst>
          </p:cNvPr>
          <p:cNvGrpSpPr/>
          <p:nvPr/>
        </p:nvGrpSpPr>
        <p:grpSpPr>
          <a:xfrm>
            <a:off x="4275622" y="3947287"/>
            <a:ext cx="2251866" cy="1823211"/>
            <a:chOff x="5353225" y="1737433"/>
            <a:chExt cx="2251866" cy="182321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0D5060C-460E-4C97-B60C-6BFD04212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D67328D-6701-440F-9DDB-66291E14A295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3BE4DD2-C928-43D4-AAA7-BC6E9547EA55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596FE044-186A-4F5C-92AB-F45DEAB6B90F}"/>
              </a:ext>
            </a:extLst>
          </p:cNvPr>
          <p:cNvSpPr/>
          <p:nvPr/>
        </p:nvSpPr>
        <p:spPr>
          <a:xfrm>
            <a:off x="5928733" y="4605938"/>
            <a:ext cx="263788" cy="2529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6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实验结束，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请联系主试。</a:t>
            </a:r>
          </a:p>
        </p:txBody>
      </p:sp>
    </p:spTree>
    <p:extLst>
      <p:ext uri="{BB962C8B-B14F-4D97-AF65-F5344CB8AC3E}">
        <p14:creationId xmlns:p14="http://schemas.microsoft.com/office/powerpoint/2010/main" val="85699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235894-8FE8-4A21-86FB-9A1F272A0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21" y="1085021"/>
            <a:ext cx="4687957" cy="468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3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577</Words>
  <Application>Microsoft Office PowerPoint</Application>
  <PresentationFormat>宽屏</PresentationFormat>
  <Paragraphs>58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chenya</dc:creator>
  <cp:lastModifiedBy>chenya</cp:lastModifiedBy>
  <cp:revision>121</cp:revision>
  <dcterms:created xsi:type="dcterms:W3CDTF">2018-12-24T02:23:55Z</dcterms:created>
  <dcterms:modified xsi:type="dcterms:W3CDTF">2021-12-07T08:03:27Z</dcterms:modified>
</cp:coreProperties>
</file>