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7" r:id="rId3"/>
    <p:sldId id="268" r:id="rId4"/>
    <p:sldId id="275" r:id="rId5"/>
    <p:sldId id="269" r:id="rId6"/>
    <p:sldId id="271" r:id="rId7"/>
    <p:sldId id="272" r:id="rId8"/>
    <p:sldId id="274" r:id="rId9"/>
    <p:sldId id="260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ayer1" id="{C928C6DD-A8B0-4EDF-9A2A-EB8EEBB6A25F}">
          <p14:sldIdLst>
            <p14:sldId id="261"/>
            <p14:sldId id="267"/>
            <p14:sldId id="268"/>
            <p14:sldId id="275"/>
          </p14:sldIdLst>
        </p14:section>
        <p14:section name="player2" id="{FBD96FB9-F4A0-49F8-B142-11D22A4026E0}">
          <p14:sldIdLst>
            <p14:sldId id="269"/>
            <p14:sldId id="271"/>
            <p14:sldId id="272"/>
          </p14:sldIdLst>
        </p14:section>
        <p14:section name="insert pictures" id="{0987D39C-2E96-485A-8C68-510B317FB800}">
          <p14:sldIdLst>
            <p14:sldId id="274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88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分数计算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另一玩家角色说明（</a:t>
            </a:r>
            <a:r>
              <a:rPr lang="en-US" altLang="zh-CN" dirty="0"/>
              <a:t>0</a:t>
            </a:r>
            <a:r>
              <a:rPr lang="zh-CN" altLang="en-US" dirty="0"/>
              <a:t>黄</a:t>
            </a:r>
            <a:r>
              <a:rPr lang="en-US" altLang="zh-CN" dirty="0"/>
              <a:t>1</a:t>
            </a:r>
            <a:r>
              <a:rPr lang="zh-CN" altLang="en-US" dirty="0"/>
              <a:t>红）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4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7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分数计算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7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1ADCE9-75A5-4986-8406-661703EA1194}"/>
              </a:ext>
            </a:extLst>
          </p:cNvPr>
          <p:cNvGrpSpPr/>
          <p:nvPr/>
        </p:nvGrpSpPr>
        <p:grpSpPr>
          <a:xfrm>
            <a:off x="862389" y="418594"/>
            <a:ext cx="9129850" cy="6404339"/>
            <a:chOff x="862927" y="679407"/>
            <a:chExt cx="8934541" cy="6131859"/>
          </a:xfrm>
        </p:grpSpPr>
        <p:sp>
          <p:nvSpPr>
            <p:cNvPr id="4" name="矩形 3"/>
            <p:cNvSpPr/>
            <p:nvPr/>
          </p:nvSpPr>
          <p:spPr>
            <a:xfrm>
              <a:off x="862927" y="679407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9986" y="976758"/>
              <a:ext cx="8767482" cy="1268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您好，欢迎参与“狼追羊”游戏！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在本游戏中，您与另一玩家将同时扮演“狼”（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您：红色小球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另一玩家：橙色小球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），你们的任务是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尽快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地在规定时间内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抓住屏幕中跑动的“羊”（</a:t>
              </a:r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蓝色小球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）。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A1A71DB-CCFF-46C0-876C-31A54E1E0EB5}"/>
              </a:ext>
            </a:extLst>
          </p:cNvPr>
          <p:cNvGrpSpPr/>
          <p:nvPr/>
        </p:nvGrpSpPr>
        <p:grpSpPr>
          <a:xfrm>
            <a:off x="2769245" y="2223295"/>
            <a:ext cx="5145424" cy="4216111"/>
            <a:chOff x="3124152" y="2088684"/>
            <a:chExt cx="3763478" cy="318596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043D4D-433E-4948-8A1D-948858D8CF9C}"/>
                </a:ext>
              </a:extLst>
            </p:cNvPr>
            <p:cNvSpPr/>
            <p:nvPr/>
          </p:nvSpPr>
          <p:spPr>
            <a:xfrm>
              <a:off x="3124152" y="2088684"/>
              <a:ext cx="3763478" cy="31859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6086F7F-60B8-4A83-97AB-FA74605F968A}"/>
                </a:ext>
              </a:extLst>
            </p:cNvPr>
            <p:cNvSpPr/>
            <p:nvPr/>
          </p:nvSpPr>
          <p:spPr>
            <a:xfrm>
              <a:off x="3898231" y="2569945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C100545-0C66-42DA-A5CD-3C36ED6E7C8D}"/>
                </a:ext>
              </a:extLst>
            </p:cNvPr>
            <p:cNvSpPr/>
            <p:nvPr/>
          </p:nvSpPr>
          <p:spPr>
            <a:xfrm>
              <a:off x="6081562" y="3049604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1D5187F-EC26-42A7-BCB8-5CDECA8697D8}"/>
                </a:ext>
              </a:extLst>
            </p:cNvPr>
            <p:cNvSpPr/>
            <p:nvPr/>
          </p:nvSpPr>
          <p:spPr>
            <a:xfrm>
              <a:off x="4198125" y="3438626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AB024DF-FD6F-4DEC-A1A6-A76E5D25F6AB}"/>
                </a:ext>
              </a:extLst>
            </p:cNvPr>
            <p:cNvSpPr/>
            <p:nvPr/>
          </p:nvSpPr>
          <p:spPr>
            <a:xfrm>
              <a:off x="5005891" y="4676273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5281FF0-F85C-498D-AA10-9F8265AB568F}"/>
                </a:ext>
              </a:extLst>
            </p:cNvPr>
            <p:cNvSpPr/>
            <p:nvPr/>
          </p:nvSpPr>
          <p:spPr>
            <a:xfrm>
              <a:off x="5134040" y="3525254"/>
              <a:ext cx="173256" cy="1732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0A792D0-7DC2-4A65-AE32-FF35A391FB25}"/>
                </a:ext>
              </a:extLst>
            </p:cNvPr>
            <p:cNvSpPr/>
            <p:nvPr/>
          </p:nvSpPr>
          <p:spPr>
            <a:xfrm>
              <a:off x="5975684" y="3792354"/>
              <a:ext cx="173256" cy="173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F282D8-C6F0-4D63-B181-334948F0A13B}"/>
                </a:ext>
              </a:extLst>
            </p:cNvPr>
            <p:cNvSpPr txBox="1"/>
            <p:nvPr/>
          </p:nvSpPr>
          <p:spPr>
            <a:xfrm>
              <a:off x="4488443" y="2147534"/>
              <a:ext cx="1381407" cy="302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FF0000"/>
                  </a:solidFill>
                </a:rPr>
                <a:t>TotalScore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：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 0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连接符: 曲线 13">
              <a:extLst>
                <a:ext uri="{FF2B5EF4-FFF2-40B4-BE49-F238E27FC236}">
                  <a16:creationId xmlns:a16="http://schemas.microsoft.com/office/drawing/2014/main" id="{2D0772AF-397B-41F2-AEF9-99E3A640EAFA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5400000" flipH="1" flipV="1">
              <a:off x="5446979" y="2909921"/>
              <a:ext cx="389022" cy="84164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3438D6D3-B864-4C39-B68B-A80B1B91FFBB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6148940" y="3288632"/>
              <a:ext cx="65772" cy="59035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BA0408C-C56D-4BA3-8343-CCB94E0EE64C}"/>
              </a:ext>
            </a:extLst>
          </p:cNvPr>
          <p:cNvCxnSpPr>
            <a:cxnSpLocks/>
            <a:stCxn id="7" idx="7"/>
          </p:cNvCxnSpPr>
          <p:nvPr/>
        </p:nvCxnSpPr>
        <p:spPr>
          <a:xfrm rot="5400000" flipH="1" flipV="1">
            <a:off x="7148332" y="3229548"/>
            <a:ext cx="165415" cy="432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61449E04-70B9-4021-8B8D-F2C8170F9C67}"/>
              </a:ext>
            </a:extLst>
          </p:cNvPr>
          <p:cNvCxnSpPr>
            <a:cxnSpLocks/>
            <a:stCxn id="6" idx="1"/>
          </p:cNvCxnSpPr>
          <p:nvPr/>
        </p:nvCxnSpPr>
        <p:spPr>
          <a:xfrm rot="16200000" flipV="1">
            <a:off x="3566810" y="2598299"/>
            <a:ext cx="183036" cy="4078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1C1B8944-B13B-42DA-8FA6-4D9EA0E47CA1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4008245" y="3661954"/>
            <a:ext cx="285531" cy="4100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211A2E74-9904-4451-AF5C-1A6D7177562E}"/>
              </a:ext>
            </a:extLst>
          </p:cNvPr>
          <p:cNvCxnSpPr>
            <a:cxnSpLocks/>
            <a:stCxn id="9" idx="1"/>
          </p:cNvCxnSpPr>
          <p:nvPr/>
        </p:nvCxnSpPr>
        <p:spPr>
          <a:xfrm rot="16200000" flipV="1">
            <a:off x="5064918" y="5369402"/>
            <a:ext cx="184572" cy="438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1ADCE9-75A5-4986-8406-661703EA1194}"/>
              </a:ext>
            </a:extLst>
          </p:cNvPr>
          <p:cNvGrpSpPr/>
          <p:nvPr/>
        </p:nvGrpSpPr>
        <p:grpSpPr>
          <a:xfrm>
            <a:off x="790238" y="306834"/>
            <a:ext cx="8959139" cy="6404339"/>
            <a:chOff x="792319" y="572402"/>
            <a:chExt cx="8767482" cy="6131859"/>
          </a:xfrm>
        </p:grpSpPr>
        <p:sp>
          <p:nvSpPr>
            <p:cNvPr id="4" name="矩形 3"/>
            <p:cNvSpPr/>
            <p:nvPr/>
          </p:nvSpPr>
          <p:spPr>
            <a:xfrm>
              <a:off x="792319" y="572402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37391" y="4532747"/>
              <a:ext cx="7677337" cy="1666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每轮游戏中，屏幕上会出现若干只羊，当您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另一玩家扮演的狼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碰到任意一只羊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时，即视为成功抓到羊，而后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立即进入下一轮游戏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每轮游戏时间为</a:t>
              </a:r>
              <a:r>
                <a:rPr lang="en-US" altLang="zh-CN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，若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内两名玩家都未抓到羊，则该轮游戏结束，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直接进入下一轮游戏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93CE07-8BE0-496A-AE64-A16CAF07BB9F}"/>
              </a:ext>
            </a:extLst>
          </p:cNvPr>
          <p:cNvGrpSpPr/>
          <p:nvPr/>
        </p:nvGrpSpPr>
        <p:grpSpPr>
          <a:xfrm>
            <a:off x="2905537" y="621637"/>
            <a:ext cx="4521423" cy="3552452"/>
            <a:chOff x="3124152" y="2088684"/>
            <a:chExt cx="3763478" cy="318596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918106A-F021-4162-9866-458F25241185}"/>
                </a:ext>
              </a:extLst>
            </p:cNvPr>
            <p:cNvSpPr/>
            <p:nvPr/>
          </p:nvSpPr>
          <p:spPr>
            <a:xfrm>
              <a:off x="3124152" y="2088684"/>
              <a:ext cx="3763478" cy="31859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6AF5218-E7F2-4491-9186-DFE953635ACC}"/>
                </a:ext>
              </a:extLst>
            </p:cNvPr>
            <p:cNvSpPr/>
            <p:nvPr/>
          </p:nvSpPr>
          <p:spPr>
            <a:xfrm>
              <a:off x="3898231" y="2569945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35B4EB2-77E8-4B2E-81E5-792586F1C3AD}"/>
                </a:ext>
              </a:extLst>
            </p:cNvPr>
            <p:cNvSpPr/>
            <p:nvPr/>
          </p:nvSpPr>
          <p:spPr>
            <a:xfrm>
              <a:off x="6081562" y="3049604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8F8FA4E-0810-4AD1-89CD-E4DBA0E5DBA6}"/>
                </a:ext>
              </a:extLst>
            </p:cNvPr>
            <p:cNvSpPr/>
            <p:nvPr/>
          </p:nvSpPr>
          <p:spPr>
            <a:xfrm>
              <a:off x="4198125" y="3438626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167EC93-AE7C-4705-91E0-661D273C0B4A}"/>
                </a:ext>
              </a:extLst>
            </p:cNvPr>
            <p:cNvSpPr/>
            <p:nvPr/>
          </p:nvSpPr>
          <p:spPr>
            <a:xfrm>
              <a:off x="5005891" y="4676273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AF65ACA-D2C6-4C54-9C7E-FD7C08517AFA}"/>
                </a:ext>
              </a:extLst>
            </p:cNvPr>
            <p:cNvSpPr/>
            <p:nvPr/>
          </p:nvSpPr>
          <p:spPr>
            <a:xfrm>
              <a:off x="5505111" y="3351998"/>
              <a:ext cx="173256" cy="1732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52117D1-C415-4B00-9CEB-072643FD86C7}"/>
                </a:ext>
              </a:extLst>
            </p:cNvPr>
            <p:cNvSpPr/>
            <p:nvPr/>
          </p:nvSpPr>
          <p:spPr>
            <a:xfrm>
              <a:off x="6162212" y="3235234"/>
              <a:ext cx="173256" cy="173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607BDB6-CBF7-404B-864E-7543E4102D3B}"/>
                </a:ext>
              </a:extLst>
            </p:cNvPr>
            <p:cNvSpPr txBox="1"/>
            <p:nvPr/>
          </p:nvSpPr>
          <p:spPr>
            <a:xfrm>
              <a:off x="4461332" y="2118795"/>
              <a:ext cx="1429286" cy="33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TotalScore</a:t>
              </a:r>
              <a:r>
                <a:rPr lang="zh-CN" altLang="en-US" b="1" dirty="0">
                  <a:solidFill>
                    <a:srgbClr val="FF0000"/>
                  </a:solidFill>
                </a:rPr>
                <a:t>：</a:t>
              </a:r>
              <a:r>
                <a:rPr lang="en-US" altLang="zh-CN" b="1" dirty="0">
                  <a:solidFill>
                    <a:srgbClr val="FF0000"/>
                  </a:solidFill>
                </a:rPr>
                <a:t> 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606B6538-9888-4845-8F7D-97107AF174DD}"/>
                </a:ext>
              </a:extLst>
            </p:cNvPr>
            <p:cNvCxnSpPr>
              <a:cxnSpLocks/>
              <a:stCxn id="22" idx="0"/>
              <a:endCxn id="19" idx="3"/>
            </p:cNvCxnSpPr>
            <p:nvPr/>
          </p:nvCxnSpPr>
          <p:spPr>
            <a:xfrm rot="5400000" flipH="1" flipV="1">
              <a:off x="5772082" y="3017145"/>
              <a:ext cx="154510" cy="51519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1ADCE9-75A5-4986-8406-661703EA1194}"/>
              </a:ext>
            </a:extLst>
          </p:cNvPr>
          <p:cNvGrpSpPr/>
          <p:nvPr/>
        </p:nvGrpSpPr>
        <p:grpSpPr>
          <a:xfrm>
            <a:off x="790238" y="306834"/>
            <a:ext cx="8959139" cy="6404339"/>
            <a:chOff x="792319" y="572402"/>
            <a:chExt cx="8767482" cy="6131859"/>
          </a:xfrm>
        </p:grpSpPr>
        <p:sp>
          <p:nvSpPr>
            <p:cNvPr id="4" name="矩形 3"/>
            <p:cNvSpPr/>
            <p:nvPr/>
          </p:nvSpPr>
          <p:spPr>
            <a:xfrm>
              <a:off x="792319" y="572402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23744" y="4138048"/>
              <a:ext cx="7811593" cy="230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屏幕顶端将显示你们当前的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总得分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，分数计算规则为：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742950" lvl="1" indent="-285750">
                <a:lnSpc>
                  <a:spcPct val="130000"/>
                </a:lnSpc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若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内抓到羊，总分增加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742950" lvl="1" indent="-285750">
                <a:lnSpc>
                  <a:spcPct val="130000"/>
                </a:lnSpc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若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内两名玩家都没有抓到羊，不得分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742950" lvl="1" indent="-285750">
                <a:lnSpc>
                  <a:spcPct val="130000"/>
                </a:lnSpc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游戏包含时间惩罚机制，每轮游戏追逐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时间越长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，该轮游戏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惩罚越多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（每消耗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1s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，总分减少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0.02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分；即未追到羊总分减少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0.3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分）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游戏结束后总分越高，最终实验报酬越高。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BBBB726-E9F2-4CC7-85AB-2981E06753A2}"/>
              </a:ext>
            </a:extLst>
          </p:cNvPr>
          <p:cNvGrpSpPr/>
          <p:nvPr/>
        </p:nvGrpSpPr>
        <p:grpSpPr>
          <a:xfrm>
            <a:off x="3209427" y="623268"/>
            <a:ext cx="4120759" cy="3297435"/>
            <a:chOff x="3124152" y="2088684"/>
            <a:chExt cx="3763478" cy="318596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0AF6E58-776F-4533-82B8-0D0841C9DD6B}"/>
                </a:ext>
              </a:extLst>
            </p:cNvPr>
            <p:cNvSpPr/>
            <p:nvPr/>
          </p:nvSpPr>
          <p:spPr>
            <a:xfrm>
              <a:off x="3124152" y="2088684"/>
              <a:ext cx="3763478" cy="31859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D698182-4DB7-43AA-BD69-4DE602677882}"/>
                </a:ext>
              </a:extLst>
            </p:cNvPr>
            <p:cNvSpPr/>
            <p:nvPr/>
          </p:nvSpPr>
          <p:spPr>
            <a:xfrm>
              <a:off x="3898231" y="2569945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C8F76C9-44E2-415B-BA41-1A078A31ACA2}"/>
                </a:ext>
              </a:extLst>
            </p:cNvPr>
            <p:cNvSpPr/>
            <p:nvPr/>
          </p:nvSpPr>
          <p:spPr>
            <a:xfrm>
              <a:off x="6081562" y="3049604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A1D9375-9192-42A8-B9C8-3E75FA7C6BD6}"/>
                </a:ext>
              </a:extLst>
            </p:cNvPr>
            <p:cNvSpPr/>
            <p:nvPr/>
          </p:nvSpPr>
          <p:spPr>
            <a:xfrm>
              <a:off x="4198125" y="3438626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E0DEF07-B894-4F3B-97DD-D1A166937BCF}"/>
                </a:ext>
              </a:extLst>
            </p:cNvPr>
            <p:cNvSpPr/>
            <p:nvPr/>
          </p:nvSpPr>
          <p:spPr>
            <a:xfrm>
              <a:off x="5005891" y="4676273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970886E-42A4-4CBF-8328-809AA0535E2E}"/>
                </a:ext>
              </a:extLst>
            </p:cNvPr>
            <p:cNvSpPr/>
            <p:nvPr/>
          </p:nvSpPr>
          <p:spPr>
            <a:xfrm>
              <a:off x="5134040" y="3525254"/>
              <a:ext cx="173256" cy="1732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D2C6CBD-A3F6-4064-BF49-0C6D59FA828E}"/>
                </a:ext>
              </a:extLst>
            </p:cNvPr>
            <p:cNvSpPr/>
            <p:nvPr/>
          </p:nvSpPr>
          <p:spPr>
            <a:xfrm>
              <a:off x="5975684" y="3792354"/>
              <a:ext cx="173256" cy="173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1E14B03-F2DE-433D-9262-3756A52F4F35}"/>
                </a:ext>
              </a:extLst>
            </p:cNvPr>
            <p:cNvSpPr txBox="1"/>
            <p:nvPr/>
          </p:nvSpPr>
          <p:spPr>
            <a:xfrm>
              <a:off x="4271151" y="2136610"/>
              <a:ext cx="2396245" cy="432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TotalScore</a:t>
              </a:r>
              <a:r>
                <a:rPr lang="zh-CN" altLang="en-US" b="1" dirty="0">
                  <a:solidFill>
                    <a:srgbClr val="FF0000"/>
                  </a:solidFill>
                </a:rPr>
                <a:t>：</a:t>
              </a:r>
              <a:r>
                <a:rPr lang="en-US" altLang="zh-CN" b="1" dirty="0">
                  <a:solidFill>
                    <a:srgbClr val="FF0000"/>
                  </a:solidFill>
                </a:rPr>
                <a:t> 13.08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4C0DC55E-F39C-46FB-9714-4AEA7776C531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5400000" flipH="1" flipV="1">
              <a:off x="5446979" y="2909921"/>
              <a:ext cx="389022" cy="84164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3268B044-4198-4CA6-B9F8-AFA74200B720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 flipV="1">
              <a:off x="6148940" y="3288632"/>
              <a:ext cx="65772" cy="59035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69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8264" y="363070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我们将先进行几轮练习，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便于进一步理解规则以及熟悉操作。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待双方玩家都明确游戏规则后，再进入正式游戏。</a:t>
            </a:r>
          </a:p>
        </p:txBody>
      </p:sp>
    </p:spTree>
    <p:extLst>
      <p:ext uri="{BB962C8B-B14F-4D97-AF65-F5344CB8AC3E}">
        <p14:creationId xmlns:p14="http://schemas.microsoft.com/office/powerpoint/2010/main" val="279636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1ADCE9-75A5-4986-8406-661703EA1194}"/>
              </a:ext>
            </a:extLst>
          </p:cNvPr>
          <p:cNvGrpSpPr/>
          <p:nvPr/>
        </p:nvGrpSpPr>
        <p:grpSpPr>
          <a:xfrm>
            <a:off x="953829" y="407387"/>
            <a:ext cx="9038410" cy="6404339"/>
            <a:chOff x="952411" y="668677"/>
            <a:chExt cx="8845057" cy="6131859"/>
          </a:xfrm>
        </p:grpSpPr>
        <p:sp>
          <p:nvSpPr>
            <p:cNvPr id="4" name="矩形 3"/>
            <p:cNvSpPr/>
            <p:nvPr/>
          </p:nvSpPr>
          <p:spPr>
            <a:xfrm>
              <a:off x="952411" y="668677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9986" y="976758"/>
              <a:ext cx="8767482" cy="1268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您好，欢迎参与“狼追羊”游戏！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在本游戏中，您与另一玩家将同时扮演“狼”（</a:t>
              </a:r>
              <a:r>
                <a:rPr lang="zh-CN" altLang="en-US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您：橙色小球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另一玩家：红色小球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）你们的任务是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尽快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地在规定时间内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抓住屏幕中跑动的“羊”（</a:t>
              </a:r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蓝色小球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）。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8F7098-17AC-445B-90D3-72D4141AD0AA}"/>
              </a:ext>
            </a:extLst>
          </p:cNvPr>
          <p:cNvGrpSpPr/>
          <p:nvPr/>
        </p:nvGrpSpPr>
        <p:grpSpPr>
          <a:xfrm>
            <a:off x="2769245" y="2223295"/>
            <a:ext cx="5145424" cy="4216111"/>
            <a:chOff x="3124152" y="2088684"/>
            <a:chExt cx="3763478" cy="318596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07D2F05-FD73-4800-A086-10E5B534F12E}"/>
                </a:ext>
              </a:extLst>
            </p:cNvPr>
            <p:cNvSpPr/>
            <p:nvPr/>
          </p:nvSpPr>
          <p:spPr>
            <a:xfrm>
              <a:off x="3124152" y="2088684"/>
              <a:ext cx="3763478" cy="31859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1215C7-9272-4DE5-9CE2-92B2FCC004DA}"/>
                </a:ext>
              </a:extLst>
            </p:cNvPr>
            <p:cNvSpPr/>
            <p:nvPr/>
          </p:nvSpPr>
          <p:spPr>
            <a:xfrm>
              <a:off x="3898231" y="2569945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D3935E4-25D4-4993-97DF-3F3A8114FFC0}"/>
                </a:ext>
              </a:extLst>
            </p:cNvPr>
            <p:cNvSpPr/>
            <p:nvPr/>
          </p:nvSpPr>
          <p:spPr>
            <a:xfrm>
              <a:off x="6081562" y="3049604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3F7D633-36A9-41A4-B4DB-076A844A5767}"/>
                </a:ext>
              </a:extLst>
            </p:cNvPr>
            <p:cNvSpPr/>
            <p:nvPr/>
          </p:nvSpPr>
          <p:spPr>
            <a:xfrm>
              <a:off x="4198125" y="3438626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FBF675-7833-40B5-981A-B9DB4C743CFA}"/>
                </a:ext>
              </a:extLst>
            </p:cNvPr>
            <p:cNvSpPr/>
            <p:nvPr/>
          </p:nvSpPr>
          <p:spPr>
            <a:xfrm>
              <a:off x="5005891" y="4676273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EBB7FA5-1AC0-4650-89F8-17D08FE1DCC1}"/>
                </a:ext>
              </a:extLst>
            </p:cNvPr>
            <p:cNvSpPr/>
            <p:nvPr/>
          </p:nvSpPr>
          <p:spPr>
            <a:xfrm>
              <a:off x="5134040" y="3525254"/>
              <a:ext cx="173256" cy="1732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9C46C95-8D2C-4E48-9A60-D153576B2811}"/>
                </a:ext>
              </a:extLst>
            </p:cNvPr>
            <p:cNvSpPr/>
            <p:nvPr/>
          </p:nvSpPr>
          <p:spPr>
            <a:xfrm>
              <a:off x="5975684" y="3792354"/>
              <a:ext cx="173256" cy="173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E74464FE-1BE7-4080-A711-B91F78CCA02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5446979" y="2909921"/>
              <a:ext cx="389022" cy="84164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59F45ED2-BF4E-4A6E-86EB-9C3FA8D83F05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6148940" y="3288632"/>
              <a:ext cx="65772" cy="59035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4F00E05-1090-4D4D-B474-06B42CE35937}"/>
              </a:ext>
            </a:extLst>
          </p:cNvPr>
          <p:cNvCxnSpPr>
            <a:cxnSpLocks/>
            <a:stCxn id="19" idx="7"/>
          </p:cNvCxnSpPr>
          <p:nvPr/>
        </p:nvCxnSpPr>
        <p:spPr>
          <a:xfrm rot="5400000" flipH="1" flipV="1">
            <a:off x="7148332" y="3229548"/>
            <a:ext cx="165415" cy="432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3C11034-F5DD-4F18-85BA-E46FD8D84C2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3566810" y="2598299"/>
            <a:ext cx="183036" cy="4078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C6549D16-461C-4131-BF42-EF4941943452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V="1">
            <a:off x="4008245" y="3661954"/>
            <a:ext cx="285531" cy="4100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B354791-ECEC-4E08-8D36-25E9D632523B}"/>
              </a:ext>
            </a:extLst>
          </p:cNvPr>
          <p:cNvCxnSpPr>
            <a:cxnSpLocks/>
            <a:stCxn id="21" idx="1"/>
          </p:cNvCxnSpPr>
          <p:nvPr/>
        </p:nvCxnSpPr>
        <p:spPr>
          <a:xfrm rot="16200000" flipV="1">
            <a:off x="5064918" y="5369402"/>
            <a:ext cx="184572" cy="438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766C046-8D8A-47A0-8D91-50B71413D223}"/>
              </a:ext>
            </a:extLst>
          </p:cNvPr>
          <p:cNvSpPr txBox="1"/>
          <p:nvPr/>
        </p:nvSpPr>
        <p:spPr>
          <a:xfrm>
            <a:off x="4634503" y="2301174"/>
            <a:ext cx="1888659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TotalScore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 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7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1ADCE9-75A5-4986-8406-661703EA1194}"/>
              </a:ext>
            </a:extLst>
          </p:cNvPr>
          <p:cNvGrpSpPr/>
          <p:nvPr/>
        </p:nvGrpSpPr>
        <p:grpSpPr>
          <a:xfrm>
            <a:off x="790238" y="306834"/>
            <a:ext cx="8959139" cy="6404339"/>
            <a:chOff x="792319" y="572402"/>
            <a:chExt cx="8767482" cy="6131859"/>
          </a:xfrm>
        </p:grpSpPr>
        <p:sp>
          <p:nvSpPr>
            <p:cNvPr id="4" name="矩形 3"/>
            <p:cNvSpPr/>
            <p:nvPr/>
          </p:nvSpPr>
          <p:spPr>
            <a:xfrm>
              <a:off x="792319" y="572402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37391" y="4532747"/>
              <a:ext cx="7677337" cy="1666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每轮游戏中，屏幕上会出现若干只羊，当您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另一玩家扮演的狼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碰到任意一只羊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时，即视为成功抓到羊，而后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立即进入下一轮游戏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每轮游戏时间为</a:t>
              </a:r>
              <a:r>
                <a:rPr lang="en-US" altLang="zh-CN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，若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内两名玩家都未抓到羊，则该轮游戏结束，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直接进入下一轮游戏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93CE07-8BE0-496A-AE64-A16CAF07BB9F}"/>
              </a:ext>
            </a:extLst>
          </p:cNvPr>
          <p:cNvGrpSpPr/>
          <p:nvPr/>
        </p:nvGrpSpPr>
        <p:grpSpPr>
          <a:xfrm>
            <a:off x="2905537" y="621637"/>
            <a:ext cx="4521423" cy="3552452"/>
            <a:chOff x="3124152" y="2088684"/>
            <a:chExt cx="3763478" cy="318596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918106A-F021-4162-9866-458F25241185}"/>
                </a:ext>
              </a:extLst>
            </p:cNvPr>
            <p:cNvSpPr/>
            <p:nvPr/>
          </p:nvSpPr>
          <p:spPr>
            <a:xfrm>
              <a:off x="3124152" y="2088684"/>
              <a:ext cx="3763478" cy="31859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6AF5218-E7F2-4491-9186-DFE953635ACC}"/>
                </a:ext>
              </a:extLst>
            </p:cNvPr>
            <p:cNvSpPr/>
            <p:nvPr/>
          </p:nvSpPr>
          <p:spPr>
            <a:xfrm>
              <a:off x="3898231" y="2569945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35B4EB2-77E8-4B2E-81E5-792586F1C3AD}"/>
                </a:ext>
              </a:extLst>
            </p:cNvPr>
            <p:cNvSpPr/>
            <p:nvPr/>
          </p:nvSpPr>
          <p:spPr>
            <a:xfrm>
              <a:off x="6081562" y="3049604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8F8FA4E-0810-4AD1-89CD-E4DBA0E5DBA6}"/>
                </a:ext>
              </a:extLst>
            </p:cNvPr>
            <p:cNvSpPr/>
            <p:nvPr/>
          </p:nvSpPr>
          <p:spPr>
            <a:xfrm>
              <a:off x="4198125" y="3438626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167EC93-AE7C-4705-91E0-661D273C0B4A}"/>
                </a:ext>
              </a:extLst>
            </p:cNvPr>
            <p:cNvSpPr/>
            <p:nvPr/>
          </p:nvSpPr>
          <p:spPr>
            <a:xfrm>
              <a:off x="5005891" y="4676273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AF65ACA-D2C6-4C54-9C7E-FD7C08517AFA}"/>
                </a:ext>
              </a:extLst>
            </p:cNvPr>
            <p:cNvSpPr/>
            <p:nvPr/>
          </p:nvSpPr>
          <p:spPr>
            <a:xfrm>
              <a:off x="5505111" y="3351998"/>
              <a:ext cx="173256" cy="1732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52117D1-C415-4B00-9CEB-072643FD86C7}"/>
                </a:ext>
              </a:extLst>
            </p:cNvPr>
            <p:cNvSpPr/>
            <p:nvPr/>
          </p:nvSpPr>
          <p:spPr>
            <a:xfrm>
              <a:off x="6162212" y="3235234"/>
              <a:ext cx="173256" cy="173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607BDB6-CBF7-404B-864E-7543E4102D3B}"/>
                </a:ext>
              </a:extLst>
            </p:cNvPr>
            <p:cNvSpPr txBox="1"/>
            <p:nvPr/>
          </p:nvSpPr>
          <p:spPr>
            <a:xfrm>
              <a:off x="4461332" y="2118795"/>
              <a:ext cx="1429286" cy="33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TotalScore</a:t>
              </a:r>
              <a:r>
                <a:rPr lang="zh-CN" altLang="en-US" b="1" dirty="0">
                  <a:solidFill>
                    <a:srgbClr val="FF0000"/>
                  </a:solidFill>
                </a:rPr>
                <a:t>：</a:t>
              </a:r>
              <a:r>
                <a:rPr lang="en-US" altLang="zh-CN" b="1" dirty="0">
                  <a:solidFill>
                    <a:srgbClr val="FF0000"/>
                  </a:solidFill>
                </a:rPr>
                <a:t> 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606B6538-9888-4845-8F7D-97107AF174DD}"/>
                </a:ext>
              </a:extLst>
            </p:cNvPr>
            <p:cNvCxnSpPr>
              <a:cxnSpLocks/>
              <a:stCxn id="22" idx="0"/>
              <a:endCxn id="19" idx="3"/>
            </p:cNvCxnSpPr>
            <p:nvPr/>
          </p:nvCxnSpPr>
          <p:spPr>
            <a:xfrm rot="5400000" flipH="1" flipV="1">
              <a:off x="5772082" y="3017145"/>
              <a:ext cx="154510" cy="51519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2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1ADCE9-75A5-4986-8406-661703EA1194}"/>
              </a:ext>
            </a:extLst>
          </p:cNvPr>
          <p:cNvGrpSpPr/>
          <p:nvPr/>
        </p:nvGrpSpPr>
        <p:grpSpPr>
          <a:xfrm>
            <a:off x="790238" y="306834"/>
            <a:ext cx="8959139" cy="6404339"/>
            <a:chOff x="792319" y="572402"/>
            <a:chExt cx="8767482" cy="6131859"/>
          </a:xfrm>
        </p:grpSpPr>
        <p:sp>
          <p:nvSpPr>
            <p:cNvPr id="4" name="矩形 3"/>
            <p:cNvSpPr/>
            <p:nvPr/>
          </p:nvSpPr>
          <p:spPr>
            <a:xfrm>
              <a:off x="792319" y="572402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23744" y="4138048"/>
              <a:ext cx="7811593" cy="230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屏幕顶端将显示你们当前的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总得分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，分数计算规则为：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742950" lvl="1" indent="-285750">
                <a:lnSpc>
                  <a:spcPct val="130000"/>
                </a:lnSpc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若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内抓到羊，总分增加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742950" lvl="1" indent="-285750">
                <a:lnSpc>
                  <a:spcPct val="130000"/>
                </a:lnSpc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若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内两名玩家都没有抓到羊，不得分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742950" lvl="1" indent="-285750">
                <a:lnSpc>
                  <a:spcPct val="130000"/>
                </a:lnSpc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游戏包含时间惩罚机制，每轮游戏追逐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时间越长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，该轮游戏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惩罚越多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（每消耗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1s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，总分减少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0.02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分；即未追到羊总分减少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0.3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分）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游戏结束后总分越高，最终实验报酬越高。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BBBB726-E9F2-4CC7-85AB-2981E06753A2}"/>
              </a:ext>
            </a:extLst>
          </p:cNvPr>
          <p:cNvGrpSpPr/>
          <p:nvPr/>
        </p:nvGrpSpPr>
        <p:grpSpPr>
          <a:xfrm>
            <a:off x="3209427" y="623268"/>
            <a:ext cx="4120759" cy="3297435"/>
            <a:chOff x="3124152" y="2088684"/>
            <a:chExt cx="3763478" cy="318596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0AF6E58-776F-4533-82B8-0D0841C9DD6B}"/>
                </a:ext>
              </a:extLst>
            </p:cNvPr>
            <p:cNvSpPr/>
            <p:nvPr/>
          </p:nvSpPr>
          <p:spPr>
            <a:xfrm>
              <a:off x="3124152" y="2088684"/>
              <a:ext cx="3763478" cy="31859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D698182-4DB7-43AA-BD69-4DE602677882}"/>
                </a:ext>
              </a:extLst>
            </p:cNvPr>
            <p:cNvSpPr/>
            <p:nvPr/>
          </p:nvSpPr>
          <p:spPr>
            <a:xfrm>
              <a:off x="3898231" y="2569945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C8F76C9-44E2-415B-BA41-1A078A31ACA2}"/>
                </a:ext>
              </a:extLst>
            </p:cNvPr>
            <p:cNvSpPr/>
            <p:nvPr/>
          </p:nvSpPr>
          <p:spPr>
            <a:xfrm>
              <a:off x="6081562" y="3049604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A1D9375-9192-42A8-B9C8-3E75FA7C6BD6}"/>
                </a:ext>
              </a:extLst>
            </p:cNvPr>
            <p:cNvSpPr/>
            <p:nvPr/>
          </p:nvSpPr>
          <p:spPr>
            <a:xfrm>
              <a:off x="4198125" y="3438626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E0DEF07-B894-4F3B-97DD-D1A166937BCF}"/>
                </a:ext>
              </a:extLst>
            </p:cNvPr>
            <p:cNvSpPr/>
            <p:nvPr/>
          </p:nvSpPr>
          <p:spPr>
            <a:xfrm>
              <a:off x="5005891" y="4676273"/>
              <a:ext cx="173256" cy="173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970886E-42A4-4CBF-8328-809AA0535E2E}"/>
                </a:ext>
              </a:extLst>
            </p:cNvPr>
            <p:cNvSpPr/>
            <p:nvPr/>
          </p:nvSpPr>
          <p:spPr>
            <a:xfrm>
              <a:off x="5134040" y="3525254"/>
              <a:ext cx="173256" cy="1732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D2C6CBD-A3F6-4064-BF49-0C6D59FA828E}"/>
                </a:ext>
              </a:extLst>
            </p:cNvPr>
            <p:cNvSpPr/>
            <p:nvPr/>
          </p:nvSpPr>
          <p:spPr>
            <a:xfrm>
              <a:off x="5975684" y="3792354"/>
              <a:ext cx="173256" cy="173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1E14B03-F2DE-433D-9262-3756A52F4F35}"/>
                </a:ext>
              </a:extLst>
            </p:cNvPr>
            <p:cNvSpPr txBox="1"/>
            <p:nvPr/>
          </p:nvSpPr>
          <p:spPr>
            <a:xfrm>
              <a:off x="4271151" y="2136610"/>
              <a:ext cx="2396245" cy="432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TotalScore</a:t>
              </a:r>
              <a:r>
                <a:rPr lang="zh-CN" altLang="en-US" b="1" dirty="0">
                  <a:solidFill>
                    <a:srgbClr val="FF0000"/>
                  </a:solidFill>
                </a:rPr>
                <a:t>：</a:t>
              </a:r>
              <a:r>
                <a:rPr lang="en-US" altLang="zh-CN" b="1" dirty="0">
                  <a:solidFill>
                    <a:srgbClr val="FF0000"/>
                  </a:solidFill>
                </a:rPr>
                <a:t> 13.08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4C0DC55E-F39C-46FB-9714-4AEA7776C531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5400000" flipH="1" flipV="1">
              <a:off x="5446979" y="2909921"/>
              <a:ext cx="389022" cy="84164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3268B044-4198-4CA6-B9F8-AFA74200B720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 flipV="1">
              <a:off x="6148940" y="3288632"/>
              <a:ext cx="65772" cy="59035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85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1ADCE9-75A5-4986-8406-661703EA1194}"/>
              </a:ext>
            </a:extLst>
          </p:cNvPr>
          <p:cNvGrpSpPr/>
          <p:nvPr/>
        </p:nvGrpSpPr>
        <p:grpSpPr>
          <a:xfrm>
            <a:off x="887506" y="416859"/>
            <a:ext cx="8767482" cy="6131859"/>
            <a:chOff x="887506" y="416859"/>
            <a:chExt cx="8767482" cy="6131859"/>
          </a:xfrm>
        </p:grpSpPr>
        <p:sp>
          <p:nvSpPr>
            <p:cNvPr id="4" name="矩形 3"/>
            <p:cNvSpPr/>
            <p:nvPr/>
          </p:nvSpPr>
          <p:spPr>
            <a:xfrm>
              <a:off x="887506" y="416859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57300" y="726389"/>
              <a:ext cx="7879976" cy="5176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您好，欢迎参与“狼追羊”游戏！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游戏即将开始，您可以通过操纵游戏手柄左上角的遥杆来控制狼的移动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再次提醒：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）游戏任务是尽快地在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规定时间内（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抓住屏幕中跑动的羊（</a:t>
              </a:r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蓝色小球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每抓到一只羊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内两名玩家均未抓到羊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，则立即进入下一轮游戏。此时游戏界面刷新，两名玩家的位置也会刷新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）实验报酬和最终总分数相关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明确自己的任务后，请示意主试开始实验吧。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355" y="1705297"/>
              <a:ext cx="2251866" cy="1823211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4274678" y="1998675"/>
              <a:ext cx="647394" cy="59815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697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后游戏继续。</a:t>
            </a:r>
          </a:p>
        </p:txBody>
      </p:sp>
    </p:spTree>
    <p:extLst>
      <p:ext uri="{BB962C8B-B14F-4D97-AF65-F5344CB8AC3E}">
        <p14:creationId xmlns:p14="http://schemas.microsoft.com/office/powerpoint/2010/main" val="267688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656</Words>
  <Application>Microsoft Office PowerPoint</Application>
  <PresentationFormat>宽屏</PresentationFormat>
  <Paragraphs>53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chenya</cp:lastModifiedBy>
  <cp:revision>73</cp:revision>
  <dcterms:created xsi:type="dcterms:W3CDTF">2018-12-24T02:23:55Z</dcterms:created>
  <dcterms:modified xsi:type="dcterms:W3CDTF">2021-05-29T08:07:53Z</dcterms:modified>
</cp:coreProperties>
</file>