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1"/>
  </p:notesMasterIdLst>
  <p:sldIdLst>
    <p:sldId id="256" r:id="rId2"/>
    <p:sldId id="258" r:id="rId3"/>
    <p:sldId id="292" r:id="rId4"/>
    <p:sldId id="257" r:id="rId5"/>
    <p:sldId id="259" r:id="rId6"/>
    <p:sldId id="260" r:id="rId7"/>
    <p:sldId id="261" r:id="rId8"/>
    <p:sldId id="262" r:id="rId9"/>
    <p:sldId id="273" r:id="rId10"/>
    <p:sldId id="263"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295" r:id="rId3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9" autoAdjust="0"/>
    <p:restoredTop sz="79476" autoAdjust="0"/>
  </p:normalViewPr>
  <p:slideViewPr>
    <p:cSldViewPr>
      <p:cViewPr varScale="1">
        <p:scale>
          <a:sx n="73" d="100"/>
          <a:sy n="73" d="100"/>
        </p:scale>
        <p:origin x="1026" y="6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43E2037E-406C-4DD2-8B01-A0706BB5BE5A}" type="datetimeFigureOut">
              <a:rPr lang="zh-CN" altLang="en-US"/>
              <a:pPr>
                <a:defRPr/>
              </a:pPr>
              <a:t>2018/9/10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304C2FF3-C551-44C8-A1E0-BED4EE93AF55}" type="slidenum">
              <a:rPr lang="zh-CN" altLang="en-US"/>
              <a:pPr>
                <a:defRPr/>
              </a:pPr>
              <a:t>‹#›</a:t>
            </a:fld>
            <a:endParaRPr lang="en-US" altLang="zh-CN"/>
          </a:p>
        </p:txBody>
      </p:sp>
    </p:spTree>
    <p:extLst>
      <p:ext uri="{BB962C8B-B14F-4D97-AF65-F5344CB8AC3E}">
        <p14:creationId xmlns:p14="http://schemas.microsoft.com/office/powerpoint/2010/main" val="21412733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报纸分发样例</a:t>
            </a:r>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1FF77F-501C-47C3-A5BB-A591BCA00A86}" type="slidenum">
              <a:rPr lang="zh-CN" altLang="en-US" smtClean="0">
                <a:latin typeface="Calibri" panose="020F0502020204030204" pitchFamily="34" charset="0"/>
              </a:rPr>
              <a:pPr/>
              <a:t>12</a:t>
            </a:fld>
            <a:endParaRPr lang="en-US" altLang="zh-CN" smtClean="0">
              <a:latin typeface="Calibri" panose="020F0502020204030204" pitchFamily="34" charset="0"/>
            </a:endParaRPr>
          </a:p>
        </p:txBody>
      </p:sp>
    </p:spTree>
    <p:extLst>
      <p:ext uri="{BB962C8B-B14F-4D97-AF65-F5344CB8AC3E}">
        <p14:creationId xmlns:p14="http://schemas.microsoft.com/office/powerpoint/2010/main" val="1424300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Problem solving</a:t>
            </a:r>
          </a:p>
          <a:p>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9B62EE6-FBFF-4C4C-AEBA-7B66CEFA8F61}" type="slidenum">
              <a:rPr lang="zh-CN" altLang="en-US" smtClean="0">
                <a:latin typeface="Calibri" panose="020F0502020204030204" pitchFamily="34" charset="0"/>
              </a:rPr>
              <a:pPr/>
              <a:t>13</a:t>
            </a:fld>
            <a:endParaRPr lang="en-US" altLang="zh-CN" smtClean="0">
              <a:latin typeface="Calibri" panose="020F0502020204030204" pitchFamily="34" charset="0"/>
            </a:endParaRPr>
          </a:p>
        </p:txBody>
      </p:sp>
    </p:spTree>
    <p:extLst>
      <p:ext uri="{BB962C8B-B14F-4D97-AF65-F5344CB8AC3E}">
        <p14:creationId xmlns:p14="http://schemas.microsoft.com/office/powerpoint/2010/main" val="3702049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运行这个项目，</a:t>
            </a:r>
            <a:r>
              <a:rPr lang="en-US" altLang="zh-CN" dirty="0" smtClean="0"/>
              <a:t>1</a:t>
            </a:r>
            <a:r>
              <a:rPr lang="zh-CN" altLang="en-US" dirty="0" smtClean="0"/>
              <a:t>，解读“封装”现象；</a:t>
            </a:r>
            <a:r>
              <a:rPr lang="en-US" altLang="zh-CN" dirty="0" smtClean="0"/>
              <a:t>2</a:t>
            </a:r>
            <a:r>
              <a:rPr lang="zh-CN" altLang="en-US" dirty="0" smtClean="0"/>
              <a:t>，解读计算过程；</a:t>
            </a:r>
            <a:r>
              <a:rPr lang="en-US" altLang="zh-CN" dirty="0" smtClean="0"/>
              <a:t>3</a:t>
            </a:r>
            <a:r>
              <a:rPr lang="zh-CN" altLang="en-US" dirty="0" smtClean="0"/>
              <a:t>，观察程序的“通用”特性</a:t>
            </a:r>
            <a:r>
              <a:rPr lang="en-US" altLang="zh-CN" dirty="0" smtClean="0"/>
              <a:t>(</a:t>
            </a:r>
            <a:r>
              <a:rPr lang="zh-CN" altLang="en-US" dirty="0" smtClean="0"/>
              <a:t>用不同的数据集</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304C2FF3-C551-44C8-A1E0-BED4EE93AF55}" type="slidenum">
              <a:rPr lang="zh-CN" altLang="en-US" smtClean="0"/>
              <a:pPr>
                <a:defRPr/>
              </a:pPr>
              <a:t>15</a:t>
            </a:fld>
            <a:endParaRPr lang="en-US" altLang="zh-CN"/>
          </a:p>
        </p:txBody>
      </p:sp>
    </p:spTree>
    <p:extLst>
      <p:ext uri="{BB962C8B-B14F-4D97-AF65-F5344CB8AC3E}">
        <p14:creationId xmlns:p14="http://schemas.microsoft.com/office/powerpoint/2010/main" val="836135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3D33CDF5-7317-446A-A62F-A7284258959F}" type="datetimeFigureOut">
              <a:rPr lang="zh-CN" altLang="en-US" smtClean="0"/>
              <a:pPr>
                <a:defRPr/>
              </a:pPr>
              <a:t>2018/9/10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FAAAE251-1DDA-48C9-A607-D80722679F35}" type="slidenum">
              <a:rPr lang="zh-CN" altLang="en-US" smtClean="0"/>
              <a:pPr>
                <a:defRPr/>
              </a:pPr>
              <a:t>‹#›</a:t>
            </a:fld>
            <a:endParaRPr lang="en-US" altLang="zh-CN"/>
          </a:p>
        </p:txBody>
      </p:sp>
    </p:spTree>
    <p:extLst>
      <p:ext uri="{BB962C8B-B14F-4D97-AF65-F5344CB8AC3E}">
        <p14:creationId xmlns:p14="http://schemas.microsoft.com/office/powerpoint/2010/main" val="279245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2E231413-0259-4ED4-8008-FDD194716181}" type="datetimeFigureOut">
              <a:rPr lang="zh-CN" altLang="en-US" smtClean="0"/>
              <a:pPr>
                <a:defRPr/>
              </a:pPr>
              <a:t>2018/9/10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2A9A47B6-77D6-4CC0-9370-42E839593B32}" type="slidenum">
              <a:rPr lang="zh-CN" altLang="en-US" smtClean="0"/>
              <a:pPr>
                <a:defRPr/>
              </a:pPr>
              <a:t>‹#›</a:t>
            </a:fld>
            <a:endParaRPr lang="en-US" altLang="zh-CN"/>
          </a:p>
        </p:txBody>
      </p:sp>
    </p:spTree>
    <p:extLst>
      <p:ext uri="{BB962C8B-B14F-4D97-AF65-F5344CB8AC3E}">
        <p14:creationId xmlns:p14="http://schemas.microsoft.com/office/powerpoint/2010/main" val="106638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C6ECDBBB-644E-424F-B3F3-85493015742B}" type="datetimeFigureOut">
              <a:rPr lang="zh-CN" altLang="en-US" smtClean="0"/>
              <a:pPr>
                <a:defRPr/>
              </a:pPr>
              <a:t>2018/9/10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9D9073AD-736B-4F1E-B9BB-8E8F429F3F0C}" type="slidenum">
              <a:rPr lang="zh-CN" altLang="en-US" smtClean="0"/>
              <a:pPr>
                <a:defRPr/>
              </a:pPr>
              <a:t>‹#›</a:t>
            </a:fld>
            <a:endParaRPr lang="en-US" altLang="zh-CN"/>
          </a:p>
        </p:txBody>
      </p:sp>
    </p:spTree>
    <p:extLst>
      <p:ext uri="{BB962C8B-B14F-4D97-AF65-F5344CB8AC3E}">
        <p14:creationId xmlns:p14="http://schemas.microsoft.com/office/powerpoint/2010/main" val="355049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B88590C3-7341-4B25-8D1E-1A43D60C25B5}" type="datetimeFigureOut">
              <a:rPr lang="zh-CN" altLang="en-US" smtClean="0"/>
              <a:pPr>
                <a:defRPr/>
              </a:pPr>
              <a:t>2018/9/10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C0EE3723-D570-4416-999F-DC2DB354AA9D}" type="slidenum">
              <a:rPr lang="zh-CN" altLang="en-US" smtClean="0"/>
              <a:pPr>
                <a:defRPr/>
              </a:pPr>
              <a:t>‹#›</a:t>
            </a:fld>
            <a:endParaRPr lang="en-US" altLang="zh-CN"/>
          </a:p>
        </p:txBody>
      </p:sp>
    </p:spTree>
    <p:extLst>
      <p:ext uri="{BB962C8B-B14F-4D97-AF65-F5344CB8AC3E}">
        <p14:creationId xmlns:p14="http://schemas.microsoft.com/office/powerpoint/2010/main" val="1211849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06102FBC-CDDC-4C47-B8E0-892040650C53}" type="datetimeFigureOut">
              <a:rPr lang="zh-CN" altLang="en-US" smtClean="0"/>
              <a:pPr>
                <a:defRPr/>
              </a:pPr>
              <a:t>2018/9/10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EA03393C-EE76-4450-BBBF-0890BA48259B}" type="slidenum">
              <a:rPr lang="zh-CN" altLang="en-US" smtClean="0"/>
              <a:pPr>
                <a:defRPr/>
              </a:pPr>
              <a:t>‹#›</a:t>
            </a:fld>
            <a:endParaRPr lang="en-US" altLang="zh-CN"/>
          </a:p>
        </p:txBody>
      </p:sp>
    </p:spTree>
    <p:extLst>
      <p:ext uri="{BB962C8B-B14F-4D97-AF65-F5344CB8AC3E}">
        <p14:creationId xmlns:p14="http://schemas.microsoft.com/office/powerpoint/2010/main" val="260773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fld id="{1605AC60-2D78-4274-95A5-143A4E7C18D9}" type="datetimeFigureOut">
              <a:rPr lang="zh-CN" altLang="en-US" smtClean="0"/>
              <a:pPr>
                <a:defRPr/>
              </a:pPr>
              <a:t>2018/9/10</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02552C6F-258B-4D11-8964-0B4047D06851}" type="slidenum">
              <a:rPr lang="zh-CN" altLang="en-US" smtClean="0"/>
              <a:pPr>
                <a:defRPr/>
              </a:pPr>
              <a:t>‹#›</a:t>
            </a:fld>
            <a:endParaRPr lang="en-US" altLang="zh-CN"/>
          </a:p>
        </p:txBody>
      </p:sp>
    </p:spTree>
    <p:extLst>
      <p:ext uri="{BB962C8B-B14F-4D97-AF65-F5344CB8AC3E}">
        <p14:creationId xmlns:p14="http://schemas.microsoft.com/office/powerpoint/2010/main" val="269232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fld id="{9AD3232C-88CC-4500-9A1B-E6FC13178331}" type="datetimeFigureOut">
              <a:rPr lang="zh-CN" altLang="en-US" smtClean="0"/>
              <a:pPr>
                <a:defRPr/>
              </a:pPr>
              <a:t>2018/9/10</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EE14B8AC-FBBF-45A6-8CBD-9CF34D13B0CD}" type="slidenum">
              <a:rPr lang="zh-CN" altLang="en-US" smtClean="0"/>
              <a:pPr>
                <a:defRPr/>
              </a:pPr>
              <a:t>‹#›</a:t>
            </a:fld>
            <a:endParaRPr lang="en-US" altLang="zh-CN"/>
          </a:p>
        </p:txBody>
      </p:sp>
    </p:spTree>
    <p:extLst>
      <p:ext uri="{BB962C8B-B14F-4D97-AF65-F5344CB8AC3E}">
        <p14:creationId xmlns:p14="http://schemas.microsoft.com/office/powerpoint/2010/main" val="89114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fld id="{DF0FB73F-515C-4300-90E9-E3698A4FB48B}" type="datetimeFigureOut">
              <a:rPr lang="zh-CN" altLang="en-US" smtClean="0"/>
              <a:pPr>
                <a:defRPr/>
              </a:pPr>
              <a:t>2018/9/10</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BDF8A0CA-3DDC-4F7D-A413-1C0D32E9215E}" type="slidenum">
              <a:rPr lang="zh-CN" altLang="en-US" smtClean="0"/>
              <a:pPr>
                <a:defRPr/>
              </a:pPr>
              <a:t>‹#›</a:t>
            </a:fld>
            <a:endParaRPr lang="en-US" altLang="zh-CN"/>
          </a:p>
        </p:txBody>
      </p:sp>
    </p:spTree>
    <p:extLst>
      <p:ext uri="{BB962C8B-B14F-4D97-AF65-F5344CB8AC3E}">
        <p14:creationId xmlns:p14="http://schemas.microsoft.com/office/powerpoint/2010/main" val="341341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4AE0D17-E6C2-49FD-9F60-61E7194B8002}" type="datetimeFigureOut">
              <a:rPr lang="zh-CN" altLang="en-US" smtClean="0"/>
              <a:pPr>
                <a:defRPr/>
              </a:pPr>
              <a:t>2018/9/10</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pPr>
              <a:defRPr/>
            </a:pPr>
            <a:fld id="{456E1CB2-B302-40BE-86AC-DA3311B78780}" type="slidenum">
              <a:rPr lang="zh-CN" altLang="en-US" smtClean="0"/>
              <a:pPr>
                <a:defRPr/>
              </a:pPr>
              <a:t>‹#›</a:t>
            </a:fld>
            <a:endParaRPr lang="en-US" altLang="zh-CN"/>
          </a:p>
        </p:txBody>
      </p:sp>
    </p:spTree>
    <p:extLst>
      <p:ext uri="{BB962C8B-B14F-4D97-AF65-F5344CB8AC3E}">
        <p14:creationId xmlns:p14="http://schemas.microsoft.com/office/powerpoint/2010/main" val="1748054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8EF166D8-7CD9-409F-BFD3-404D3FB59CD7}" type="datetimeFigureOut">
              <a:rPr lang="zh-CN" altLang="en-US" smtClean="0"/>
              <a:pPr>
                <a:defRPr/>
              </a:pPr>
              <a:t>2018/9/10</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A6C01F7D-84BA-4D46-9E4E-9F1D6EEAB433}" type="slidenum">
              <a:rPr lang="zh-CN" altLang="en-US" smtClean="0"/>
              <a:pPr>
                <a:defRPr/>
              </a:pPr>
              <a:t>‹#›</a:t>
            </a:fld>
            <a:endParaRPr lang="en-US" altLang="zh-CN"/>
          </a:p>
        </p:txBody>
      </p:sp>
    </p:spTree>
    <p:extLst>
      <p:ext uri="{BB962C8B-B14F-4D97-AF65-F5344CB8AC3E}">
        <p14:creationId xmlns:p14="http://schemas.microsoft.com/office/powerpoint/2010/main" val="2782426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866D6059-ADC7-43CC-BD4F-4F26E3649D43}" type="datetimeFigureOut">
              <a:rPr lang="zh-CN" altLang="en-US" smtClean="0"/>
              <a:pPr>
                <a:defRPr/>
              </a:pPr>
              <a:t>2018/9/10</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8DD951A6-9817-44B3-8161-336B965EF598}" type="slidenum">
              <a:rPr lang="zh-CN" altLang="en-US" smtClean="0"/>
              <a:pPr>
                <a:defRPr/>
              </a:pPr>
              <a:t>‹#›</a:t>
            </a:fld>
            <a:endParaRPr lang="en-US" altLang="zh-CN"/>
          </a:p>
        </p:txBody>
      </p:sp>
    </p:spTree>
    <p:extLst>
      <p:ext uri="{BB962C8B-B14F-4D97-AF65-F5344CB8AC3E}">
        <p14:creationId xmlns:p14="http://schemas.microsoft.com/office/powerpoint/2010/main" val="141703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6A17A1C-455B-44BE-8E6F-9A2D7BB66DC3}" type="datetimeFigureOut">
              <a:rPr lang="zh-CN" altLang="en-US" smtClean="0"/>
              <a:pPr>
                <a:defRPr/>
              </a:pPr>
              <a:t>2018/9/10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AA31CAF-1D77-4AF2-91F5-045E9F1234A9}" type="slidenum">
              <a:rPr lang="zh-CN" altLang="en-US" smtClean="0"/>
              <a:pPr>
                <a:defRPr/>
              </a:pPr>
              <a:t>‹#›</a:t>
            </a:fld>
            <a:endParaRPr lang="en-US" altLang="zh-CN"/>
          </a:p>
        </p:txBody>
      </p:sp>
    </p:spTree>
    <p:extLst>
      <p:ext uri="{BB962C8B-B14F-4D97-AF65-F5344CB8AC3E}">
        <p14:creationId xmlns:p14="http://schemas.microsoft.com/office/powerpoint/2010/main" val="159492546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ctrTitle"/>
          </p:nvPr>
        </p:nvSpPr>
        <p:spPr>
          <a:xfrm>
            <a:off x="479376" y="2132856"/>
            <a:ext cx="11161240" cy="2387600"/>
          </a:xfrm>
        </p:spPr>
        <p:txBody>
          <a:bodyPr>
            <a:normAutofit fontScale="90000"/>
          </a:bodyPr>
          <a:lstStyle/>
          <a:p>
            <a:pPr algn="r"/>
            <a:r>
              <a:rPr lang="en-US" altLang="zh-CN" sz="4800" dirty="0"/>
              <a:t/>
            </a:r>
            <a:br>
              <a:rPr lang="en-US" altLang="zh-CN" sz="4800" dirty="0"/>
            </a:br>
            <a:r>
              <a:rPr lang="zh-CN" altLang="en-US" sz="4800" dirty="0" smtClean="0"/>
              <a:t>第三讲</a:t>
            </a:r>
            <a:r>
              <a:rPr lang="en-US" altLang="zh-CN" sz="4800" dirty="0" smtClean="0"/>
              <a:t/>
            </a:r>
            <a:br>
              <a:rPr lang="en-US" altLang="zh-CN" sz="4800" dirty="0" smtClean="0"/>
            </a:br>
            <a:r>
              <a:rPr lang="en-US" altLang="zh-CN" sz="4800" dirty="0" smtClean="0"/>
              <a:t/>
            </a:r>
            <a:br>
              <a:rPr lang="en-US" altLang="zh-CN" sz="4800" dirty="0" smtClean="0"/>
            </a:br>
            <a:r>
              <a:rPr lang="zh-CN" altLang="zh-CN" sz="4800" kern="100" dirty="0" smtClean="0">
                <a:cs typeface="Times New Roman" panose="02020603050405020304" pitchFamily="18" charset="0"/>
              </a:rPr>
              <a:t>计算机</a:t>
            </a:r>
            <a:r>
              <a:rPr lang="zh-CN" altLang="zh-CN" sz="4800" kern="100" dirty="0">
                <a:cs typeface="Times New Roman" panose="02020603050405020304" pitchFamily="18" charset="0"/>
              </a:rPr>
              <a:t>如何利用简单规则的有序使用来</a:t>
            </a:r>
            <a:r>
              <a:rPr lang="zh-CN" altLang="zh-CN" sz="4800" kern="100" dirty="0" smtClean="0">
                <a:cs typeface="Times New Roman" panose="02020603050405020304" pitchFamily="18" charset="0"/>
              </a:rPr>
              <a:t>解题</a:t>
            </a:r>
            <a:r>
              <a:rPr lang="zh-CN" altLang="zh-CN" sz="4800" kern="100" dirty="0">
                <a:cs typeface="Times New Roman" panose="02020603050405020304" pitchFamily="18" charset="0"/>
              </a:rPr>
              <a:t>的</a:t>
            </a:r>
            <a:r>
              <a:rPr lang="en-US" altLang="zh-CN" sz="4800" dirty="0" smtClean="0"/>
              <a:t/>
            </a:r>
            <a:br>
              <a:rPr lang="en-US" altLang="zh-CN" sz="4800" dirty="0" smtClean="0"/>
            </a:br>
            <a:endParaRPr lang="zh-CN" alt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zh-CN" altLang="en-US" smtClean="0"/>
              <a:t>但，本质上都是：</a:t>
            </a:r>
          </a:p>
        </p:txBody>
      </p:sp>
      <p:pic>
        <p:nvPicPr>
          <p:cNvPr id="21507"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10727" y="1690688"/>
            <a:ext cx="11287300" cy="3178472"/>
          </a:xfrm>
        </p:spPr>
      </p:pic>
      <p:cxnSp>
        <p:nvCxnSpPr>
          <p:cNvPr id="7" name="直接连接符 6"/>
          <p:cNvCxnSpPr/>
          <p:nvPr/>
        </p:nvCxnSpPr>
        <p:spPr>
          <a:xfrm>
            <a:off x="6961188" y="2780928"/>
            <a:ext cx="2087140"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6" name="直接连接符 5"/>
          <p:cNvCxnSpPr/>
          <p:nvPr/>
        </p:nvCxnSpPr>
        <p:spPr>
          <a:xfrm>
            <a:off x="9336360" y="3789040"/>
            <a:ext cx="2376264"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zh-CN" altLang="en-US" smtClean="0"/>
              <a:t>关于问题的广义理解</a:t>
            </a:r>
          </a:p>
        </p:txBody>
      </p:sp>
      <p:sp>
        <p:nvSpPr>
          <p:cNvPr id="12291" name="内容占位符 2"/>
          <p:cNvSpPr>
            <a:spLocks noGrp="1"/>
          </p:cNvSpPr>
          <p:nvPr>
            <p:ph idx="1"/>
          </p:nvPr>
        </p:nvSpPr>
        <p:spPr/>
        <p:txBody>
          <a:bodyPr rtlCol="0">
            <a:normAutofit fontScale="77500" lnSpcReduction="20000"/>
          </a:bodyPr>
          <a:lstStyle/>
          <a:p>
            <a:pPr>
              <a:defRPr/>
            </a:pPr>
            <a:r>
              <a:rPr lang="zh-CN" altLang="en-US" dirty="0" smtClean="0"/>
              <a:t>求解</a:t>
            </a:r>
            <a:r>
              <a:rPr lang="en-US" altLang="zh-CN" dirty="0" smtClean="0"/>
              <a:t>3x=6</a:t>
            </a:r>
            <a:r>
              <a:rPr lang="zh-CN" altLang="en-US" dirty="0" smtClean="0"/>
              <a:t>和求解</a:t>
            </a:r>
            <a:r>
              <a:rPr lang="en-US" altLang="zh-CN" dirty="0" smtClean="0"/>
              <a:t>ax=b</a:t>
            </a:r>
            <a:r>
              <a:rPr lang="zh-CN" altLang="en-US" dirty="0" smtClean="0"/>
              <a:t>的区别</a:t>
            </a:r>
            <a:endParaRPr lang="en-US" altLang="zh-CN" dirty="0" smtClean="0"/>
          </a:p>
          <a:p>
            <a:pPr lvl="1">
              <a:defRPr/>
            </a:pPr>
            <a:r>
              <a:rPr lang="en-US" altLang="zh-CN" dirty="0" smtClean="0"/>
              <a:t>“</a:t>
            </a:r>
            <a:r>
              <a:rPr lang="zh-CN" altLang="en-US" dirty="0" smtClean="0"/>
              <a:t>哪个</a:t>
            </a:r>
            <a:r>
              <a:rPr lang="en-US" altLang="zh-CN" dirty="0" smtClean="0"/>
              <a:t>x</a:t>
            </a:r>
            <a:r>
              <a:rPr lang="zh-CN" altLang="en-US" dirty="0" smtClean="0"/>
              <a:t>能够满足</a:t>
            </a:r>
            <a:r>
              <a:rPr lang="en-US" altLang="zh-CN" dirty="0" smtClean="0"/>
              <a:t>3x=6”</a:t>
            </a:r>
          </a:p>
          <a:p>
            <a:pPr lvl="2">
              <a:defRPr/>
            </a:pPr>
            <a:r>
              <a:rPr lang="zh-CN" altLang="en-US" dirty="0" smtClean="0"/>
              <a:t>问题的实例</a:t>
            </a:r>
            <a:endParaRPr lang="en-US" altLang="zh-CN" dirty="0" smtClean="0"/>
          </a:p>
          <a:p>
            <a:pPr lvl="1">
              <a:defRPr/>
            </a:pPr>
            <a:r>
              <a:rPr lang="zh-CN" altLang="en-US" dirty="0" smtClean="0"/>
              <a:t>在给定任意的</a:t>
            </a:r>
            <a:r>
              <a:rPr lang="en-US" altLang="zh-CN" dirty="0" err="1" smtClean="0"/>
              <a:t>a,b</a:t>
            </a:r>
            <a:r>
              <a:rPr lang="zh-CN" altLang="en-US" dirty="0" smtClean="0"/>
              <a:t>时，哪个</a:t>
            </a:r>
            <a:r>
              <a:rPr lang="en-US" altLang="zh-CN" dirty="0" smtClean="0"/>
              <a:t>x</a:t>
            </a:r>
            <a:r>
              <a:rPr lang="zh-CN" altLang="en-US" dirty="0" smtClean="0"/>
              <a:t>能够满足</a:t>
            </a:r>
            <a:r>
              <a:rPr lang="en-US" altLang="zh-CN" dirty="0" smtClean="0"/>
              <a:t>ax=b</a:t>
            </a:r>
          </a:p>
          <a:p>
            <a:pPr lvl="2">
              <a:defRPr/>
            </a:pPr>
            <a:r>
              <a:rPr lang="zh-CN" altLang="en-US" dirty="0" smtClean="0"/>
              <a:t>问题！</a:t>
            </a:r>
            <a:endParaRPr lang="en-US" altLang="zh-CN" dirty="0" smtClean="0"/>
          </a:p>
          <a:p>
            <a:pPr>
              <a:defRPr/>
            </a:pPr>
            <a:r>
              <a:rPr lang="zh-CN" altLang="en-US" dirty="0" smtClean="0"/>
              <a:t>计算机解题：</a:t>
            </a:r>
            <a:endParaRPr lang="en-US" altLang="zh-CN" dirty="0" smtClean="0"/>
          </a:p>
          <a:p>
            <a:pPr lvl="1">
              <a:defRPr/>
            </a:pPr>
            <a:r>
              <a:rPr lang="zh-CN" altLang="en-US" dirty="0" smtClean="0"/>
              <a:t>解一般的题</a:t>
            </a:r>
            <a:endParaRPr lang="en-US" altLang="zh-CN" dirty="0" smtClean="0"/>
          </a:p>
          <a:p>
            <a:pPr lvl="1">
              <a:defRPr/>
            </a:pPr>
            <a:endParaRPr lang="en-US" altLang="zh-CN" dirty="0" smtClean="0"/>
          </a:p>
          <a:p>
            <a:pPr marL="0" indent="0" algn="ctr">
              <a:buNone/>
              <a:defRPr/>
            </a:pPr>
            <a:r>
              <a:rPr lang="zh-CN" altLang="en-US" dirty="0" smtClean="0"/>
              <a:t>什么叫解一般的题？</a:t>
            </a:r>
            <a:endParaRPr lang="en-US" altLang="zh-CN" dirty="0" smtClean="0"/>
          </a:p>
          <a:p>
            <a:pPr marL="0" indent="0" algn="ctr">
              <a:buNone/>
              <a:defRPr/>
            </a:pPr>
            <a:endParaRPr lang="en-US" altLang="zh-CN" dirty="0" smtClean="0"/>
          </a:p>
          <a:p>
            <a:pPr>
              <a:defRPr/>
            </a:pPr>
            <a:r>
              <a:rPr lang="en-US" altLang="zh-CN" dirty="0" smtClean="0"/>
              <a:t>20</a:t>
            </a:r>
            <a:r>
              <a:rPr lang="zh-CN" altLang="en-US" dirty="0" smtClean="0"/>
              <a:t>万份报纸从印刷厂用</a:t>
            </a:r>
            <a:r>
              <a:rPr lang="en-US" altLang="zh-CN" dirty="0" smtClean="0"/>
              <a:t>50</a:t>
            </a:r>
            <a:r>
              <a:rPr lang="zh-CN" altLang="en-US" dirty="0" smtClean="0"/>
              <a:t>辆汽车，分发到</a:t>
            </a:r>
            <a:r>
              <a:rPr lang="en-US" altLang="zh-CN" dirty="0" smtClean="0"/>
              <a:t>100</a:t>
            </a:r>
            <a:r>
              <a:rPr lang="zh-CN" altLang="en-US" dirty="0" smtClean="0"/>
              <a:t>个小镇的</a:t>
            </a:r>
            <a:r>
              <a:rPr lang="en-US" altLang="zh-CN" dirty="0" smtClean="0"/>
              <a:t>1000</a:t>
            </a:r>
            <a:r>
              <a:rPr lang="zh-CN" altLang="en-US" dirty="0" smtClean="0"/>
              <a:t>个零售点。如何安排运输？</a:t>
            </a:r>
            <a:endParaRPr lang="en-US" altLang="zh-CN" dirty="0" smtClean="0"/>
          </a:p>
          <a:p>
            <a:pPr>
              <a:defRPr/>
            </a:pPr>
            <a:r>
              <a:rPr lang="zh-CN" altLang="en-US" dirty="0" smtClean="0"/>
              <a:t>如果让你写一个函数</a:t>
            </a:r>
            <a:r>
              <a:rPr lang="en-US" altLang="zh-CN" dirty="0" smtClean="0"/>
              <a:t>(</a:t>
            </a:r>
            <a:r>
              <a:rPr lang="zh-CN" altLang="en-US" dirty="0" smtClean="0"/>
              <a:t>过程</a:t>
            </a:r>
            <a:r>
              <a:rPr lang="en-US" altLang="zh-CN" dirty="0" smtClean="0"/>
              <a:t>/</a:t>
            </a:r>
            <a:r>
              <a:rPr lang="zh-CN" altLang="en-US" dirty="0" smtClean="0"/>
              <a:t>程序</a:t>
            </a:r>
            <a:r>
              <a:rPr lang="en-US" altLang="zh-CN" dirty="0" smtClean="0"/>
              <a:t>)</a:t>
            </a:r>
            <a:r>
              <a:rPr lang="zh-CN" altLang="en-US" dirty="0" smtClean="0"/>
              <a:t>完成上述功能，你这个函数</a:t>
            </a:r>
            <a:r>
              <a:rPr lang="zh-CN" altLang="en-US" dirty="0"/>
              <a:t>型构</a:t>
            </a:r>
            <a:r>
              <a:rPr lang="zh-CN" altLang="en-US" dirty="0" smtClean="0"/>
              <a:t>需要多少输入参数？</a:t>
            </a:r>
          </a:p>
        </p:txBody>
      </p:sp>
    </p:spTree>
    <p:extLst>
      <p:ext uri="{BB962C8B-B14F-4D97-AF65-F5344CB8AC3E}">
        <p14:creationId xmlns:p14="http://schemas.microsoft.com/office/powerpoint/2010/main" val="3415299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91">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291">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2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4"/>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zh-CN" altLang="en-US" smtClean="0"/>
              <a:t>人如何解题？</a:t>
            </a:r>
          </a:p>
        </p:txBody>
      </p:sp>
      <p:sp>
        <p:nvSpPr>
          <p:cNvPr id="23555" name="内容占位符 2"/>
          <p:cNvSpPr>
            <a:spLocks noGrp="1"/>
          </p:cNvSpPr>
          <p:nvPr>
            <p:ph idx="1"/>
          </p:nvPr>
        </p:nvSpPr>
        <p:spPr/>
        <p:txBody>
          <a:bodyPr/>
          <a:lstStyle/>
          <a:p>
            <a:pPr eaLnBrk="1" hangingPunct="1"/>
            <a:r>
              <a:rPr lang="en-US" altLang="zh-CN" sz="3600"/>
              <a:t>George Polya: “How to Solve It?”</a:t>
            </a:r>
          </a:p>
          <a:p>
            <a:pPr lvl="1" eaLnBrk="1" hangingPunct="1"/>
            <a:r>
              <a:rPr lang="en-US" altLang="zh-CN" sz="3200"/>
              <a:t>Understanding the problem: “What you are given and what you are supposed to figure out”</a:t>
            </a:r>
          </a:p>
          <a:p>
            <a:pPr lvl="1" eaLnBrk="1" hangingPunct="1"/>
            <a:r>
              <a:rPr lang="en-US" altLang="zh-CN" sz="3200"/>
              <a:t>Devising a plan: “How will you attack the problem?”</a:t>
            </a:r>
          </a:p>
          <a:p>
            <a:pPr lvl="1" eaLnBrk="1" hangingPunct="1"/>
            <a:r>
              <a:rPr lang="en-US" altLang="zh-CN" sz="3200"/>
              <a:t>Carrying out the plan: Solve the problem.</a:t>
            </a:r>
          </a:p>
          <a:p>
            <a:pPr lvl="1" eaLnBrk="1" hangingPunct="1"/>
            <a:r>
              <a:rPr lang="en-US" altLang="zh-CN" sz="3200"/>
              <a:t>Looking back: check the result, and…</a:t>
            </a:r>
            <a:endParaRPr lang="zh-CN" altLang="en-US" sz="3200"/>
          </a:p>
        </p:txBody>
      </p:sp>
    </p:spTree>
    <p:extLst>
      <p:ext uri="{BB962C8B-B14F-4D97-AF65-F5344CB8AC3E}">
        <p14:creationId xmlns:p14="http://schemas.microsoft.com/office/powerpoint/2010/main" val="977356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zh-CN" altLang="en-US" smtClean="0"/>
              <a:t>解密文件</a:t>
            </a:r>
          </a:p>
        </p:txBody>
      </p:sp>
      <p:sp>
        <p:nvSpPr>
          <p:cNvPr id="25603" name="内容占位符 2"/>
          <p:cNvSpPr>
            <a:spLocks noGrp="1"/>
          </p:cNvSpPr>
          <p:nvPr>
            <p:ph idx="1"/>
          </p:nvPr>
        </p:nvSpPr>
        <p:spPr/>
        <p:txBody>
          <a:bodyPr>
            <a:normAutofit fontScale="92500" lnSpcReduction="10000"/>
          </a:bodyPr>
          <a:lstStyle/>
          <a:p>
            <a:pPr eaLnBrk="1" hangingPunct="1"/>
            <a:r>
              <a:rPr lang="zh-CN" altLang="en-US" smtClean="0"/>
              <a:t>加密方法是明文中的每个字母加密成字母顺序的后第三个字母。密文如下：</a:t>
            </a:r>
            <a:r>
              <a:rPr lang="en-US" altLang="zh-CN" smtClean="0"/>
              <a:t>Sureohp vrolqj</a:t>
            </a:r>
            <a:r>
              <a:rPr lang="zh-CN" altLang="en-US" smtClean="0"/>
              <a:t>。求明文是什么？</a:t>
            </a:r>
            <a:endParaRPr lang="en-US" altLang="zh-CN" smtClean="0"/>
          </a:p>
          <a:p>
            <a:pPr eaLnBrk="1" hangingPunct="1"/>
            <a:endParaRPr lang="en-US" altLang="zh-CN" smtClean="0"/>
          </a:p>
          <a:p>
            <a:pPr eaLnBrk="1" hangingPunct="1"/>
            <a:r>
              <a:rPr lang="en-US" altLang="zh-CN" smtClean="0"/>
              <a:t>Understanding</a:t>
            </a:r>
          </a:p>
          <a:p>
            <a:pPr eaLnBrk="1" hangingPunct="1"/>
            <a:endParaRPr lang="en-US" altLang="zh-CN" smtClean="0"/>
          </a:p>
          <a:p>
            <a:pPr eaLnBrk="1" hangingPunct="1"/>
            <a:r>
              <a:rPr lang="en-US" altLang="zh-CN" smtClean="0"/>
              <a:t>Plan</a:t>
            </a:r>
          </a:p>
          <a:p>
            <a:pPr eaLnBrk="1" hangingPunct="1"/>
            <a:endParaRPr lang="en-US" altLang="zh-CN" smtClean="0"/>
          </a:p>
          <a:p>
            <a:pPr eaLnBrk="1" hangingPunct="1"/>
            <a:r>
              <a:rPr lang="en-US" altLang="zh-CN" smtClean="0"/>
              <a:t>Carrying</a:t>
            </a:r>
          </a:p>
          <a:p>
            <a:pPr eaLnBrk="1" hangingPunct="1"/>
            <a:endParaRPr lang="en-US" altLang="zh-CN" smtClean="0"/>
          </a:p>
          <a:p>
            <a:pPr eaLnBrk="1" hangingPunct="1"/>
            <a:r>
              <a:rPr lang="en-US" altLang="zh-CN" smtClean="0"/>
              <a:t>Looking back</a:t>
            </a:r>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p:txBody>
      </p:sp>
    </p:spTree>
    <p:extLst>
      <p:ext uri="{BB962C8B-B14F-4D97-AF65-F5344CB8AC3E}">
        <p14:creationId xmlns:p14="http://schemas.microsoft.com/office/powerpoint/2010/main" val="3843050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r>
              <a:rPr lang="zh-CN" altLang="en-US" smtClean="0"/>
              <a:t>计算机也会解题？</a:t>
            </a:r>
          </a:p>
        </p:txBody>
      </p:sp>
      <p:sp>
        <p:nvSpPr>
          <p:cNvPr id="28675" name="内容占位符 2"/>
          <p:cNvSpPr>
            <a:spLocks noGrp="1"/>
          </p:cNvSpPr>
          <p:nvPr>
            <p:ph idx="1"/>
          </p:nvPr>
        </p:nvSpPr>
        <p:spPr>
          <a:xfrm>
            <a:off x="930303" y="1598212"/>
            <a:ext cx="10273085" cy="4778734"/>
          </a:xfrm>
        </p:spPr>
        <p:txBody>
          <a:bodyPr>
            <a:normAutofit/>
          </a:bodyPr>
          <a:lstStyle/>
          <a:p>
            <a:pPr eaLnBrk="1" hangingPunct="1"/>
            <a:r>
              <a:rPr lang="zh-CN" altLang="en-US" dirty="0"/>
              <a:t>计算机如何理解问题</a:t>
            </a:r>
            <a:r>
              <a:rPr lang="en-US" altLang="zh-CN" dirty="0"/>
              <a:t>?</a:t>
            </a:r>
          </a:p>
          <a:p>
            <a:pPr lvl="1" eaLnBrk="1" hangingPunct="1"/>
            <a:r>
              <a:rPr lang="zh-CN" altLang="en-US" dirty="0"/>
              <a:t>输入是什么</a:t>
            </a:r>
            <a:r>
              <a:rPr lang="en-US" altLang="zh-CN" dirty="0" smtClean="0"/>
              <a:t>?</a:t>
            </a:r>
            <a:r>
              <a:rPr lang="zh-CN" altLang="en-US" dirty="0" smtClean="0"/>
              <a:t>处理规律是什么？</a:t>
            </a:r>
            <a:r>
              <a:rPr lang="en-US" altLang="zh-CN" dirty="0" smtClean="0"/>
              <a:t> </a:t>
            </a:r>
            <a:r>
              <a:rPr lang="zh-CN" altLang="en-US" dirty="0"/>
              <a:t>输出是什么</a:t>
            </a:r>
            <a:r>
              <a:rPr lang="en-US" altLang="zh-CN" dirty="0"/>
              <a:t>?</a:t>
            </a:r>
          </a:p>
          <a:p>
            <a:pPr eaLnBrk="1" hangingPunct="1"/>
            <a:r>
              <a:rPr lang="zh-CN" altLang="en-US" dirty="0"/>
              <a:t>如何针对计算机制定计划</a:t>
            </a:r>
            <a:r>
              <a:rPr lang="en-US" altLang="zh-CN" dirty="0"/>
              <a:t>?</a:t>
            </a:r>
          </a:p>
          <a:p>
            <a:pPr lvl="1" eaLnBrk="1" hangingPunct="1"/>
            <a:r>
              <a:rPr lang="zh-CN" altLang="en-US" dirty="0"/>
              <a:t>什么样的”计划”可能在计算机上实现</a:t>
            </a:r>
            <a:r>
              <a:rPr lang="en-US" altLang="zh-CN" dirty="0"/>
              <a:t>?</a:t>
            </a:r>
          </a:p>
          <a:p>
            <a:pPr lvl="1" eaLnBrk="1" hangingPunct="1"/>
            <a:r>
              <a:rPr lang="zh-CN" altLang="en-US" dirty="0"/>
              <a:t>什么样的形式才能让计算机知道该怎么做</a:t>
            </a:r>
            <a:r>
              <a:rPr lang="en-US" altLang="zh-CN" dirty="0"/>
              <a:t>?</a:t>
            </a:r>
          </a:p>
          <a:p>
            <a:pPr eaLnBrk="1" hangingPunct="1"/>
            <a:r>
              <a:rPr lang="zh-CN" altLang="en-US" dirty="0"/>
              <a:t>执行计划</a:t>
            </a:r>
            <a:r>
              <a:rPr lang="en-US" altLang="zh-CN" dirty="0"/>
              <a:t>– “</a:t>
            </a:r>
            <a:r>
              <a:rPr lang="zh-CN" altLang="en-US" dirty="0"/>
              <a:t>计算机解题”</a:t>
            </a:r>
          </a:p>
          <a:p>
            <a:pPr lvl="1" eaLnBrk="1" hangingPunct="1"/>
            <a:r>
              <a:rPr lang="zh-CN" altLang="en-US" dirty="0">
                <a:solidFill>
                  <a:srgbClr val="FF0000"/>
                </a:solidFill>
              </a:rPr>
              <a:t>只有这个才真正是计算机做的</a:t>
            </a:r>
            <a:r>
              <a:rPr lang="en-US" altLang="zh-CN" dirty="0">
                <a:solidFill>
                  <a:srgbClr val="FF0000"/>
                </a:solidFill>
              </a:rPr>
              <a:t>!</a:t>
            </a:r>
          </a:p>
          <a:p>
            <a:pPr eaLnBrk="1" hangingPunct="1"/>
            <a:r>
              <a:rPr lang="zh-CN" altLang="en-US" dirty="0"/>
              <a:t>回头看</a:t>
            </a:r>
          </a:p>
          <a:p>
            <a:pPr lvl="1" eaLnBrk="1" hangingPunct="1"/>
            <a:r>
              <a:rPr lang="zh-CN" altLang="en-US" dirty="0"/>
              <a:t>为什么结果是正确的</a:t>
            </a:r>
            <a:r>
              <a:rPr lang="en-US" altLang="zh-CN" dirty="0"/>
              <a:t>?</a:t>
            </a:r>
          </a:p>
          <a:p>
            <a:pPr lvl="1" eaLnBrk="1" hangingPunct="1"/>
            <a:r>
              <a:rPr lang="zh-CN" altLang="en-US" dirty="0"/>
              <a:t>效率能提高吗</a:t>
            </a:r>
            <a:r>
              <a:rPr lang="en-US" altLang="zh-CN" dirty="0"/>
              <a:t>?</a:t>
            </a:r>
            <a:endParaRPr lang="zh-CN" altLang="en-US" dirty="0"/>
          </a:p>
        </p:txBody>
      </p:sp>
    </p:spTree>
    <p:extLst>
      <p:ext uri="{BB962C8B-B14F-4D97-AF65-F5344CB8AC3E}">
        <p14:creationId xmlns:p14="http://schemas.microsoft.com/office/powerpoint/2010/main" val="9558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6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7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pPr eaLnBrk="1" hangingPunct="1"/>
            <a:r>
              <a:rPr lang="zh-CN" altLang="en-US" smtClean="0"/>
              <a:t>任务：求某个机构的工资总额</a:t>
            </a:r>
            <a:r>
              <a:rPr lang="en-US" altLang="zh-CN" smtClean="0"/>
              <a:t/>
            </a:r>
            <a:br>
              <a:rPr lang="en-US" altLang="zh-CN" smtClean="0"/>
            </a:br>
            <a:endParaRPr lang="zh-CN" altLang="en-US" smtClean="0"/>
          </a:p>
        </p:txBody>
      </p:sp>
      <p:sp>
        <p:nvSpPr>
          <p:cNvPr id="29699" name="Rectangle 3"/>
          <p:cNvSpPr>
            <a:spLocks noGrp="1"/>
          </p:cNvSpPr>
          <p:nvPr>
            <p:ph idx="1"/>
          </p:nvPr>
        </p:nvSpPr>
        <p:spPr/>
        <p:txBody>
          <a:bodyPr/>
          <a:lstStyle/>
          <a:p>
            <a:pPr eaLnBrk="1" hangingPunct="1"/>
            <a:r>
              <a:rPr lang="zh-CN" altLang="en-US" sz="3600"/>
              <a:t>人解题</a:t>
            </a:r>
          </a:p>
          <a:p>
            <a:pPr lvl="1" eaLnBrk="1" hangingPunct="1"/>
            <a:r>
              <a:rPr lang="zh-CN" altLang="en-US" sz="3300"/>
              <a:t>理解问题：这是一个求和的问题。</a:t>
            </a:r>
          </a:p>
          <a:p>
            <a:pPr lvl="1" eaLnBrk="1" hangingPunct="1"/>
            <a:r>
              <a:rPr lang="zh-CN" altLang="en-US" sz="3300"/>
              <a:t>解题计划：使用加法就够了！</a:t>
            </a:r>
          </a:p>
          <a:p>
            <a:pPr lvl="1" eaLnBrk="1" hangingPunct="1"/>
            <a:r>
              <a:rPr lang="zh-CN" altLang="en-US" sz="3300"/>
              <a:t>实施计划：找纸和笔，逐个加上工资；</a:t>
            </a:r>
          </a:p>
          <a:p>
            <a:pPr lvl="1" eaLnBrk="1" hangingPunct="1"/>
            <a:r>
              <a:rPr lang="zh-CN" altLang="en-US" sz="3300"/>
              <a:t>检查结果：工资总和是否和上月差不多？</a:t>
            </a:r>
          </a:p>
          <a:p>
            <a:pPr eaLnBrk="1" hangingPunct="1"/>
            <a:endParaRPr lang="zh-CN" altLang="en-US" sz="3600"/>
          </a:p>
        </p:txBody>
      </p:sp>
    </p:spTree>
    <p:extLst>
      <p:ext uri="{BB962C8B-B14F-4D97-AF65-F5344CB8AC3E}">
        <p14:creationId xmlns:p14="http://schemas.microsoft.com/office/powerpoint/2010/main" val="2925876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pPr eaLnBrk="1" hangingPunct="1"/>
            <a:r>
              <a:rPr lang="zh-CN" altLang="en-US" smtClean="0"/>
              <a:t>人解题</a:t>
            </a:r>
          </a:p>
        </p:txBody>
      </p:sp>
      <p:pic>
        <p:nvPicPr>
          <p:cNvPr id="30723" name="Picture 18" descr="pen-pap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727575" y="1341438"/>
            <a:ext cx="2395538" cy="1797050"/>
          </a:xfrm>
        </p:spPr>
      </p:pic>
      <p:pic>
        <p:nvPicPr>
          <p:cNvPr id="30724" name="Picture 5" descr="U7331P18DT201211301340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4825" y="2781300"/>
            <a:ext cx="1728788"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AutoShape 7" descr="Z"/>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30726" name="AutoShape 9" descr="Z"/>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30727" name="AutoShape 11" descr="Z"/>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pic>
        <p:nvPicPr>
          <p:cNvPr id="30728" name="Picture 13" descr="ANd9GcRcckJjkrd-O7vfCSsASMTU4_GSJBppkS74oLRKwuMC_PTW6wNeb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7939" y="3500439"/>
            <a:ext cx="1627187"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AutoShape 15" descr="2Q=="/>
          <p:cNvSpPr>
            <a:spLocks noChangeAspect="1" noChangeArrowheads="1"/>
          </p:cNvSpPr>
          <p:nvPr/>
        </p:nvSpPr>
        <p:spPr bwMode="auto">
          <a:xfrm>
            <a:off x="1668463" y="46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30730" name="AutoShape 17" descr="2Q=="/>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30731" name="Rectangle 19"/>
          <p:cNvSpPr>
            <a:spLocks noChangeArrowheads="1"/>
          </p:cNvSpPr>
          <p:nvPr/>
        </p:nvSpPr>
        <p:spPr bwMode="auto">
          <a:xfrm>
            <a:off x="4367213" y="1196976"/>
            <a:ext cx="3097212" cy="51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30732" name="Line 20"/>
          <p:cNvSpPr>
            <a:spLocks noChangeShapeType="1"/>
          </p:cNvSpPr>
          <p:nvPr/>
        </p:nvSpPr>
        <p:spPr bwMode="auto">
          <a:xfrm>
            <a:off x="3648075" y="4005263"/>
            <a:ext cx="7191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3" name="Line 21"/>
          <p:cNvSpPr>
            <a:spLocks noChangeShapeType="1"/>
          </p:cNvSpPr>
          <p:nvPr/>
        </p:nvSpPr>
        <p:spPr bwMode="auto">
          <a:xfrm>
            <a:off x="7464426" y="3860800"/>
            <a:ext cx="9366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4" name="Oval 22"/>
          <p:cNvSpPr>
            <a:spLocks noChangeArrowheads="1"/>
          </p:cNvSpPr>
          <p:nvPr/>
        </p:nvSpPr>
        <p:spPr bwMode="auto">
          <a:xfrm>
            <a:off x="8401050" y="2924175"/>
            <a:ext cx="1366838" cy="19446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latin typeface="Arial" panose="020B0604020202020204" pitchFamily="34" charset="0"/>
              </a:rPr>
              <a:t>结果</a:t>
            </a:r>
          </a:p>
        </p:txBody>
      </p:sp>
    </p:spTree>
    <p:extLst>
      <p:ext uri="{BB962C8B-B14F-4D97-AF65-F5344CB8AC3E}">
        <p14:creationId xmlns:p14="http://schemas.microsoft.com/office/powerpoint/2010/main" val="1237486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pPr eaLnBrk="1" hangingPunct="1"/>
            <a:r>
              <a:rPr lang="zh-CN" altLang="en-US" smtClean="0"/>
              <a:t>计算机解题</a:t>
            </a:r>
          </a:p>
        </p:txBody>
      </p:sp>
      <p:sp>
        <p:nvSpPr>
          <p:cNvPr id="31747" name="Rectangle 3"/>
          <p:cNvSpPr>
            <a:spLocks noGrp="1"/>
          </p:cNvSpPr>
          <p:nvPr>
            <p:ph idx="1"/>
          </p:nvPr>
        </p:nvSpPr>
        <p:spPr/>
        <p:txBody>
          <a:bodyPr/>
          <a:lstStyle/>
          <a:p>
            <a:pPr eaLnBrk="1" hangingPunct="1"/>
            <a:r>
              <a:rPr lang="zh-CN" altLang="en-US" sz="3200"/>
              <a:t>针对计算机理解问题：</a:t>
            </a:r>
          </a:p>
          <a:p>
            <a:pPr lvl="1" eaLnBrk="1" hangingPunct="1"/>
            <a:r>
              <a:rPr lang="zh-CN" altLang="en-US" sz="2800"/>
              <a:t>对所有的工资求和问题</a:t>
            </a:r>
          </a:p>
          <a:p>
            <a:pPr lvl="1" eaLnBrk="1" hangingPunct="1"/>
            <a:r>
              <a:rPr lang="zh-CN" altLang="en-US" sz="2800"/>
              <a:t>输入</a:t>
            </a:r>
            <a:r>
              <a:rPr lang="en-US" altLang="zh-CN" sz="2800"/>
              <a:t>n</a:t>
            </a:r>
            <a:r>
              <a:rPr lang="zh-CN" altLang="en-US" sz="2800"/>
              <a:t>个工资信息；输出</a:t>
            </a:r>
            <a:r>
              <a:rPr lang="en-US" altLang="zh-CN" sz="2800"/>
              <a:t>n</a:t>
            </a:r>
            <a:r>
              <a:rPr lang="zh-CN" altLang="en-US" sz="2800"/>
              <a:t>个工资的和</a:t>
            </a:r>
          </a:p>
          <a:p>
            <a:pPr eaLnBrk="1" hangingPunct="1"/>
            <a:r>
              <a:rPr lang="zh-CN" altLang="en-US" sz="3200"/>
              <a:t>针对计算机制定计划：</a:t>
            </a:r>
          </a:p>
          <a:p>
            <a:pPr lvl="1" eaLnBrk="1" hangingPunct="1"/>
            <a:r>
              <a:rPr lang="zh-CN" altLang="en-US" sz="2800"/>
              <a:t>工资数据放在哪里？怎么放？</a:t>
            </a:r>
          </a:p>
          <a:p>
            <a:pPr lvl="1" eaLnBrk="1" hangingPunct="1"/>
            <a:r>
              <a:rPr lang="zh-CN" altLang="en-US" sz="2800"/>
              <a:t>工资数据如何读入计算机？</a:t>
            </a:r>
          </a:p>
          <a:p>
            <a:pPr lvl="1" eaLnBrk="1" hangingPunct="1"/>
            <a:r>
              <a:rPr lang="zh-CN" altLang="en-US" sz="2800"/>
              <a:t>如何求和？</a:t>
            </a:r>
          </a:p>
          <a:p>
            <a:pPr lvl="1" eaLnBrk="1" hangingPunct="1"/>
            <a:r>
              <a:rPr lang="zh-CN" altLang="en-US" sz="2800"/>
              <a:t>求和后的数据如何输出？如何显示？</a:t>
            </a:r>
          </a:p>
          <a:p>
            <a:pPr eaLnBrk="1" hangingPunct="1"/>
            <a:endParaRPr lang="zh-CN" altLang="en-US" sz="3200"/>
          </a:p>
          <a:p>
            <a:pPr eaLnBrk="1" hangingPunct="1"/>
            <a:endParaRPr lang="zh-CN" altLang="en-US" sz="3200"/>
          </a:p>
          <a:p>
            <a:pPr eaLnBrk="1" hangingPunct="1"/>
            <a:endParaRPr lang="zh-CN" altLang="en-US" sz="3200"/>
          </a:p>
        </p:txBody>
      </p:sp>
    </p:spTree>
    <p:extLst>
      <p:ext uri="{BB962C8B-B14F-4D97-AF65-F5344CB8AC3E}">
        <p14:creationId xmlns:p14="http://schemas.microsoft.com/office/powerpoint/2010/main" val="15253357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eaLnBrk="1" hangingPunct="1"/>
            <a:r>
              <a:rPr lang="zh-CN" altLang="en-US" smtClean="0"/>
              <a:t>计算机解题</a:t>
            </a:r>
          </a:p>
        </p:txBody>
      </p:sp>
      <p:sp>
        <p:nvSpPr>
          <p:cNvPr id="32771" name="Rectangle 3"/>
          <p:cNvSpPr>
            <a:spLocks noGrp="1"/>
          </p:cNvSpPr>
          <p:nvPr>
            <p:ph idx="1"/>
          </p:nvPr>
        </p:nvSpPr>
        <p:spPr/>
        <p:txBody>
          <a:bodyPr/>
          <a:lstStyle/>
          <a:p>
            <a:pPr eaLnBrk="1" hangingPunct="1"/>
            <a:r>
              <a:rPr lang="zh-CN" altLang="en-US" sz="3600"/>
              <a:t>制定计划</a:t>
            </a:r>
          </a:p>
          <a:p>
            <a:pPr lvl="1" eaLnBrk="1" hangingPunct="1"/>
            <a:r>
              <a:rPr lang="zh-CN" altLang="en-US" sz="3200"/>
              <a:t>数据放在数组里（当然也可以放在文件里，这里只是作为一个例子）</a:t>
            </a:r>
          </a:p>
          <a:p>
            <a:pPr lvl="1" eaLnBrk="1" hangingPunct="1"/>
            <a:r>
              <a:rPr lang="zh-CN" altLang="en-US" sz="3200"/>
              <a:t>逐个扫描数组</a:t>
            </a:r>
          </a:p>
          <a:p>
            <a:pPr lvl="1" eaLnBrk="1" hangingPunct="1"/>
            <a:r>
              <a:rPr lang="zh-CN" altLang="en-US" sz="3200"/>
              <a:t>使用循环语句将数组里的数据逐个相加</a:t>
            </a:r>
          </a:p>
          <a:p>
            <a:pPr lvl="1" eaLnBrk="1" hangingPunct="1"/>
            <a:r>
              <a:rPr lang="zh-CN" altLang="en-US" sz="3200"/>
              <a:t>输出最终结果</a:t>
            </a:r>
          </a:p>
        </p:txBody>
      </p:sp>
    </p:spTree>
    <p:extLst>
      <p:ext uri="{BB962C8B-B14F-4D97-AF65-F5344CB8AC3E}">
        <p14:creationId xmlns:p14="http://schemas.microsoft.com/office/powerpoint/2010/main" val="3261522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a:lstStyle/>
          <a:p>
            <a:pPr eaLnBrk="1" hangingPunct="1"/>
            <a:r>
              <a:rPr lang="zh-CN" altLang="en-US" smtClean="0"/>
              <a:t>计算机解题</a:t>
            </a:r>
          </a:p>
        </p:txBody>
      </p:sp>
      <p:sp>
        <p:nvSpPr>
          <p:cNvPr id="22531" name="Rectangle 3"/>
          <p:cNvSpPr>
            <a:spLocks noGrp="1"/>
          </p:cNvSpPr>
          <p:nvPr>
            <p:ph idx="1"/>
          </p:nvPr>
        </p:nvSpPr>
        <p:spPr/>
        <p:txBody>
          <a:bodyPr rtlCol="0">
            <a:normAutofit lnSpcReduction="10000"/>
          </a:bodyPr>
          <a:lstStyle/>
          <a:p>
            <a:pPr marL="0" indent="0">
              <a:lnSpc>
                <a:spcPct val="80000"/>
              </a:lnSpc>
              <a:buNone/>
              <a:defRPr/>
            </a:pPr>
            <a:r>
              <a:rPr lang="en-US" altLang="zh-CN" noProof="1"/>
              <a:t>// SalarySum.cpp: </a:t>
            </a:r>
            <a:r>
              <a:rPr lang="zh-CN" altLang="en-US" noProof="1"/>
              <a:t>主项目文件。</a:t>
            </a:r>
          </a:p>
          <a:p>
            <a:pPr marL="0" indent="0">
              <a:lnSpc>
                <a:spcPct val="80000"/>
              </a:lnSpc>
              <a:buNone/>
              <a:defRPr/>
            </a:pPr>
            <a:r>
              <a:rPr lang="en-US" altLang="zh-CN" dirty="0"/>
              <a:t>//</a:t>
            </a:r>
            <a:r>
              <a:rPr lang="zh-CN" altLang="en-US" dirty="0"/>
              <a:t>预处理</a:t>
            </a:r>
          </a:p>
          <a:p>
            <a:pPr marL="0" indent="0">
              <a:lnSpc>
                <a:spcPct val="80000"/>
              </a:lnSpc>
              <a:buNone/>
              <a:defRPr/>
            </a:pPr>
            <a:r>
              <a:rPr lang="en-US" altLang="zh-CN" noProof="1"/>
              <a:t>#include "stdafx.h"</a:t>
            </a:r>
          </a:p>
          <a:p>
            <a:pPr marL="0" indent="0">
              <a:lnSpc>
                <a:spcPct val="80000"/>
              </a:lnSpc>
              <a:buNone/>
              <a:defRPr/>
            </a:pPr>
            <a:r>
              <a:rPr lang="en-US" altLang="zh-CN" noProof="1"/>
              <a:t>#include &lt;iostream&gt;</a:t>
            </a:r>
          </a:p>
          <a:p>
            <a:pPr marL="0" indent="0">
              <a:lnSpc>
                <a:spcPct val="80000"/>
              </a:lnSpc>
              <a:buNone/>
              <a:defRPr/>
            </a:pPr>
            <a:r>
              <a:rPr lang="en-US" altLang="zh-CN" noProof="1"/>
              <a:t>#define N 5</a:t>
            </a:r>
          </a:p>
          <a:p>
            <a:pPr marL="0" indent="0">
              <a:lnSpc>
                <a:spcPct val="80000"/>
              </a:lnSpc>
              <a:buNone/>
              <a:defRPr/>
            </a:pPr>
            <a:r>
              <a:rPr lang="en-US" altLang="zh-CN" noProof="1"/>
              <a:t>using namespace std;</a:t>
            </a:r>
          </a:p>
          <a:p>
            <a:pPr marL="0" indent="0">
              <a:lnSpc>
                <a:spcPct val="80000"/>
              </a:lnSpc>
              <a:buNone/>
              <a:defRPr/>
            </a:pPr>
            <a:r>
              <a:rPr lang="en-US" altLang="zh-CN" dirty="0"/>
              <a:t>//</a:t>
            </a:r>
            <a:r>
              <a:rPr lang="zh-CN" altLang="en-US" dirty="0"/>
              <a:t>声明</a:t>
            </a:r>
          </a:p>
          <a:p>
            <a:pPr marL="0" indent="0">
              <a:lnSpc>
                <a:spcPct val="80000"/>
              </a:lnSpc>
              <a:buNone/>
              <a:defRPr/>
            </a:pPr>
            <a:r>
              <a:rPr lang="en-US" altLang="zh-CN" noProof="1"/>
              <a:t>float Salary[N];</a:t>
            </a:r>
          </a:p>
          <a:p>
            <a:pPr marL="0" indent="0">
              <a:lnSpc>
                <a:spcPct val="80000"/>
              </a:lnSpc>
              <a:buNone/>
              <a:defRPr/>
            </a:pPr>
            <a:r>
              <a:rPr lang="en-US" altLang="zh-CN" noProof="1"/>
              <a:t>void Init();</a:t>
            </a:r>
          </a:p>
          <a:p>
            <a:pPr marL="0" indent="0">
              <a:lnSpc>
                <a:spcPct val="80000"/>
              </a:lnSpc>
              <a:buNone/>
              <a:defRPr/>
            </a:pPr>
            <a:r>
              <a:rPr lang="en-US" altLang="zh-CN" noProof="1"/>
              <a:t>double Sum();</a:t>
            </a:r>
          </a:p>
          <a:p>
            <a:pPr marL="0" indent="0">
              <a:lnSpc>
                <a:spcPct val="80000"/>
              </a:lnSpc>
              <a:buNone/>
              <a:defRPr/>
            </a:pPr>
            <a:endParaRPr lang="en-US" altLang="zh-CN" noProof="1"/>
          </a:p>
          <a:p>
            <a:pPr marL="0" indent="0">
              <a:lnSpc>
                <a:spcPct val="80000"/>
              </a:lnSpc>
              <a:buNone/>
              <a:defRPr/>
            </a:pPr>
            <a:endParaRPr lang="en-US" altLang="zh-CN" noProof="1"/>
          </a:p>
        </p:txBody>
      </p:sp>
    </p:spTree>
    <p:extLst>
      <p:ext uri="{BB962C8B-B14F-4D97-AF65-F5344CB8AC3E}">
        <p14:creationId xmlns:p14="http://schemas.microsoft.com/office/powerpoint/2010/main" val="1270495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eaLnBrk="1" hangingPunct="1"/>
            <a:r>
              <a:rPr lang="en-US" altLang="zh-CN" smtClean="0"/>
              <a:t>Computers are amazing machines. </a:t>
            </a:r>
            <a:endParaRPr lang="zh-CN" altLang="en-US" smtClean="0"/>
          </a:p>
        </p:txBody>
      </p:sp>
      <p:sp>
        <p:nvSpPr>
          <p:cNvPr id="12291" name="内容占位符 2"/>
          <p:cNvSpPr>
            <a:spLocks noGrp="1"/>
          </p:cNvSpPr>
          <p:nvPr>
            <p:ph idx="1"/>
          </p:nvPr>
        </p:nvSpPr>
        <p:spPr>
          <a:xfrm>
            <a:off x="551384" y="1690688"/>
            <a:ext cx="11089232" cy="4618632"/>
          </a:xfrm>
        </p:spPr>
        <p:txBody>
          <a:bodyPr>
            <a:noAutofit/>
          </a:bodyPr>
          <a:lstStyle/>
          <a:p>
            <a:pPr eaLnBrk="1" hangingPunct="1"/>
            <a:r>
              <a:rPr lang="en-US" altLang="zh-CN" sz="3600" dirty="0"/>
              <a:t>They seem to be able to do anything. They fly aircraft and spaceships, and control power stations and hazardous chemical plants. Companies can no longer be run without them, and a growing number of  sophisticated medical procedures cannot be performed in their absence. They serve lawyers and judges who seek judicial precedents in scores of documented trials, and help scientists in performing immensely complicated and involved mathematical computations.</a:t>
            </a:r>
          </a:p>
        </p:txBody>
      </p:sp>
      <p:cxnSp>
        <p:nvCxnSpPr>
          <p:cNvPr id="4" name="直接连接符 3"/>
          <p:cNvCxnSpPr/>
          <p:nvPr/>
        </p:nvCxnSpPr>
        <p:spPr>
          <a:xfrm>
            <a:off x="3431704" y="2204864"/>
            <a:ext cx="43204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pPr eaLnBrk="1" hangingPunct="1"/>
            <a:endParaRPr lang="zh-CN" altLang="en-US" smtClean="0"/>
          </a:p>
        </p:txBody>
      </p:sp>
      <p:sp>
        <p:nvSpPr>
          <p:cNvPr id="23555" name="Rectangle 3"/>
          <p:cNvSpPr>
            <a:spLocks noGrp="1"/>
          </p:cNvSpPr>
          <p:nvPr>
            <p:ph idx="1"/>
          </p:nvPr>
        </p:nvSpPr>
        <p:spPr/>
        <p:txBody>
          <a:bodyPr rtlCol="0">
            <a:normAutofit fontScale="92500" lnSpcReduction="20000"/>
          </a:bodyPr>
          <a:lstStyle/>
          <a:p>
            <a:pPr>
              <a:lnSpc>
                <a:spcPct val="80000"/>
              </a:lnSpc>
              <a:defRPr/>
            </a:pPr>
            <a:r>
              <a:rPr lang="en-US" altLang="zh-CN" sz="2000"/>
              <a:t>//</a:t>
            </a:r>
            <a:r>
              <a:rPr lang="zh-CN" altLang="en-US" sz="2000"/>
              <a:t>主函数</a:t>
            </a:r>
          </a:p>
          <a:p>
            <a:pPr>
              <a:lnSpc>
                <a:spcPct val="80000"/>
              </a:lnSpc>
              <a:defRPr/>
            </a:pPr>
            <a:r>
              <a:rPr lang="en-US" altLang="zh-CN" sz="2000" noProof="1"/>
              <a:t>int main()</a:t>
            </a:r>
            <a:r>
              <a:rPr lang="en-US" altLang="zh-CN" sz="2000"/>
              <a:t> </a:t>
            </a:r>
            <a:endParaRPr lang="en-US" altLang="zh-CN" sz="2000" noProof="1"/>
          </a:p>
          <a:p>
            <a:pPr>
              <a:lnSpc>
                <a:spcPct val="80000"/>
              </a:lnSpc>
              <a:defRPr/>
            </a:pPr>
            <a:r>
              <a:rPr lang="en-US" altLang="zh-CN" sz="2000" noProof="1"/>
              <a:t>{</a:t>
            </a:r>
          </a:p>
          <a:p>
            <a:pPr>
              <a:lnSpc>
                <a:spcPct val="80000"/>
              </a:lnSpc>
              <a:defRPr/>
            </a:pPr>
            <a:r>
              <a:rPr lang="en-US" altLang="zh-CN" sz="2000" noProof="1"/>
              <a:t>   </a:t>
            </a:r>
            <a:r>
              <a:rPr lang="en-US" altLang="zh-CN" sz="2000"/>
              <a:t>       </a:t>
            </a:r>
            <a:r>
              <a:rPr lang="en-US" altLang="zh-CN" sz="2000" noProof="1"/>
              <a:t>double AllSalary = 0;</a:t>
            </a:r>
          </a:p>
          <a:p>
            <a:pPr>
              <a:lnSpc>
                <a:spcPct val="80000"/>
              </a:lnSpc>
              <a:defRPr/>
            </a:pPr>
            <a:r>
              <a:rPr lang="en-US" altLang="zh-CN" sz="2000" noProof="1"/>
              <a:t>	//</a:t>
            </a:r>
            <a:r>
              <a:rPr lang="zh-CN" altLang="en-US" sz="2000" noProof="1"/>
              <a:t>数据初始化</a:t>
            </a:r>
          </a:p>
          <a:p>
            <a:pPr>
              <a:lnSpc>
                <a:spcPct val="80000"/>
              </a:lnSpc>
              <a:defRPr/>
            </a:pPr>
            <a:r>
              <a:rPr lang="zh-CN" altLang="en-US" sz="2000" noProof="1"/>
              <a:t>	</a:t>
            </a:r>
            <a:r>
              <a:rPr lang="en-US" altLang="zh-CN" sz="2000" noProof="1"/>
              <a:t>Init();</a:t>
            </a:r>
          </a:p>
          <a:p>
            <a:pPr>
              <a:lnSpc>
                <a:spcPct val="80000"/>
              </a:lnSpc>
              <a:defRPr/>
            </a:pPr>
            <a:endParaRPr lang="en-US" altLang="zh-CN" sz="2000" noProof="1"/>
          </a:p>
          <a:p>
            <a:pPr>
              <a:lnSpc>
                <a:spcPct val="80000"/>
              </a:lnSpc>
              <a:defRPr/>
            </a:pPr>
            <a:r>
              <a:rPr lang="en-US" altLang="zh-CN" sz="2000" noProof="1"/>
              <a:t>	//</a:t>
            </a:r>
            <a:r>
              <a:rPr lang="zh-CN" altLang="en-US" sz="2000" noProof="1"/>
              <a:t>工资求和</a:t>
            </a:r>
          </a:p>
          <a:p>
            <a:pPr>
              <a:lnSpc>
                <a:spcPct val="80000"/>
              </a:lnSpc>
              <a:defRPr/>
            </a:pPr>
            <a:r>
              <a:rPr lang="zh-CN" altLang="en-US" sz="2000" noProof="1"/>
              <a:t>	</a:t>
            </a:r>
            <a:r>
              <a:rPr lang="en-US" altLang="zh-CN" sz="2000" noProof="1"/>
              <a:t>AllSalary = Sum();</a:t>
            </a:r>
          </a:p>
          <a:p>
            <a:pPr>
              <a:lnSpc>
                <a:spcPct val="80000"/>
              </a:lnSpc>
              <a:defRPr/>
            </a:pPr>
            <a:endParaRPr lang="en-US" altLang="zh-CN" sz="2000" noProof="1"/>
          </a:p>
          <a:p>
            <a:pPr>
              <a:lnSpc>
                <a:spcPct val="80000"/>
              </a:lnSpc>
              <a:defRPr/>
            </a:pPr>
            <a:r>
              <a:rPr lang="en-US" altLang="zh-CN" sz="2000" noProof="1"/>
              <a:t>	//</a:t>
            </a:r>
            <a:r>
              <a:rPr lang="zh-CN" altLang="en-US" sz="2000" noProof="1"/>
              <a:t>输出工资总和</a:t>
            </a:r>
          </a:p>
          <a:p>
            <a:pPr>
              <a:lnSpc>
                <a:spcPct val="80000"/>
              </a:lnSpc>
              <a:defRPr/>
            </a:pPr>
            <a:r>
              <a:rPr lang="zh-CN" altLang="en-US" sz="2000" noProof="1"/>
              <a:t>	</a:t>
            </a:r>
            <a:r>
              <a:rPr lang="en-US" altLang="zh-CN" sz="2000" noProof="1"/>
              <a:t>cout&lt;&lt;"The sum of all salaries</a:t>
            </a:r>
            <a:r>
              <a:rPr lang="en-US" altLang="zh-CN" sz="2000"/>
              <a:t> in this month</a:t>
            </a:r>
            <a:r>
              <a:rPr lang="en-US" altLang="zh-CN" sz="2000" noProof="1"/>
              <a:t> is: "&lt;&lt;AllSalary&lt;&lt;endl;</a:t>
            </a:r>
          </a:p>
          <a:p>
            <a:pPr>
              <a:lnSpc>
                <a:spcPct val="80000"/>
              </a:lnSpc>
              <a:defRPr/>
            </a:pPr>
            <a:r>
              <a:rPr lang="en-US" altLang="zh-CN" sz="2000" noProof="1"/>
              <a:t>   </a:t>
            </a:r>
            <a:r>
              <a:rPr lang="en-US" altLang="zh-CN" sz="2000"/>
              <a:t>        </a:t>
            </a:r>
            <a:r>
              <a:rPr lang="en-US" altLang="zh-CN" sz="2000" noProof="1"/>
              <a:t>return 0;</a:t>
            </a:r>
          </a:p>
          <a:p>
            <a:pPr>
              <a:lnSpc>
                <a:spcPct val="80000"/>
              </a:lnSpc>
              <a:defRPr/>
            </a:pPr>
            <a:r>
              <a:rPr lang="en-US" altLang="zh-CN" sz="2000" noProof="1"/>
              <a:t>}</a:t>
            </a:r>
          </a:p>
          <a:p>
            <a:pPr>
              <a:lnSpc>
                <a:spcPct val="80000"/>
              </a:lnSpc>
              <a:defRPr/>
            </a:pPr>
            <a:endParaRPr lang="zh-CN" altLang="en-US" sz="2000"/>
          </a:p>
        </p:txBody>
      </p:sp>
    </p:spTree>
    <p:extLst>
      <p:ext uri="{BB962C8B-B14F-4D97-AF65-F5344CB8AC3E}">
        <p14:creationId xmlns:p14="http://schemas.microsoft.com/office/powerpoint/2010/main" val="1382396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a:lstStyle/>
          <a:p>
            <a:pPr eaLnBrk="1" hangingPunct="1"/>
            <a:endParaRPr lang="zh-CN" altLang="en-US" smtClean="0"/>
          </a:p>
        </p:txBody>
      </p:sp>
      <p:sp>
        <p:nvSpPr>
          <p:cNvPr id="24579" name="Rectangle 3"/>
          <p:cNvSpPr>
            <a:spLocks noGrp="1"/>
          </p:cNvSpPr>
          <p:nvPr>
            <p:ph idx="1"/>
          </p:nvPr>
        </p:nvSpPr>
        <p:spPr/>
        <p:txBody>
          <a:bodyPr rtlCol="0">
            <a:normAutofit fontScale="92500" lnSpcReduction="10000"/>
          </a:bodyPr>
          <a:lstStyle/>
          <a:p>
            <a:pPr marL="0" indent="0">
              <a:buNone/>
              <a:defRPr/>
            </a:pPr>
            <a:r>
              <a:rPr lang="en-US" altLang="zh-CN" sz="2400" dirty="0"/>
              <a:t>//</a:t>
            </a:r>
            <a:r>
              <a:rPr lang="zh-CN" altLang="en-US" sz="2400" dirty="0"/>
              <a:t>求工资的总和</a:t>
            </a:r>
          </a:p>
          <a:p>
            <a:pPr marL="0" indent="0">
              <a:buNone/>
              <a:defRPr/>
            </a:pPr>
            <a:r>
              <a:rPr lang="en-US" altLang="zh-CN" sz="2400" noProof="1"/>
              <a:t>double Sum()</a:t>
            </a:r>
          </a:p>
          <a:p>
            <a:pPr marL="0" indent="0">
              <a:buNone/>
              <a:defRPr/>
            </a:pPr>
            <a:r>
              <a:rPr lang="en-US" altLang="zh-CN" sz="2400" noProof="1"/>
              <a:t>{</a:t>
            </a:r>
          </a:p>
          <a:p>
            <a:pPr marL="0" indent="0">
              <a:buNone/>
              <a:defRPr/>
            </a:pPr>
            <a:r>
              <a:rPr lang="en-US" altLang="zh-CN" sz="2400" noProof="1"/>
              <a:t>	//</a:t>
            </a:r>
            <a:r>
              <a:rPr lang="zh-CN" altLang="en-US" sz="2400" noProof="1"/>
              <a:t>使用一个循环，求和后将结果返回</a:t>
            </a:r>
          </a:p>
          <a:p>
            <a:pPr marL="0" indent="0">
              <a:buNone/>
              <a:defRPr/>
            </a:pPr>
            <a:r>
              <a:rPr lang="zh-CN" altLang="en-US" sz="2400" noProof="1"/>
              <a:t>	</a:t>
            </a:r>
            <a:r>
              <a:rPr lang="en-US" altLang="zh-CN" sz="2400" noProof="1"/>
              <a:t>double All = 0;</a:t>
            </a:r>
          </a:p>
          <a:p>
            <a:pPr marL="0" indent="0">
              <a:buNone/>
              <a:defRPr/>
            </a:pPr>
            <a:r>
              <a:rPr lang="en-US" altLang="zh-CN" sz="2400" noProof="1"/>
              <a:t>	for (int i = 0;i&lt;N;i++)</a:t>
            </a:r>
          </a:p>
          <a:p>
            <a:pPr marL="0" indent="0">
              <a:buNone/>
              <a:defRPr/>
            </a:pPr>
            <a:r>
              <a:rPr lang="en-US" altLang="zh-CN" sz="2400" noProof="1"/>
              <a:t>	{</a:t>
            </a:r>
          </a:p>
          <a:p>
            <a:pPr marL="0" indent="0">
              <a:buNone/>
              <a:defRPr/>
            </a:pPr>
            <a:r>
              <a:rPr lang="en-US" altLang="zh-CN" sz="2400" noProof="1"/>
              <a:t>		All = All + Salary[i];	</a:t>
            </a:r>
          </a:p>
          <a:p>
            <a:pPr marL="0" indent="0">
              <a:buNone/>
              <a:defRPr/>
            </a:pPr>
            <a:r>
              <a:rPr lang="en-US" altLang="zh-CN" sz="2400" noProof="1"/>
              <a:t>	}</a:t>
            </a:r>
          </a:p>
          <a:p>
            <a:pPr marL="0" indent="0">
              <a:buNone/>
              <a:defRPr/>
            </a:pPr>
            <a:r>
              <a:rPr lang="en-US" altLang="zh-CN" sz="2400" noProof="1"/>
              <a:t>	return All;</a:t>
            </a:r>
          </a:p>
          <a:p>
            <a:pPr marL="0" indent="0">
              <a:buNone/>
              <a:defRPr/>
            </a:pPr>
            <a:r>
              <a:rPr lang="en-US" altLang="zh-CN" sz="2400" noProof="1"/>
              <a:t>}</a:t>
            </a:r>
          </a:p>
          <a:p>
            <a:pPr marL="0" indent="0">
              <a:buNone/>
              <a:defRPr/>
            </a:pPr>
            <a:endParaRPr lang="en-US" altLang="zh-CN" sz="2400" dirty="0"/>
          </a:p>
          <a:p>
            <a:pPr marL="0" indent="0">
              <a:buNone/>
              <a:defRPr/>
            </a:pPr>
            <a:endParaRPr lang="zh-CN" altLang="en-US" sz="2400" dirty="0"/>
          </a:p>
        </p:txBody>
      </p:sp>
      <p:sp>
        <p:nvSpPr>
          <p:cNvPr id="2" name="云形标注 1"/>
          <p:cNvSpPr/>
          <p:nvPr/>
        </p:nvSpPr>
        <p:spPr>
          <a:xfrm>
            <a:off x="6096001" y="3284538"/>
            <a:ext cx="4608513" cy="3027362"/>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t>为什么很简短的指令能帮助我们解很大的问题</a:t>
            </a:r>
            <a:r>
              <a:rPr lang="en-US" altLang="zh-CN" sz="2400" dirty="0"/>
              <a:t>(</a:t>
            </a:r>
            <a:r>
              <a:rPr lang="zh-CN" altLang="en-US" sz="2400" dirty="0"/>
              <a:t>表达很长甚至于是无限长的执行过程</a:t>
            </a:r>
            <a:r>
              <a:rPr lang="en-US" altLang="zh-CN" sz="2400" dirty="0"/>
              <a:t>)</a:t>
            </a:r>
            <a:r>
              <a:rPr lang="zh-CN" altLang="en-US" sz="2400" dirty="0"/>
              <a:t>？</a:t>
            </a:r>
          </a:p>
        </p:txBody>
      </p:sp>
    </p:spTree>
    <p:extLst>
      <p:ext uri="{BB962C8B-B14F-4D97-AF65-F5344CB8AC3E}">
        <p14:creationId xmlns:p14="http://schemas.microsoft.com/office/powerpoint/2010/main" val="1181465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pPr eaLnBrk="1" hangingPunct="1"/>
            <a:endParaRPr lang="zh-CN" altLang="en-US" smtClean="0"/>
          </a:p>
        </p:txBody>
      </p:sp>
      <p:sp>
        <p:nvSpPr>
          <p:cNvPr id="25603" name="Rectangle 3"/>
          <p:cNvSpPr>
            <a:spLocks noGrp="1"/>
          </p:cNvSpPr>
          <p:nvPr>
            <p:ph idx="1"/>
          </p:nvPr>
        </p:nvSpPr>
        <p:spPr/>
        <p:txBody>
          <a:bodyPr rtlCol="0">
            <a:normAutofit fontScale="92500" lnSpcReduction="10000"/>
          </a:bodyPr>
          <a:lstStyle/>
          <a:p>
            <a:pPr marL="0" indent="0">
              <a:lnSpc>
                <a:spcPct val="80000"/>
              </a:lnSpc>
              <a:buNone/>
              <a:defRPr/>
            </a:pPr>
            <a:r>
              <a:rPr lang="en-US" altLang="zh-CN" sz="2000" dirty="0"/>
              <a:t>//</a:t>
            </a:r>
            <a:r>
              <a:rPr lang="zh-CN" altLang="en-US" sz="2000" dirty="0"/>
              <a:t>数据初始化程序</a:t>
            </a:r>
          </a:p>
          <a:p>
            <a:pPr marL="0" indent="0">
              <a:lnSpc>
                <a:spcPct val="80000"/>
              </a:lnSpc>
              <a:buNone/>
              <a:defRPr/>
            </a:pPr>
            <a:r>
              <a:rPr lang="en-US" altLang="zh-CN" sz="2000" noProof="1"/>
              <a:t>void Init()</a:t>
            </a:r>
          </a:p>
          <a:p>
            <a:pPr marL="0" indent="0">
              <a:lnSpc>
                <a:spcPct val="80000"/>
              </a:lnSpc>
              <a:buNone/>
              <a:defRPr/>
            </a:pPr>
            <a:r>
              <a:rPr lang="en-US" altLang="zh-CN" sz="2000" noProof="1"/>
              <a:t>{</a:t>
            </a:r>
          </a:p>
          <a:p>
            <a:pPr marL="0" indent="0">
              <a:lnSpc>
                <a:spcPct val="80000"/>
              </a:lnSpc>
              <a:buNone/>
              <a:defRPr/>
            </a:pPr>
            <a:r>
              <a:rPr lang="en-US" altLang="zh-CN" sz="2000" noProof="1"/>
              <a:t>	//</a:t>
            </a:r>
            <a:r>
              <a:rPr lang="zh-CN" altLang="en-US" sz="2000" noProof="1"/>
              <a:t>录入数据</a:t>
            </a:r>
            <a:r>
              <a:rPr lang="zh-CN" altLang="zh-CN" sz="2000" noProof="1"/>
              <a:t>,</a:t>
            </a:r>
            <a:r>
              <a:rPr lang="zh-CN" altLang="en-US" sz="2000" noProof="1"/>
              <a:t>放入数组；也可以通过读文件的方法</a:t>
            </a:r>
          </a:p>
          <a:p>
            <a:pPr marL="0" indent="0">
              <a:lnSpc>
                <a:spcPct val="80000"/>
              </a:lnSpc>
              <a:buNone/>
              <a:defRPr/>
            </a:pPr>
            <a:r>
              <a:rPr lang="zh-CN" altLang="en-US" sz="2000" noProof="1"/>
              <a:t>	</a:t>
            </a:r>
            <a:r>
              <a:rPr lang="en-US" altLang="zh-CN" sz="2000" noProof="1"/>
              <a:t>cout&lt;&lt;"Please input "&lt;&lt;N&lt;&lt;" data:"&lt;&lt;endl;</a:t>
            </a:r>
          </a:p>
          <a:p>
            <a:pPr marL="0" indent="0">
              <a:lnSpc>
                <a:spcPct val="80000"/>
              </a:lnSpc>
              <a:buNone/>
              <a:defRPr/>
            </a:pPr>
            <a:r>
              <a:rPr lang="en-US" altLang="zh-CN" sz="2000" noProof="1"/>
              <a:t>	for (int i = 0;i&lt;N;i++)</a:t>
            </a:r>
          </a:p>
          <a:p>
            <a:pPr marL="0" indent="0">
              <a:lnSpc>
                <a:spcPct val="80000"/>
              </a:lnSpc>
              <a:buNone/>
              <a:defRPr/>
            </a:pPr>
            <a:r>
              <a:rPr lang="en-US" altLang="zh-CN" sz="2000" noProof="1"/>
              <a:t>	{</a:t>
            </a:r>
          </a:p>
          <a:p>
            <a:pPr marL="0" indent="0">
              <a:lnSpc>
                <a:spcPct val="80000"/>
              </a:lnSpc>
              <a:buNone/>
              <a:defRPr/>
            </a:pPr>
            <a:r>
              <a:rPr lang="en-US" altLang="zh-CN" sz="2000" noProof="1"/>
              <a:t>		</a:t>
            </a:r>
            <a:r>
              <a:rPr lang="en-US" altLang="zh-CN" sz="2000" dirty="0"/>
              <a:t>//</a:t>
            </a:r>
            <a:r>
              <a:rPr lang="zh-CN" altLang="en-US" sz="2000" dirty="0"/>
              <a:t>提示输入</a:t>
            </a:r>
          </a:p>
          <a:p>
            <a:pPr marL="0" indent="0">
              <a:lnSpc>
                <a:spcPct val="80000"/>
              </a:lnSpc>
              <a:buNone/>
              <a:defRPr/>
            </a:pPr>
            <a:r>
              <a:rPr lang="en-US" altLang="zh-CN" sz="2000" dirty="0"/>
              <a:t>                          </a:t>
            </a:r>
            <a:r>
              <a:rPr lang="en-US" altLang="zh-CN" sz="2000" noProof="1"/>
              <a:t>cout&lt;&lt;"Please input the "&lt;&lt;i+1&lt;&lt;"-th</a:t>
            </a:r>
            <a:r>
              <a:rPr lang="en-US" altLang="zh-CN" sz="2000" dirty="0"/>
              <a:t> </a:t>
            </a:r>
            <a:r>
              <a:rPr lang="en-US" altLang="zh-CN" sz="2000" noProof="1"/>
              <a:t>data:"&lt;&lt;endl;</a:t>
            </a:r>
          </a:p>
          <a:p>
            <a:pPr marL="0" indent="0">
              <a:lnSpc>
                <a:spcPct val="80000"/>
              </a:lnSpc>
              <a:buNone/>
              <a:defRPr/>
            </a:pPr>
            <a:r>
              <a:rPr lang="en-US" altLang="zh-CN" sz="2000" noProof="1"/>
              <a:t>		</a:t>
            </a:r>
            <a:r>
              <a:rPr lang="en-US" altLang="zh-CN" sz="2000" dirty="0"/>
              <a:t>//</a:t>
            </a:r>
            <a:r>
              <a:rPr lang="zh-CN" altLang="en-US" sz="2000" dirty="0"/>
              <a:t>放入数组</a:t>
            </a:r>
          </a:p>
          <a:p>
            <a:pPr marL="0" indent="0">
              <a:lnSpc>
                <a:spcPct val="80000"/>
              </a:lnSpc>
              <a:buNone/>
              <a:defRPr/>
            </a:pPr>
            <a:r>
              <a:rPr lang="en-US" altLang="zh-CN" sz="2000" dirty="0"/>
              <a:t>                          </a:t>
            </a:r>
            <a:r>
              <a:rPr lang="en-US" altLang="zh-CN" sz="2000" noProof="1"/>
              <a:t>cin&gt;&gt;Salary[i];</a:t>
            </a:r>
          </a:p>
          <a:p>
            <a:pPr marL="0" indent="0">
              <a:lnSpc>
                <a:spcPct val="80000"/>
              </a:lnSpc>
              <a:buNone/>
              <a:defRPr/>
            </a:pPr>
            <a:r>
              <a:rPr lang="en-US" altLang="zh-CN" sz="2000" noProof="1"/>
              <a:t>	}</a:t>
            </a:r>
          </a:p>
          <a:p>
            <a:pPr marL="0" indent="0">
              <a:lnSpc>
                <a:spcPct val="80000"/>
              </a:lnSpc>
              <a:buNone/>
              <a:defRPr/>
            </a:pPr>
            <a:r>
              <a:rPr lang="en-US" altLang="zh-CN" sz="2000" noProof="1"/>
              <a:t>}</a:t>
            </a:r>
          </a:p>
          <a:p>
            <a:pPr marL="0" indent="0">
              <a:lnSpc>
                <a:spcPct val="80000"/>
              </a:lnSpc>
              <a:buNone/>
              <a:defRPr/>
            </a:pPr>
            <a:endParaRPr lang="en-US" altLang="zh-CN" sz="2000" noProof="1"/>
          </a:p>
          <a:p>
            <a:pPr marL="0" indent="0">
              <a:lnSpc>
                <a:spcPct val="80000"/>
              </a:lnSpc>
              <a:buNone/>
              <a:defRPr/>
            </a:pPr>
            <a:endParaRPr lang="zh-CN" altLang="en-US" sz="2000" dirty="0"/>
          </a:p>
        </p:txBody>
      </p:sp>
    </p:spTree>
    <p:extLst>
      <p:ext uri="{BB962C8B-B14F-4D97-AF65-F5344CB8AC3E}">
        <p14:creationId xmlns:p14="http://schemas.microsoft.com/office/powerpoint/2010/main" val="3166460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pPr eaLnBrk="1" hangingPunct="1"/>
            <a:r>
              <a:rPr lang="zh-CN" altLang="en-US" smtClean="0"/>
              <a:t>运行结果</a:t>
            </a:r>
          </a:p>
        </p:txBody>
      </p:sp>
      <p:sp>
        <p:nvSpPr>
          <p:cNvPr id="37891" name="Rectangle 3"/>
          <p:cNvSpPr>
            <a:spLocks noGrp="1"/>
          </p:cNvSpPr>
          <p:nvPr>
            <p:ph idx="1"/>
          </p:nvPr>
        </p:nvSpPr>
        <p:spPr>
          <a:xfrm>
            <a:off x="1992313" y="1628776"/>
            <a:ext cx="8229600" cy="4525963"/>
          </a:xfrm>
        </p:spPr>
        <p:txBody>
          <a:bodyPr/>
          <a:lstStyle/>
          <a:p>
            <a:pPr eaLnBrk="1" hangingPunct="1"/>
            <a:endParaRPr lang="zh-CN" altLang="en-US" smtClean="0"/>
          </a:p>
        </p:txBody>
      </p:sp>
      <p:pic>
        <p:nvPicPr>
          <p:cNvPr id="378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276" y="1484313"/>
            <a:ext cx="6049963" cy="413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9342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再例：</a:t>
            </a:r>
          </a:p>
        </p:txBody>
      </p:sp>
      <p:sp>
        <p:nvSpPr>
          <p:cNvPr id="27651" name="内容占位符 2"/>
          <p:cNvSpPr>
            <a:spLocks noGrp="1"/>
          </p:cNvSpPr>
          <p:nvPr>
            <p:ph idx="1"/>
          </p:nvPr>
        </p:nvSpPr>
        <p:spPr/>
        <p:txBody>
          <a:bodyPr/>
          <a:lstStyle/>
          <a:p>
            <a:r>
              <a:rPr lang="zh-CN" altLang="zh-CN" sz="4000"/>
              <a:t>你需要设计一个自动售货机。该售货机只接受现金交易，且只能识别并接受五十元、十元、五元、一元和五角的货币。当售货机不能找零时，将影响该售货机的效益。请你设计该售货机的找零方法</a:t>
            </a:r>
            <a:r>
              <a:rPr lang="zh-CN" altLang="en-US" sz="4000"/>
              <a:t>。</a:t>
            </a:r>
          </a:p>
        </p:txBody>
      </p:sp>
    </p:spTree>
    <p:extLst>
      <p:ext uri="{BB962C8B-B14F-4D97-AF65-F5344CB8AC3E}">
        <p14:creationId xmlns:p14="http://schemas.microsoft.com/office/powerpoint/2010/main" val="17237652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866" y="171322"/>
            <a:ext cx="10515600" cy="1325563"/>
          </a:xfrm>
        </p:spPr>
        <p:txBody>
          <a:bodyPr/>
          <a:lstStyle/>
          <a:p>
            <a:r>
              <a:rPr lang="zh-CN" altLang="en-US" dirty="0"/>
              <a:t>一</a:t>
            </a:r>
            <a:r>
              <a:rPr lang="zh-CN" altLang="en-US" dirty="0" smtClean="0"/>
              <a:t>个插入排序方法</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866" y="1702658"/>
            <a:ext cx="10515600" cy="2860282"/>
          </a:xfrm>
        </p:spPr>
      </p:pic>
    </p:spTree>
    <p:extLst>
      <p:ext uri="{BB962C8B-B14F-4D97-AF65-F5344CB8AC3E}">
        <p14:creationId xmlns:p14="http://schemas.microsoft.com/office/powerpoint/2010/main" val="1125208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插入法：</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155" y="1607246"/>
            <a:ext cx="6096000" cy="5105400"/>
          </a:xfrm>
          <a:prstGeom prst="rect">
            <a:avLst/>
          </a:prstGeom>
        </p:spPr>
      </p:pic>
      <p:sp>
        <p:nvSpPr>
          <p:cNvPr id="5" name="云形标注 4"/>
          <p:cNvSpPr/>
          <p:nvPr/>
        </p:nvSpPr>
        <p:spPr>
          <a:xfrm>
            <a:off x="6433075" y="1258645"/>
            <a:ext cx="4582758" cy="3356386"/>
          </a:xfrm>
          <a:prstGeom prst="cloudCallout">
            <a:avLst>
              <a:gd name="adj1" fmla="val -71537"/>
              <a:gd name="adj2" fmla="val 262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在“插入每张牌前，手上的牌都是已经排好序的”</a:t>
            </a:r>
            <a:endParaRPr lang="zh-CN" altLang="en-US" sz="3200" dirty="0"/>
          </a:p>
        </p:txBody>
      </p:sp>
    </p:spTree>
    <p:extLst>
      <p:ext uri="{BB962C8B-B14F-4D97-AF65-F5344CB8AC3E}">
        <p14:creationId xmlns:p14="http://schemas.microsoft.com/office/powerpoint/2010/main" val="224883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0074" y="127587"/>
            <a:ext cx="10515600" cy="1325563"/>
          </a:xfrm>
        </p:spPr>
        <p:txBody>
          <a:bodyPr/>
          <a:lstStyle/>
          <a:p>
            <a:r>
              <a:rPr lang="zh-CN" altLang="en-US" dirty="0" smtClean="0"/>
              <a:t>范例</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26" y="1690689"/>
            <a:ext cx="12106697" cy="3701256"/>
          </a:xfrm>
        </p:spPr>
      </p:pic>
      <p:grpSp>
        <p:nvGrpSpPr>
          <p:cNvPr id="7" name="组合 6"/>
          <p:cNvGrpSpPr/>
          <p:nvPr/>
        </p:nvGrpSpPr>
        <p:grpSpPr>
          <a:xfrm>
            <a:off x="8595360" y="1215612"/>
            <a:ext cx="2492990" cy="860614"/>
            <a:chOff x="8595360" y="1215612"/>
            <a:chExt cx="2492990" cy="860614"/>
          </a:xfrm>
        </p:grpSpPr>
        <p:sp>
          <p:nvSpPr>
            <p:cNvPr id="5" name="左大括号 4"/>
            <p:cNvSpPr/>
            <p:nvPr/>
          </p:nvSpPr>
          <p:spPr>
            <a:xfrm rot="5400000">
              <a:off x="9568927" y="1134932"/>
              <a:ext cx="521746" cy="13608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8595360" y="1215612"/>
              <a:ext cx="2492990" cy="369332"/>
            </a:xfrm>
            <a:prstGeom prst="rect">
              <a:avLst/>
            </a:prstGeom>
            <a:noFill/>
          </p:spPr>
          <p:txBody>
            <a:bodyPr wrap="none" rtlCol="0">
              <a:spAutoFit/>
            </a:bodyPr>
            <a:lstStyle/>
            <a:p>
              <a:r>
                <a:rPr lang="zh-CN" altLang="en-US" dirty="0" smtClean="0"/>
                <a:t>总是已经排好序的片段</a:t>
              </a:r>
              <a:endParaRPr lang="zh-CN" altLang="en-US" dirty="0"/>
            </a:p>
          </p:txBody>
        </p:sp>
      </p:grpSp>
      <p:grpSp>
        <p:nvGrpSpPr>
          <p:cNvPr id="11" name="组合 10"/>
          <p:cNvGrpSpPr/>
          <p:nvPr/>
        </p:nvGrpSpPr>
        <p:grpSpPr>
          <a:xfrm>
            <a:off x="527121" y="3293896"/>
            <a:ext cx="3044414" cy="753034"/>
            <a:chOff x="527121" y="3293896"/>
            <a:chExt cx="3044414" cy="753034"/>
          </a:xfrm>
        </p:grpSpPr>
        <p:sp>
          <p:nvSpPr>
            <p:cNvPr id="9" name="左大括号 8"/>
            <p:cNvSpPr/>
            <p:nvPr/>
          </p:nvSpPr>
          <p:spPr>
            <a:xfrm rot="5400000">
              <a:off x="1476596" y="2866388"/>
              <a:ext cx="521746" cy="1839337"/>
            </a:xfrm>
            <a:prstGeom prst="leftBrace">
              <a:avLst>
                <a:gd name="adj1" fmla="val 33075"/>
                <a:gd name="adj2" fmla="val 493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527121" y="3293896"/>
              <a:ext cx="3044414" cy="369332"/>
            </a:xfrm>
            <a:prstGeom prst="rect">
              <a:avLst/>
            </a:prstGeom>
            <a:noFill/>
          </p:spPr>
          <p:txBody>
            <a:bodyPr wrap="none" rtlCol="0">
              <a:spAutoFit/>
            </a:bodyPr>
            <a:lstStyle/>
            <a:p>
              <a:r>
                <a:rPr lang="zh-CN" altLang="en-US" dirty="0" smtClean="0"/>
                <a:t>总是已经排好序的片段</a:t>
              </a:r>
              <a:endParaRPr lang="zh-CN" altLang="en-US" dirty="0"/>
            </a:p>
          </p:txBody>
        </p:sp>
      </p:grpSp>
    </p:spTree>
    <p:extLst>
      <p:ext uri="{BB962C8B-B14F-4D97-AF65-F5344CB8AC3E}">
        <p14:creationId xmlns:p14="http://schemas.microsoft.com/office/powerpoint/2010/main" val="54665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伪代码</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613" y="1571284"/>
            <a:ext cx="10548647" cy="4826504"/>
          </a:xfrm>
        </p:spPr>
      </p:pic>
      <p:sp>
        <p:nvSpPr>
          <p:cNvPr id="3" name="云形标注 2"/>
          <p:cNvSpPr/>
          <p:nvPr/>
        </p:nvSpPr>
        <p:spPr>
          <a:xfrm>
            <a:off x="6853473" y="1258432"/>
            <a:ext cx="3965418" cy="1756372"/>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这个算法正确吗？</a:t>
            </a:r>
            <a:endParaRPr lang="zh-CN" altLang="en-US" sz="3600" dirty="0"/>
          </a:p>
        </p:txBody>
      </p:sp>
    </p:spTree>
    <p:extLst>
      <p:ext uri="{BB962C8B-B14F-4D97-AF65-F5344CB8AC3E}">
        <p14:creationId xmlns:p14="http://schemas.microsoft.com/office/powerpoint/2010/main" val="204353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zh-CN" altLang="zh-CN" smtClean="0"/>
              <a:t>结论</a:t>
            </a:r>
            <a:endParaRPr lang="zh-CN" altLang="en-US" smtClean="0"/>
          </a:p>
        </p:txBody>
      </p:sp>
      <p:sp>
        <p:nvSpPr>
          <p:cNvPr id="29699" name="内容占位符 2"/>
          <p:cNvSpPr>
            <a:spLocks noGrp="1"/>
          </p:cNvSpPr>
          <p:nvPr>
            <p:ph idx="1"/>
          </p:nvPr>
        </p:nvSpPr>
        <p:spPr/>
        <p:txBody>
          <a:bodyPr/>
          <a:lstStyle/>
          <a:p>
            <a:pPr eaLnBrk="1" hangingPunct="1"/>
            <a:r>
              <a:rPr lang="zh-CN" altLang="zh-CN" sz="3600" dirty="0"/>
              <a:t>从如此简单的基本元件和操作来完成不可思议的复杂行为？</a:t>
            </a:r>
            <a:endParaRPr lang="en-US" altLang="zh-CN" sz="3600" dirty="0"/>
          </a:p>
          <a:p>
            <a:pPr lvl="1" eaLnBrk="1" hangingPunct="1"/>
            <a:r>
              <a:rPr lang="zh-CN" altLang="zh-CN" sz="3200" dirty="0"/>
              <a:t>计算机如何做到</a:t>
            </a:r>
            <a:r>
              <a:rPr lang="zh-CN" altLang="en-US" sz="3200" dirty="0"/>
              <a:t>？</a:t>
            </a:r>
            <a:endParaRPr lang="zh-CN" altLang="zh-CN" sz="3200" dirty="0"/>
          </a:p>
          <a:p>
            <a:pPr eaLnBrk="1" hangingPunct="1"/>
            <a:r>
              <a:rPr lang="zh-CN" altLang="en-US" sz="3600" dirty="0"/>
              <a:t>计算机能做什么？不能做什么？</a:t>
            </a:r>
            <a:endParaRPr lang="en-US" altLang="zh-CN" sz="3600" dirty="0"/>
          </a:p>
          <a:p>
            <a:pPr lvl="1" eaLnBrk="1" hangingPunct="1"/>
            <a:r>
              <a:rPr lang="en-US" altLang="zh-CN" sz="2800" dirty="0"/>
              <a:t>Bits sense and bits </a:t>
            </a:r>
            <a:r>
              <a:rPr lang="en-US" altLang="zh-CN" sz="2800" dirty="0" smtClean="0"/>
              <a:t>decide</a:t>
            </a:r>
          </a:p>
          <a:p>
            <a:r>
              <a:rPr lang="zh-CN" altLang="en-US" sz="3200" dirty="0" smtClean="0"/>
              <a:t>问题的求解是有其固有方法学支撑的</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z="3600"/>
              <a:t>Computers are amazing machines. </a:t>
            </a:r>
            <a:endParaRPr lang="zh-CN" altLang="en-US" sz="3600"/>
          </a:p>
        </p:txBody>
      </p:sp>
      <p:sp>
        <p:nvSpPr>
          <p:cNvPr id="13315" name="内容占位符 2"/>
          <p:cNvSpPr>
            <a:spLocks noGrp="1"/>
          </p:cNvSpPr>
          <p:nvPr>
            <p:ph idx="1"/>
          </p:nvPr>
        </p:nvSpPr>
        <p:spPr>
          <a:xfrm>
            <a:off x="838200" y="1690688"/>
            <a:ext cx="10515599" cy="4486275"/>
          </a:xfrm>
        </p:spPr>
        <p:txBody>
          <a:bodyPr>
            <a:normAutofit/>
          </a:bodyPr>
          <a:lstStyle/>
          <a:p>
            <a:pPr algn="just"/>
            <a:r>
              <a:rPr lang="en-US" altLang="zh-CN" sz="3200" dirty="0"/>
              <a:t>They route and control millions of telephone calls in networks that span continents. They execute tasks with enormous precision—from map reading and typesetting to graphical picture processing and integrated circuit design. They can relieve us of many boring chores, such as keeping a meticulous track of home expenses, and at the same time provide us with diverse entertainment such as computer games or computerized music. Moreover, the computers of today are hard at work helping design the even more powerful computers of tomorrow.</a:t>
            </a:r>
            <a:endParaRPr lang="zh-CN" altLang="en-US" sz="3200" dirty="0"/>
          </a:p>
          <a:p>
            <a:pPr algn="just"/>
            <a:endParaRPr lang="zh-CN" altLang="en-U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zh-CN" altLang="en-US" smtClean="0"/>
              <a:t>实际上，计算机是什么？</a:t>
            </a:r>
          </a:p>
        </p:txBody>
      </p:sp>
      <p:sp>
        <p:nvSpPr>
          <p:cNvPr id="15363" name="内容占位符 2"/>
          <p:cNvSpPr>
            <a:spLocks noGrp="1"/>
          </p:cNvSpPr>
          <p:nvPr>
            <p:ph idx="1"/>
          </p:nvPr>
        </p:nvSpPr>
        <p:spPr/>
        <p:txBody>
          <a:bodyPr>
            <a:normAutofit/>
          </a:bodyPr>
          <a:lstStyle/>
          <a:p>
            <a:pPr eaLnBrk="1" hangingPunct="1"/>
            <a:r>
              <a:rPr lang="en-US" altLang="zh-CN" sz="4800" dirty="0"/>
              <a:t>even the most sophisticated computer is really only a large, well-organized volume of bits, and moreover it can normally carry out only a small number of extremely simple operations on them, such as zeroing, flipping, and testing</a:t>
            </a:r>
            <a:endParaRPr lang="zh-CN" altLang="en-US" sz="4800" dirty="0"/>
          </a:p>
        </p:txBody>
      </p:sp>
      <p:cxnSp>
        <p:nvCxnSpPr>
          <p:cNvPr id="3" name="直接连接符 2"/>
          <p:cNvCxnSpPr/>
          <p:nvPr/>
        </p:nvCxnSpPr>
        <p:spPr>
          <a:xfrm>
            <a:off x="3791744" y="3140968"/>
            <a:ext cx="5688632"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1127448" y="3789040"/>
            <a:ext cx="3744416"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0" name="直接连接符 9"/>
          <p:cNvCxnSpPr/>
          <p:nvPr/>
        </p:nvCxnSpPr>
        <p:spPr>
          <a:xfrm>
            <a:off x="1847057" y="5157192"/>
            <a:ext cx="9145487" cy="0"/>
          </a:xfrm>
          <a:prstGeom prst="line">
            <a:avLst/>
          </a:prstGeom>
          <a:ln w="38100"/>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zh-CN" altLang="en-US" smtClean="0"/>
              <a:t>计算机其实很笨！</a:t>
            </a:r>
          </a:p>
        </p:txBody>
      </p:sp>
      <p:pic>
        <p:nvPicPr>
          <p:cNvPr id="16387" name="内容占位符 3" descr="飞信截图20130916221534.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9762" y="1825625"/>
            <a:ext cx="8052476" cy="4351338"/>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zh-CN" altLang="en-US" smtClean="0"/>
              <a:t>但是，计算机确实很神奇！</a:t>
            </a:r>
          </a:p>
        </p:txBody>
      </p:sp>
      <p:pic>
        <p:nvPicPr>
          <p:cNvPr id="17411" name="图片 6" descr="飞信截图2013091622214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1484314"/>
            <a:ext cx="140970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图片 7" descr="飞信截图2013091622225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08439" y="1268413"/>
            <a:ext cx="475297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图片 8" descr="飞信截图20130916222316.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68763" y="3716339"/>
            <a:ext cx="534035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5"/>
          <p:cNvSpPr txBox="1">
            <a:spLocks noChangeArrowheads="1"/>
          </p:cNvSpPr>
          <p:nvPr/>
        </p:nvSpPr>
        <p:spPr bwMode="auto">
          <a:xfrm>
            <a:off x="1631951" y="5516563"/>
            <a:ext cx="8939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a:t>我们用</a:t>
            </a:r>
            <a:r>
              <a:rPr lang="en-US" altLang="zh-CN" sz="2400"/>
              <a:t>x0,x1,…,x31</a:t>
            </a:r>
            <a:r>
              <a:rPr lang="zh-CN" altLang="en-US" sz="2400"/>
              <a:t>表示</a:t>
            </a:r>
            <a:r>
              <a:rPr lang="en-US" altLang="zh-CN" sz="2400"/>
              <a:t>x</a:t>
            </a:r>
            <a:r>
              <a:rPr lang="zh-CN" altLang="en-US" sz="2400"/>
              <a:t>的</a:t>
            </a:r>
            <a:r>
              <a:rPr lang="en-US" altLang="zh-CN" sz="2400"/>
              <a:t>32</a:t>
            </a:r>
            <a:r>
              <a:rPr lang="zh-CN" altLang="en-US" sz="2400"/>
              <a:t>个</a:t>
            </a:r>
            <a:r>
              <a:rPr lang="en-US" altLang="zh-CN" sz="2400"/>
              <a:t>bits</a:t>
            </a:r>
            <a:r>
              <a:rPr lang="zh-CN" altLang="en-US" sz="2400"/>
              <a:t>，用</a:t>
            </a:r>
            <a:r>
              <a:rPr lang="en-US" altLang="zh-CN" sz="2400"/>
              <a:t>y0,y1,…,y31</a:t>
            </a:r>
            <a:r>
              <a:rPr lang="zh-CN" altLang="en-US" sz="2400"/>
              <a:t>表示</a:t>
            </a:r>
            <a:r>
              <a:rPr lang="en-US" altLang="zh-CN" sz="2400"/>
              <a:t>y</a:t>
            </a:r>
            <a:r>
              <a:rPr lang="zh-CN" altLang="en-US" sz="2400"/>
              <a:t>的</a:t>
            </a:r>
            <a:r>
              <a:rPr lang="en-US" altLang="zh-CN" sz="2400"/>
              <a:t>32</a:t>
            </a:r>
            <a:r>
              <a:rPr lang="zh-CN" altLang="en-US" sz="2400"/>
              <a:t>个</a:t>
            </a:r>
            <a:r>
              <a:rPr lang="en-US" altLang="zh-CN" sz="2400"/>
              <a:t>bits</a:t>
            </a:r>
            <a:endParaRPr lang="zh-CN" altLang="en-US"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zh-CN" altLang="en-US" smtClean="0"/>
              <a:t>一个稍微复杂的例子</a:t>
            </a:r>
          </a:p>
        </p:txBody>
      </p:sp>
      <p:sp>
        <p:nvSpPr>
          <p:cNvPr id="18435" name="内容占位符 2"/>
          <p:cNvSpPr>
            <a:spLocks noGrp="1"/>
          </p:cNvSpPr>
          <p:nvPr>
            <p:ph idx="1"/>
          </p:nvPr>
        </p:nvSpPr>
        <p:spPr>
          <a:xfrm>
            <a:off x="911425" y="1484784"/>
            <a:ext cx="9505752" cy="4692179"/>
          </a:xfrm>
        </p:spPr>
        <p:txBody>
          <a:bodyPr/>
          <a:lstStyle/>
          <a:p>
            <a:pPr eaLnBrk="1" hangingPunct="1"/>
            <a:r>
              <a:rPr lang="zh-CN" altLang="en-US" sz="2800" dirty="0"/>
              <a:t>计算两个</a:t>
            </a:r>
            <a:r>
              <a:rPr lang="en-US" altLang="zh-CN" sz="2800" dirty="0"/>
              <a:t>1bit</a:t>
            </a:r>
            <a:r>
              <a:rPr lang="zh-CN" altLang="en-US" sz="2800" dirty="0"/>
              <a:t>的二进制数的和</a:t>
            </a:r>
            <a:r>
              <a:rPr lang="en-US" altLang="zh-CN" sz="2800" dirty="0"/>
              <a:t>(</a:t>
            </a:r>
            <a:r>
              <a:rPr lang="zh-CN" altLang="en-US" sz="2800" dirty="0"/>
              <a:t>增加</a:t>
            </a:r>
            <a:r>
              <a:rPr lang="en-US" altLang="zh-CN" sz="2800" dirty="0"/>
              <a:t>exit</a:t>
            </a:r>
            <a:r>
              <a:rPr lang="zh-CN" altLang="en-US" sz="2800" dirty="0"/>
              <a:t>和</a:t>
            </a:r>
            <a:r>
              <a:rPr lang="en-US" altLang="zh-CN" sz="2800" dirty="0" err="1"/>
              <a:t>goto</a:t>
            </a:r>
            <a:r>
              <a:rPr lang="zh-CN" altLang="en-US" sz="2800" dirty="0"/>
              <a:t>操作</a:t>
            </a:r>
            <a:r>
              <a:rPr lang="en-US" altLang="zh-CN" sz="2800" dirty="0"/>
              <a:t>)</a:t>
            </a:r>
            <a:endParaRPr lang="zh-CN" altLang="en-US" sz="2800" dirty="0"/>
          </a:p>
        </p:txBody>
      </p:sp>
      <p:pic>
        <p:nvPicPr>
          <p:cNvPr id="819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59375" y="2371726"/>
            <a:ext cx="165735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文本框 4"/>
          <p:cNvSpPr txBox="1">
            <a:spLocks noChangeArrowheads="1"/>
          </p:cNvSpPr>
          <p:nvPr/>
        </p:nvSpPr>
        <p:spPr bwMode="auto">
          <a:xfrm>
            <a:off x="1127127" y="2022476"/>
            <a:ext cx="3857625"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800" dirty="0"/>
              <a:t>add(</a:t>
            </a:r>
            <a:r>
              <a:rPr lang="en-US" altLang="zh-CN" sz="2800" dirty="0" err="1"/>
              <a:t>x,y</a:t>
            </a:r>
            <a:r>
              <a:rPr lang="en-US" altLang="zh-CN" sz="2800" dirty="0"/>
              <a:t>)</a:t>
            </a:r>
          </a:p>
          <a:p>
            <a:pPr eaLnBrk="1" hangingPunct="1">
              <a:lnSpc>
                <a:spcPct val="100000"/>
              </a:lnSpc>
              <a:spcBef>
                <a:spcPct val="0"/>
              </a:spcBef>
              <a:buFontTx/>
              <a:buNone/>
            </a:pPr>
            <a:r>
              <a:rPr lang="en-US" altLang="zh-CN" sz="2800" dirty="0"/>
              <a:t>    1. zero z0</a:t>
            </a:r>
          </a:p>
          <a:p>
            <a:pPr eaLnBrk="1" hangingPunct="1">
              <a:lnSpc>
                <a:spcPct val="100000"/>
              </a:lnSpc>
              <a:spcBef>
                <a:spcPct val="0"/>
              </a:spcBef>
              <a:buFontTx/>
              <a:buNone/>
            </a:pPr>
            <a:r>
              <a:rPr lang="en-US" altLang="zh-CN" sz="2800" dirty="0"/>
              <a:t>    2. zero z1</a:t>
            </a:r>
          </a:p>
          <a:p>
            <a:pPr eaLnBrk="1" hangingPunct="1">
              <a:lnSpc>
                <a:spcPct val="100000"/>
              </a:lnSpc>
              <a:spcBef>
                <a:spcPct val="0"/>
              </a:spcBef>
              <a:buFontTx/>
              <a:buNone/>
            </a:pPr>
            <a:r>
              <a:rPr lang="en-US" altLang="zh-CN" sz="2800" dirty="0"/>
              <a:t>    3. equality test(</a:t>
            </a:r>
            <a:r>
              <a:rPr lang="en-US" altLang="zh-CN" sz="2800" dirty="0" err="1"/>
              <a:t>x,y</a:t>
            </a:r>
            <a:r>
              <a:rPr lang="en-US" altLang="zh-CN" sz="2800" dirty="0"/>
              <a:t>)</a:t>
            </a:r>
          </a:p>
          <a:p>
            <a:pPr eaLnBrk="1" hangingPunct="1">
              <a:lnSpc>
                <a:spcPct val="100000"/>
              </a:lnSpc>
              <a:spcBef>
                <a:spcPct val="0"/>
              </a:spcBef>
              <a:buFontTx/>
              <a:buNone/>
            </a:pPr>
            <a:r>
              <a:rPr lang="en-US" altLang="zh-CN" sz="2800" dirty="0"/>
              <a:t>    4. test </a:t>
            </a:r>
            <a:r>
              <a:rPr lang="en-US" altLang="zh-CN" sz="2800" dirty="0" err="1"/>
              <a:t>eq</a:t>
            </a:r>
            <a:r>
              <a:rPr lang="en-US" altLang="zh-CN" sz="2800" dirty="0"/>
              <a:t> </a:t>
            </a:r>
            <a:r>
              <a:rPr lang="en-US" altLang="zh-CN" sz="2800" dirty="0" err="1"/>
              <a:t>goto</a:t>
            </a:r>
            <a:r>
              <a:rPr lang="en-US" altLang="zh-CN" sz="2800" dirty="0"/>
              <a:t> 7</a:t>
            </a:r>
          </a:p>
          <a:p>
            <a:pPr eaLnBrk="1" hangingPunct="1">
              <a:lnSpc>
                <a:spcPct val="100000"/>
              </a:lnSpc>
              <a:spcBef>
                <a:spcPct val="0"/>
              </a:spcBef>
              <a:buFontTx/>
              <a:buNone/>
            </a:pPr>
            <a:r>
              <a:rPr lang="en-US" altLang="zh-CN" sz="2800" dirty="0"/>
              <a:t>    5. flip z0</a:t>
            </a:r>
          </a:p>
          <a:p>
            <a:pPr eaLnBrk="1" hangingPunct="1">
              <a:lnSpc>
                <a:spcPct val="100000"/>
              </a:lnSpc>
              <a:spcBef>
                <a:spcPct val="0"/>
              </a:spcBef>
              <a:buFontTx/>
              <a:buNone/>
            </a:pPr>
            <a:r>
              <a:rPr lang="en-US" altLang="zh-CN" sz="2800" dirty="0"/>
              <a:t>    6. exit</a:t>
            </a:r>
          </a:p>
          <a:p>
            <a:pPr eaLnBrk="1" hangingPunct="1">
              <a:lnSpc>
                <a:spcPct val="100000"/>
              </a:lnSpc>
              <a:spcBef>
                <a:spcPct val="0"/>
              </a:spcBef>
              <a:buFontTx/>
              <a:buNone/>
            </a:pPr>
            <a:r>
              <a:rPr lang="en-US" altLang="zh-CN" sz="2800" dirty="0"/>
              <a:t>    7. zero t</a:t>
            </a:r>
          </a:p>
          <a:p>
            <a:pPr eaLnBrk="1" hangingPunct="1">
              <a:lnSpc>
                <a:spcPct val="100000"/>
              </a:lnSpc>
              <a:spcBef>
                <a:spcPct val="0"/>
              </a:spcBef>
              <a:buFontTx/>
              <a:buNone/>
            </a:pPr>
            <a:r>
              <a:rPr lang="en-US" altLang="zh-CN" sz="2800" dirty="0"/>
              <a:t>    8. flip t</a:t>
            </a:r>
          </a:p>
          <a:p>
            <a:pPr eaLnBrk="1" hangingPunct="1">
              <a:lnSpc>
                <a:spcPct val="100000"/>
              </a:lnSpc>
              <a:spcBef>
                <a:spcPct val="0"/>
              </a:spcBef>
              <a:buFontTx/>
              <a:buNone/>
            </a:pPr>
            <a:r>
              <a:rPr lang="en-US" altLang="zh-CN" sz="2800" dirty="0"/>
              <a:t>    9.equality test(</a:t>
            </a:r>
            <a:r>
              <a:rPr lang="en-US" altLang="zh-CN" sz="2800" dirty="0" err="1"/>
              <a:t>x,t</a:t>
            </a:r>
            <a:r>
              <a:rPr lang="en-US" altLang="zh-CN" sz="2800" dirty="0"/>
              <a:t>)</a:t>
            </a:r>
          </a:p>
          <a:p>
            <a:pPr eaLnBrk="1" hangingPunct="1">
              <a:lnSpc>
                <a:spcPct val="100000"/>
              </a:lnSpc>
              <a:spcBef>
                <a:spcPct val="0"/>
              </a:spcBef>
              <a:buFontTx/>
              <a:buNone/>
            </a:pPr>
            <a:r>
              <a:rPr lang="en-US" altLang="zh-CN" sz="2800" dirty="0"/>
              <a:t>    10. test </a:t>
            </a:r>
            <a:r>
              <a:rPr lang="en-US" altLang="zh-CN" sz="2800" dirty="0" err="1"/>
              <a:t>eq</a:t>
            </a:r>
            <a:r>
              <a:rPr lang="en-US" altLang="zh-CN" sz="2800" dirty="0"/>
              <a:t> flip z1</a:t>
            </a:r>
            <a:endParaRPr lang="zh-CN" altLang="en-US" sz="2800" dirty="0"/>
          </a:p>
        </p:txBody>
      </p:sp>
      <p:sp>
        <p:nvSpPr>
          <p:cNvPr id="8198" name="文本框 5"/>
          <p:cNvSpPr txBox="1">
            <a:spLocks noChangeArrowheads="1"/>
          </p:cNvSpPr>
          <p:nvPr/>
        </p:nvSpPr>
        <p:spPr bwMode="auto">
          <a:xfrm>
            <a:off x="6743700" y="2636839"/>
            <a:ext cx="38481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a:t>问题：</a:t>
            </a:r>
            <a:endParaRPr lang="en-US" altLang="zh-CN" sz="2400"/>
          </a:p>
          <a:p>
            <a:pPr eaLnBrk="1" hangingPunct="1">
              <a:lnSpc>
                <a:spcPct val="100000"/>
              </a:lnSpc>
              <a:spcBef>
                <a:spcPct val="0"/>
              </a:spcBef>
              <a:buFontTx/>
              <a:buNone/>
            </a:pPr>
            <a:r>
              <a:rPr lang="en-US" altLang="zh-CN" sz="2400"/>
              <a:t>      </a:t>
            </a:r>
            <a:r>
              <a:rPr lang="zh-CN" altLang="en-US" sz="2400"/>
              <a:t>如果只用</a:t>
            </a:r>
            <a:r>
              <a:rPr lang="en-US" altLang="zh-CN" sz="2400"/>
              <a:t>zero</a:t>
            </a:r>
            <a:r>
              <a:rPr lang="zh-CN" altLang="en-US" sz="2400"/>
              <a:t>、</a:t>
            </a:r>
            <a:r>
              <a:rPr lang="en-US" altLang="zh-CN" sz="2400"/>
              <a:t>flip</a:t>
            </a:r>
            <a:r>
              <a:rPr lang="zh-CN" altLang="en-US" sz="2400"/>
              <a:t>、</a:t>
            </a:r>
            <a:r>
              <a:rPr lang="en-US" altLang="zh-CN" sz="2400"/>
              <a:t>test</a:t>
            </a:r>
          </a:p>
          <a:p>
            <a:pPr eaLnBrk="1" hangingPunct="1">
              <a:lnSpc>
                <a:spcPct val="100000"/>
              </a:lnSpc>
              <a:spcBef>
                <a:spcPct val="0"/>
              </a:spcBef>
              <a:buFontTx/>
              <a:buNone/>
            </a:pPr>
            <a:r>
              <a:rPr lang="en-US" altLang="zh-CN" sz="2400"/>
              <a:t>      exit</a:t>
            </a:r>
            <a:r>
              <a:rPr lang="zh-CN" altLang="en-US" sz="2400"/>
              <a:t>、</a:t>
            </a:r>
            <a:r>
              <a:rPr lang="en-US" altLang="zh-CN" sz="2400"/>
              <a:t>goto</a:t>
            </a:r>
            <a:r>
              <a:rPr lang="zh-CN" altLang="en-US" sz="2400"/>
              <a:t>操作，能完成</a:t>
            </a:r>
            <a:endParaRPr lang="en-US" altLang="zh-CN" sz="2400"/>
          </a:p>
          <a:p>
            <a:pPr eaLnBrk="1" hangingPunct="1">
              <a:lnSpc>
                <a:spcPct val="100000"/>
              </a:lnSpc>
              <a:spcBef>
                <a:spcPct val="0"/>
              </a:spcBef>
              <a:buFontTx/>
              <a:buNone/>
            </a:pPr>
            <a:r>
              <a:rPr lang="en-US" altLang="zh-CN" sz="2400"/>
              <a:t>      </a:t>
            </a:r>
            <a:r>
              <a:rPr lang="zh-CN" altLang="en-US" sz="2400"/>
              <a:t>这个任务吗？</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P spid="81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zh-CN" altLang="en-US" smtClean="0"/>
              <a:t>封装</a:t>
            </a:r>
            <a:r>
              <a:rPr lang="en-US" altLang="zh-CN" smtClean="0"/>
              <a:t>+</a:t>
            </a:r>
            <a:r>
              <a:rPr lang="zh-CN" altLang="en-US" smtClean="0"/>
              <a:t>抽象</a:t>
            </a:r>
          </a:p>
        </p:txBody>
      </p:sp>
      <p:sp>
        <p:nvSpPr>
          <p:cNvPr id="9219" name="内容占位符 2"/>
          <p:cNvSpPr>
            <a:spLocks noGrp="1"/>
          </p:cNvSpPr>
          <p:nvPr>
            <p:ph idx="1"/>
          </p:nvPr>
        </p:nvSpPr>
        <p:spPr/>
        <p:txBody>
          <a:bodyPr/>
          <a:lstStyle/>
          <a:p>
            <a:pPr eaLnBrk="1" hangingPunct="1"/>
            <a:r>
              <a:rPr lang="zh-CN" altLang="en-US" smtClean="0"/>
              <a:t>用最原子的操作封装成更“高级”的操作</a:t>
            </a:r>
            <a:endParaRPr lang="en-US" altLang="zh-CN" smtClean="0"/>
          </a:p>
          <a:p>
            <a:pPr lvl="1" eaLnBrk="1" hangingPunct="1"/>
            <a:r>
              <a:rPr lang="zh-CN" altLang="en-US" smtClean="0"/>
              <a:t>用三个基本操作可以实现“相等”操作</a:t>
            </a:r>
            <a:endParaRPr lang="en-US" altLang="zh-CN" smtClean="0"/>
          </a:p>
          <a:p>
            <a:pPr lvl="1" eaLnBrk="1" hangingPunct="1"/>
            <a:r>
              <a:rPr lang="zh-CN" altLang="en-US" smtClean="0"/>
              <a:t>用“相等”操作可以实现一位的加法操作</a:t>
            </a:r>
            <a:endParaRPr lang="en-US" altLang="zh-CN" smtClean="0"/>
          </a:p>
          <a:p>
            <a:pPr lvl="1" eaLnBrk="1" hangingPunct="1"/>
            <a:r>
              <a:rPr lang="zh-CN" altLang="en-US" smtClean="0"/>
              <a:t>用一位的加法“间接操作”可以实现普通加法</a:t>
            </a:r>
            <a:endParaRPr lang="en-US" altLang="zh-CN" smtClean="0"/>
          </a:p>
          <a:p>
            <a:pPr lvl="1" eaLnBrk="1" hangingPunct="1"/>
            <a:r>
              <a:rPr lang="en-US" altLang="zh-CN" smtClean="0"/>
              <a:t>a:= x + y</a:t>
            </a:r>
            <a:endParaRPr lang="zh-CN" altLang="en-US" smtClean="0"/>
          </a:p>
        </p:txBody>
      </p:sp>
      <p:sp>
        <p:nvSpPr>
          <p:cNvPr id="9220" name="文本框 3"/>
          <p:cNvSpPr txBox="1">
            <a:spLocks noChangeArrowheads="1"/>
          </p:cNvSpPr>
          <p:nvPr/>
        </p:nvSpPr>
        <p:spPr bwMode="auto">
          <a:xfrm>
            <a:off x="1170599" y="4372908"/>
            <a:ext cx="1018900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dirty="0"/>
              <a:t>实际上，现代计算机内部电路能提供的“原子”操作远不止这</a:t>
            </a:r>
            <a:r>
              <a:rPr lang="en-US" altLang="zh-CN" sz="2400" dirty="0"/>
              <a:t>5</a:t>
            </a:r>
            <a:r>
              <a:rPr lang="zh-CN" altLang="en-US" sz="2400" dirty="0"/>
              <a:t>个基本操作</a:t>
            </a:r>
            <a:endParaRPr lang="en-US" altLang="zh-CN" sz="2400" dirty="0"/>
          </a:p>
          <a:p>
            <a:pPr eaLnBrk="1" hangingPunct="1">
              <a:lnSpc>
                <a:spcPct val="100000"/>
              </a:lnSpc>
              <a:spcBef>
                <a:spcPct val="0"/>
              </a:spcBef>
              <a:buFontTx/>
              <a:buNone/>
            </a:pPr>
            <a:r>
              <a:rPr lang="en-US" altLang="zh-CN" sz="2400" dirty="0"/>
              <a:t>	</a:t>
            </a:r>
            <a:r>
              <a:rPr lang="zh-CN" altLang="en-US" sz="2400" dirty="0"/>
              <a:t>不同的原子操作 </a:t>
            </a:r>
            <a:r>
              <a:rPr lang="en-US" altLang="zh-CN" sz="2400" dirty="0"/>
              <a:t>==  </a:t>
            </a:r>
            <a:r>
              <a:rPr lang="zh-CN" altLang="en-US" sz="2400" dirty="0"/>
              <a:t>不同的计算机</a:t>
            </a:r>
            <a:endParaRPr lang="en-US" altLang="zh-CN" sz="2400" dirty="0"/>
          </a:p>
          <a:p>
            <a:pPr eaLnBrk="1" hangingPunct="1">
              <a:lnSpc>
                <a:spcPct val="100000"/>
              </a:lnSpc>
              <a:spcBef>
                <a:spcPct val="0"/>
              </a:spcBef>
              <a:buFontTx/>
              <a:buNone/>
            </a:pPr>
            <a:endParaRPr lang="en-US" altLang="zh-CN" sz="2400" dirty="0"/>
          </a:p>
          <a:p>
            <a:pPr eaLnBrk="1" hangingPunct="1">
              <a:lnSpc>
                <a:spcPct val="100000"/>
              </a:lnSpc>
              <a:spcBef>
                <a:spcPct val="0"/>
              </a:spcBef>
              <a:buFontTx/>
              <a:buNone/>
            </a:pPr>
            <a:r>
              <a:rPr lang="zh-CN" altLang="en-US" sz="2400" dirty="0"/>
              <a:t>实际上，我们在编写程序时使用“封装”的高级操作可以“随心所欲”</a:t>
            </a:r>
            <a:endParaRPr lang="en-US" altLang="zh-CN" sz="2400" dirty="0"/>
          </a:p>
          <a:p>
            <a:pPr eaLnBrk="1" hangingPunct="1">
              <a:lnSpc>
                <a:spcPct val="100000"/>
              </a:lnSpc>
              <a:spcBef>
                <a:spcPct val="0"/>
              </a:spcBef>
              <a:buFontTx/>
              <a:buNone/>
            </a:pPr>
            <a:r>
              <a:rPr lang="en-US" altLang="zh-CN" sz="2400" dirty="0"/>
              <a:t>	</a:t>
            </a:r>
            <a:r>
              <a:rPr lang="zh-CN" altLang="en-US" sz="2400" dirty="0"/>
              <a:t>不同级别的语言、不同级别的软件库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20">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20">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20">
                                            <p:txEl>
                                              <p:pRg st="3" end="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2"/>
      <p:bldP spid="9220"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a:lstStyle/>
          <a:p>
            <a:pPr eaLnBrk="1" hangingPunct="1"/>
            <a:r>
              <a:rPr lang="zh-CN" altLang="en-US" smtClean="0"/>
              <a:t>一段等价的汇编和高级语言程序</a:t>
            </a:r>
          </a:p>
        </p:txBody>
      </p:sp>
      <p:sp>
        <p:nvSpPr>
          <p:cNvPr id="20483" name="Rectangle 3"/>
          <p:cNvSpPr>
            <a:spLocks noGrp="1"/>
          </p:cNvSpPr>
          <p:nvPr>
            <p:ph idx="1"/>
          </p:nvPr>
        </p:nvSpPr>
        <p:spPr>
          <a:xfrm>
            <a:off x="1559496" y="1600201"/>
            <a:ext cx="3035300" cy="4525963"/>
          </a:xfrm>
        </p:spPr>
        <p:txBody>
          <a:bodyPr/>
          <a:lstStyle/>
          <a:p>
            <a:pPr marL="609600" indent="-609600" eaLnBrk="1" hangingPunct="1">
              <a:buNone/>
            </a:pPr>
            <a:r>
              <a:rPr lang="en-US" altLang="zh-CN" sz="2400" dirty="0"/>
              <a:t>//--</a:t>
            </a:r>
            <a:r>
              <a:rPr lang="zh-CN" altLang="en-US" sz="2400" dirty="0"/>
              <a:t>计算</a:t>
            </a:r>
            <a:r>
              <a:rPr lang="en-US" altLang="zh-CN" sz="2400" dirty="0"/>
              <a:t>|x-y|</a:t>
            </a:r>
            <a:r>
              <a:rPr lang="zh-CN" altLang="en-US" sz="2400" dirty="0"/>
              <a:t>的</a:t>
            </a:r>
            <a:r>
              <a:rPr lang="en-US" altLang="zh-CN" sz="2400" dirty="0"/>
              <a:t>C</a:t>
            </a:r>
            <a:r>
              <a:rPr lang="zh-CN" altLang="en-US" sz="2400" dirty="0"/>
              <a:t>代码</a:t>
            </a:r>
            <a:r>
              <a:rPr lang="en-US" altLang="zh-CN" sz="2400" dirty="0"/>
              <a:t>-</a:t>
            </a:r>
          </a:p>
          <a:p>
            <a:pPr marL="609600" indent="-609600" eaLnBrk="1" hangingPunct="1">
              <a:buNone/>
            </a:pPr>
            <a:r>
              <a:rPr lang="en-US" altLang="zh-CN" sz="2400" dirty="0" err="1"/>
              <a:t>int</a:t>
            </a:r>
            <a:r>
              <a:rPr lang="en-US" altLang="zh-CN" sz="2400" dirty="0"/>
              <a:t> </a:t>
            </a:r>
            <a:r>
              <a:rPr lang="en-US" altLang="zh-CN" sz="2400" dirty="0" err="1"/>
              <a:t>absdiff</a:t>
            </a:r>
            <a:r>
              <a:rPr lang="en-US" altLang="zh-CN" sz="2400" dirty="0"/>
              <a:t>(</a:t>
            </a:r>
            <a:r>
              <a:rPr lang="en-US" altLang="zh-CN" sz="2400" dirty="0" err="1"/>
              <a:t>int</a:t>
            </a:r>
            <a:r>
              <a:rPr lang="en-US" altLang="zh-CN" sz="2400" dirty="0"/>
              <a:t> x, </a:t>
            </a:r>
            <a:r>
              <a:rPr lang="en-US" altLang="zh-CN" sz="2400" dirty="0" err="1"/>
              <a:t>int</a:t>
            </a:r>
            <a:r>
              <a:rPr lang="en-US" altLang="zh-CN" sz="2400" dirty="0"/>
              <a:t> y)</a:t>
            </a:r>
          </a:p>
          <a:p>
            <a:pPr marL="609600" indent="-609600" eaLnBrk="1" hangingPunct="1">
              <a:buNone/>
            </a:pPr>
            <a:r>
              <a:rPr lang="en-US" altLang="zh-CN" sz="2400" dirty="0"/>
              <a:t>{</a:t>
            </a:r>
          </a:p>
          <a:p>
            <a:pPr marL="609600" indent="-609600" eaLnBrk="1" hangingPunct="1">
              <a:buNone/>
            </a:pPr>
            <a:r>
              <a:rPr lang="en-US" altLang="zh-CN" sz="2400" dirty="0"/>
              <a:t>   if (x &lt; y)</a:t>
            </a:r>
          </a:p>
          <a:p>
            <a:pPr marL="609600" indent="-609600" eaLnBrk="1" hangingPunct="1">
              <a:buNone/>
            </a:pPr>
            <a:r>
              <a:rPr lang="en-US" altLang="zh-CN" sz="2400" dirty="0"/>
              <a:t>      return y - x;</a:t>
            </a:r>
          </a:p>
          <a:p>
            <a:pPr marL="609600" indent="-609600" eaLnBrk="1" hangingPunct="1">
              <a:buNone/>
            </a:pPr>
            <a:r>
              <a:rPr lang="en-US" altLang="zh-CN" sz="2400" dirty="0"/>
              <a:t>   else</a:t>
            </a:r>
          </a:p>
          <a:p>
            <a:pPr marL="609600" indent="-609600" eaLnBrk="1" hangingPunct="1">
              <a:buNone/>
            </a:pPr>
            <a:r>
              <a:rPr lang="en-US" altLang="zh-CN" sz="2400" dirty="0"/>
              <a:t>      return x - y;</a:t>
            </a:r>
          </a:p>
          <a:p>
            <a:pPr marL="609600" indent="-609600" eaLnBrk="1" hangingPunct="1">
              <a:buNone/>
            </a:pPr>
            <a:r>
              <a:rPr lang="en-US" altLang="zh-CN" sz="2400" dirty="0"/>
              <a:t>}</a:t>
            </a:r>
          </a:p>
          <a:p>
            <a:pPr marL="609600" indent="-609600" eaLnBrk="1" hangingPunct="1"/>
            <a:endParaRPr lang="en-US" altLang="zh-CN" sz="2400" dirty="0"/>
          </a:p>
          <a:p>
            <a:pPr marL="609600" indent="-609600" eaLnBrk="1" hangingPunct="1"/>
            <a:endParaRPr lang="zh-CN" altLang="en-US" sz="2400" dirty="0"/>
          </a:p>
        </p:txBody>
      </p:sp>
      <p:sp>
        <p:nvSpPr>
          <p:cNvPr id="20484" name="Rectangle 4"/>
          <p:cNvSpPr>
            <a:spLocks noChangeArrowheads="1"/>
          </p:cNvSpPr>
          <p:nvPr/>
        </p:nvSpPr>
        <p:spPr bwMode="auto">
          <a:xfrm>
            <a:off x="6240464" y="1700213"/>
            <a:ext cx="3609975"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990600" indent="-53340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371600" indent="-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752600" indent="-3810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209800" indent="-3810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667000" indent="-3810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3124200" indent="-3810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581400" indent="-3810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4038600" indent="-3810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endParaRPr lang="zh-CN" altLang="en-US" sz="2400"/>
          </a:p>
        </p:txBody>
      </p:sp>
      <p:sp>
        <p:nvSpPr>
          <p:cNvPr id="20485" name="Rectangle 5"/>
          <p:cNvSpPr>
            <a:spLocks noChangeArrowheads="1"/>
          </p:cNvSpPr>
          <p:nvPr/>
        </p:nvSpPr>
        <p:spPr bwMode="auto">
          <a:xfrm>
            <a:off x="5556498" y="1337757"/>
            <a:ext cx="5580062" cy="4339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675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dirty="0">
              <a:latin typeface="Arial" panose="020B0604020202020204" pitchFamily="34" charset="0"/>
            </a:endParaRPr>
          </a:p>
          <a:p>
            <a:pPr eaLnBrk="1" hangingPunct="1">
              <a:lnSpc>
                <a:spcPct val="100000"/>
              </a:lnSpc>
              <a:spcBef>
                <a:spcPct val="0"/>
              </a:spcBef>
              <a:buFontTx/>
              <a:buNone/>
            </a:pPr>
            <a:r>
              <a:rPr lang="en-US" altLang="zh-CN" sz="2400" dirty="0">
                <a:latin typeface="Arial" panose="020B0604020202020204" pitchFamily="34" charset="0"/>
              </a:rPr>
              <a:t>//----------</a:t>
            </a:r>
            <a:r>
              <a:rPr lang="zh-CN" altLang="en-US" sz="2400" dirty="0">
                <a:latin typeface="Arial" panose="020B0604020202020204" pitchFamily="34" charset="0"/>
              </a:rPr>
              <a:t>汇编代码</a:t>
            </a:r>
            <a:r>
              <a:rPr lang="en-US" altLang="zh-CN" sz="2400" dirty="0">
                <a:latin typeface="Arial" panose="020B0604020202020204" pitchFamily="34" charset="0"/>
              </a:rPr>
              <a:t>---------- </a:t>
            </a:r>
            <a:r>
              <a:rPr lang="en-US" altLang="zh-CN" sz="2400" dirty="0" err="1">
                <a:latin typeface="Arial" panose="020B0604020202020204" pitchFamily="34" charset="0"/>
              </a:rPr>
              <a:t>movl</a:t>
            </a:r>
            <a:r>
              <a:rPr lang="en-US" altLang="zh-CN" sz="2400" dirty="0">
                <a:latin typeface="Arial" panose="020B0604020202020204" pitchFamily="34" charset="0"/>
              </a:rPr>
              <a:t> 8(%</a:t>
            </a:r>
            <a:r>
              <a:rPr lang="en-US" altLang="zh-CN" sz="2400" dirty="0" err="1">
                <a:latin typeface="Arial" panose="020B0604020202020204" pitchFamily="34" charset="0"/>
              </a:rPr>
              <a:t>ebp</a:t>
            </a:r>
            <a:r>
              <a:rPr lang="en-US" altLang="zh-CN" sz="2400" dirty="0">
                <a:latin typeface="Arial" panose="020B0604020202020204" pitchFamily="34" charset="0"/>
              </a:rPr>
              <a:t>),%</a:t>
            </a:r>
            <a:r>
              <a:rPr lang="en-US" altLang="zh-CN" sz="2400" dirty="0" err="1">
                <a:latin typeface="Arial" panose="020B0604020202020204" pitchFamily="34" charset="0"/>
              </a:rPr>
              <a:t>edx</a:t>
            </a:r>
            <a:r>
              <a:rPr lang="en-US" altLang="zh-CN" sz="2400" dirty="0">
                <a:latin typeface="Arial" panose="020B0604020202020204" pitchFamily="34" charset="0"/>
              </a:rPr>
              <a:t>    ; </a:t>
            </a:r>
            <a:r>
              <a:rPr lang="zh-CN" altLang="en-US" sz="2400" dirty="0">
                <a:solidFill>
                  <a:schemeClr val="accent2"/>
                </a:solidFill>
                <a:latin typeface="Arial" panose="020B0604020202020204" pitchFamily="34" charset="0"/>
              </a:rPr>
              <a:t>取</a:t>
            </a:r>
            <a:r>
              <a:rPr lang="en-US" altLang="zh-CN" sz="2400" dirty="0">
                <a:solidFill>
                  <a:schemeClr val="accent2"/>
                </a:solidFill>
                <a:latin typeface="Arial" panose="020B0604020202020204" pitchFamily="34" charset="0"/>
              </a:rPr>
              <a:t>x</a:t>
            </a:r>
            <a:r>
              <a:rPr lang="zh-CN" altLang="en-US" sz="2400" dirty="0">
                <a:solidFill>
                  <a:schemeClr val="accent2"/>
                </a:solidFill>
                <a:latin typeface="Arial" panose="020B0604020202020204" pitchFamily="34" charset="0"/>
              </a:rPr>
              <a:t>的值</a:t>
            </a:r>
          </a:p>
          <a:p>
            <a:pPr eaLnBrk="1" hangingPunct="1">
              <a:lnSpc>
                <a:spcPct val="100000"/>
              </a:lnSpc>
              <a:spcBef>
                <a:spcPct val="0"/>
              </a:spcBef>
              <a:buFontTx/>
              <a:buNone/>
            </a:pPr>
            <a:r>
              <a:rPr lang="en-US" altLang="zh-CN" sz="2400" dirty="0">
                <a:latin typeface="Arial" panose="020B0604020202020204" pitchFamily="34" charset="0"/>
              </a:rPr>
              <a:t> </a:t>
            </a:r>
            <a:r>
              <a:rPr lang="en-US" altLang="zh-CN" sz="2400" dirty="0" err="1">
                <a:latin typeface="Arial" panose="020B0604020202020204" pitchFamily="34" charset="0"/>
              </a:rPr>
              <a:t>movl</a:t>
            </a:r>
            <a:r>
              <a:rPr lang="en-US" altLang="zh-CN" sz="2400" dirty="0">
                <a:latin typeface="Arial" panose="020B0604020202020204" pitchFamily="34" charset="0"/>
              </a:rPr>
              <a:t> 12(%</a:t>
            </a:r>
            <a:r>
              <a:rPr lang="en-US" altLang="zh-CN" sz="2400" dirty="0" err="1">
                <a:latin typeface="Arial" panose="020B0604020202020204" pitchFamily="34" charset="0"/>
              </a:rPr>
              <a:t>ebp</a:t>
            </a:r>
            <a:r>
              <a:rPr lang="en-US" altLang="zh-CN" sz="2400" dirty="0">
                <a:latin typeface="Arial" panose="020B0604020202020204" pitchFamily="34" charset="0"/>
              </a:rPr>
              <a:t>),%</a:t>
            </a:r>
            <a:r>
              <a:rPr lang="en-US" altLang="zh-CN" sz="2400" dirty="0" err="1">
                <a:latin typeface="Arial" panose="020B0604020202020204" pitchFamily="34" charset="0"/>
              </a:rPr>
              <a:t>eax</a:t>
            </a:r>
            <a:r>
              <a:rPr lang="en-US" altLang="zh-CN" sz="2400" dirty="0">
                <a:latin typeface="Arial" panose="020B0604020202020204" pitchFamily="34" charset="0"/>
              </a:rPr>
              <a:t>  ; </a:t>
            </a:r>
            <a:r>
              <a:rPr lang="zh-CN" altLang="en-US" sz="2400" dirty="0">
                <a:solidFill>
                  <a:schemeClr val="accent2"/>
                </a:solidFill>
                <a:latin typeface="Arial" panose="020B0604020202020204" pitchFamily="34" charset="0"/>
              </a:rPr>
              <a:t>取</a:t>
            </a:r>
            <a:r>
              <a:rPr lang="en-US" altLang="zh-CN" sz="2400" dirty="0">
                <a:solidFill>
                  <a:schemeClr val="accent2"/>
                </a:solidFill>
                <a:latin typeface="Arial" panose="020B0604020202020204" pitchFamily="34" charset="0"/>
              </a:rPr>
              <a:t>y</a:t>
            </a:r>
            <a:r>
              <a:rPr lang="zh-CN" altLang="en-US" sz="2400" dirty="0">
                <a:solidFill>
                  <a:schemeClr val="accent2"/>
                </a:solidFill>
                <a:latin typeface="Arial" panose="020B0604020202020204" pitchFamily="34" charset="0"/>
              </a:rPr>
              <a:t>的值</a:t>
            </a:r>
          </a:p>
          <a:p>
            <a:pPr eaLnBrk="1" hangingPunct="1">
              <a:lnSpc>
                <a:spcPct val="100000"/>
              </a:lnSpc>
              <a:spcBef>
                <a:spcPct val="0"/>
              </a:spcBef>
              <a:buFontTx/>
              <a:buNone/>
            </a:pPr>
            <a:r>
              <a:rPr lang="en-US" altLang="zh-CN" sz="2400" dirty="0">
                <a:latin typeface="Arial" panose="020B0604020202020204" pitchFamily="34" charset="0"/>
              </a:rPr>
              <a:t> </a:t>
            </a:r>
            <a:r>
              <a:rPr lang="en-US" altLang="zh-CN" sz="2400" dirty="0" err="1">
                <a:latin typeface="Arial" panose="020B0604020202020204" pitchFamily="34" charset="0"/>
              </a:rPr>
              <a:t>cmpl</a:t>
            </a:r>
            <a:r>
              <a:rPr lang="en-US" altLang="zh-CN" sz="2400" dirty="0">
                <a:latin typeface="Arial" panose="020B0604020202020204" pitchFamily="34" charset="0"/>
              </a:rPr>
              <a:t> %</a:t>
            </a:r>
            <a:r>
              <a:rPr lang="en-US" altLang="zh-CN" sz="2400" dirty="0" err="1">
                <a:latin typeface="Arial" panose="020B0604020202020204" pitchFamily="34" charset="0"/>
              </a:rPr>
              <a:t>eax</a:t>
            </a:r>
            <a:r>
              <a:rPr lang="en-US" altLang="zh-CN" sz="2400" dirty="0">
                <a:latin typeface="Arial" panose="020B0604020202020204" pitchFamily="34" charset="0"/>
              </a:rPr>
              <a:t>,%</a:t>
            </a:r>
            <a:r>
              <a:rPr lang="en-US" altLang="zh-CN" sz="2400" dirty="0" err="1">
                <a:latin typeface="Arial" panose="020B0604020202020204" pitchFamily="34" charset="0"/>
              </a:rPr>
              <a:t>edx</a:t>
            </a:r>
            <a:r>
              <a:rPr lang="en-US" altLang="zh-CN" sz="2400" dirty="0">
                <a:latin typeface="Arial" panose="020B0604020202020204" pitchFamily="34" charset="0"/>
              </a:rPr>
              <a:t>    ;</a:t>
            </a:r>
            <a:r>
              <a:rPr lang="zh-CN" altLang="en-US" sz="2400" dirty="0">
                <a:solidFill>
                  <a:schemeClr val="accent2"/>
                </a:solidFill>
                <a:latin typeface="Arial" panose="020B0604020202020204" pitchFamily="34" charset="0"/>
              </a:rPr>
              <a:t>比较</a:t>
            </a:r>
            <a:r>
              <a:rPr lang="en-US" altLang="zh-CN" sz="2400" dirty="0">
                <a:solidFill>
                  <a:schemeClr val="accent2"/>
                </a:solidFill>
                <a:latin typeface="Arial" panose="020B0604020202020204" pitchFamily="34" charset="0"/>
              </a:rPr>
              <a:t>x</a:t>
            </a:r>
            <a:r>
              <a:rPr lang="zh-CN" altLang="en-US" sz="2400" dirty="0">
                <a:solidFill>
                  <a:schemeClr val="accent2"/>
                </a:solidFill>
                <a:latin typeface="Arial" panose="020B0604020202020204" pitchFamily="34" charset="0"/>
              </a:rPr>
              <a:t>和</a:t>
            </a:r>
            <a:r>
              <a:rPr lang="en-US" altLang="zh-CN" sz="2400" dirty="0">
                <a:solidFill>
                  <a:schemeClr val="accent2"/>
                </a:solidFill>
                <a:latin typeface="Arial" panose="020B0604020202020204" pitchFamily="34" charset="0"/>
              </a:rPr>
              <a:t>y</a:t>
            </a:r>
            <a:r>
              <a:rPr lang="zh-CN" altLang="en-US" sz="2400" dirty="0">
                <a:solidFill>
                  <a:schemeClr val="accent2"/>
                </a:solidFill>
                <a:latin typeface="Arial" panose="020B0604020202020204" pitchFamily="34" charset="0"/>
              </a:rPr>
              <a:t>的值</a:t>
            </a:r>
          </a:p>
          <a:p>
            <a:pPr eaLnBrk="1" hangingPunct="1">
              <a:lnSpc>
                <a:spcPct val="100000"/>
              </a:lnSpc>
              <a:spcBef>
                <a:spcPct val="0"/>
              </a:spcBef>
              <a:buFontTx/>
              <a:buNone/>
            </a:pPr>
            <a:r>
              <a:rPr lang="en-US" altLang="zh-CN" sz="2400" dirty="0">
                <a:latin typeface="Arial" panose="020B0604020202020204" pitchFamily="34" charset="0"/>
              </a:rPr>
              <a:t> </a:t>
            </a:r>
            <a:r>
              <a:rPr lang="en-US" altLang="zh-CN" sz="2400" dirty="0" err="1">
                <a:latin typeface="Arial" panose="020B0604020202020204" pitchFamily="34" charset="0"/>
              </a:rPr>
              <a:t>jl</a:t>
            </a:r>
            <a:r>
              <a:rPr lang="en-US" altLang="zh-CN" sz="2400" dirty="0">
                <a:latin typeface="Arial" panose="020B0604020202020204" pitchFamily="34" charset="0"/>
              </a:rPr>
              <a:t> .L3                     ;</a:t>
            </a:r>
            <a:r>
              <a:rPr lang="zh-CN" altLang="en-US" sz="2400" dirty="0">
                <a:solidFill>
                  <a:schemeClr val="accent2"/>
                </a:solidFill>
                <a:latin typeface="Arial" panose="020B0604020202020204" pitchFamily="34" charset="0"/>
              </a:rPr>
              <a:t>如果</a:t>
            </a:r>
            <a:r>
              <a:rPr lang="en-US" altLang="zh-CN" sz="2400" dirty="0">
                <a:solidFill>
                  <a:schemeClr val="accent2"/>
                </a:solidFill>
                <a:latin typeface="Arial" panose="020B0604020202020204" pitchFamily="34" charset="0"/>
              </a:rPr>
              <a:t>y&lt;x </a:t>
            </a:r>
            <a:r>
              <a:rPr lang="zh-CN" altLang="en-US" sz="2400" dirty="0">
                <a:solidFill>
                  <a:schemeClr val="accent2"/>
                </a:solidFill>
                <a:latin typeface="Arial" panose="020B0604020202020204" pitchFamily="34" charset="0"/>
              </a:rPr>
              <a:t>转到</a:t>
            </a:r>
            <a:r>
              <a:rPr lang="en-US" altLang="zh-CN" sz="2400" dirty="0">
                <a:solidFill>
                  <a:schemeClr val="accent2"/>
                </a:solidFill>
                <a:latin typeface="Arial" panose="020B0604020202020204" pitchFamily="34" charset="0"/>
              </a:rPr>
              <a:t>.L3</a:t>
            </a:r>
          </a:p>
          <a:p>
            <a:pPr eaLnBrk="1" hangingPunct="1">
              <a:lnSpc>
                <a:spcPct val="100000"/>
              </a:lnSpc>
              <a:spcBef>
                <a:spcPct val="0"/>
              </a:spcBef>
              <a:buFontTx/>
              <a:buNone/>
            </a:pPr>
            <a:r>
              <a:rPr lang="en-US" altLang="zh-CN" sz="2400" dirty="0">
                <a:latin typeface="Arial" panose="020B0604020202020204" pitchFamily="34" charset="0"/>
              </a:rPr>
              <a:t> </a:t>
            </a:r>
            <a:r>
              <a:rPr lang="en-US" altLang="zh-CN" sz="2400" dirty="0" err="1">
                <a:latin typeface="Arial" panose="020B0604020202020204" pitchFamily="34" charset="0"/>
              </a:rPr>
              <a:t>subl</a:t>
            </a:r>
            <a:r>
              <a:rPr lang="en-US" altLang="zh-CN" sz="2400" dirty="0">
                <a:latin typeface="Arial" panose="020B0604020202020204" pitchFamily="34" charset="0"/>
              </a:rPr>
              <a:t> %</a:t>
            </a:r>
            <a:r>
              <a:rPr lang="en-US" altLang="zh-CN" sz="2400" dirty="0" err="1">
                <a:latin typeface="Arial" panose="020B0604020202020204" pitchFamily="34" charset="0"/>
              </a:rPr>
              <a:t>eax</a:t>
            </a:r>
            <a:r>
              <a:rPr lang="en-US" altLang="zh-CN" sz="2400" dirty="0">
                <a:latin typeface="Arial" panose="020B0604020202020204" pitchFamily="34" charset="0"/>
              </a:rPr>
              <a:t>,%</a:t>
            </a:r>
            <a:r>
              <a:rPr lang="en-US" altLang="zh-CN" sz="2400" dirty="0" err="1">
                <a:latin typeface="Arial" panose="020B0604020202020204" pitchFamily="34" charset="0"/>
              </a:rPr>
              <a:t>edx</a:t>
            </a:r>
            <a:r>
              <a:rPr lang="en-US" altLang="zh-CN" sz="2400" dirty="0">
                <a:latin typeface="Arial" panose="020B0604020202020204" pitchFamily="34" charset="0"/>
              </a:rPr>
              <a:t>    ; </a:t>
            </a:r>
            <a:r>
              <a:rPr lang="zh-CN" altLang="en-US" sz="2400" dirty="0">
                <a:solidFill>
                  <a:schemeClr val="accent2"/>
                </a:solidFill>
                <a:latin typeface="Arial" panose="020B0604020202020204" pitchFamily="34" charset="0"/>
              </a:rPr>
              <a:t>计算</a:t>
            </a:r>
            <a:r>
              <a:rPr lang="en-US" altLang="zh-CN" sz="2400" dirty="0">
                <a:solidFill>
                  <a:schemeClr val="accent2"/>
                </a:solidFill>
                <a:latin typeface="Arial" panose="020B0604020202020204" pitchFamily="34" charset="0"/>
              </a:rPr>
              <a:t>y-x</a:t>
            </a:r>
          </a:p>
          <a:p>
            <a:pPr eaLnBrk="1" hangingPunct="1">
              <a:lnSpc>
                <a:spcPct val="100000"/>
              </a:lnSpc>
              <a:spcBef>
                <a:spcPct val="0"/>
              </a:spcBef>
              <a:buFontTx/>
              <a:buNone/>
            </a:pPr>
            <a:r>
              <a:rPr lang="en-US" altLang="zh-CN" sz="2400" dirty="0">
                <a:latin typeface="Arial" panose="020B0604020202020204" pitchFamily="34" charset="0"/>
              </a:rPr>
              <a:t> </a:t>
            </a:r>
            <a:r>
              <a:rPr lang="en-US" altLang="zh-CN" sz="2400" dirty="0" err="1">
                <a:latin typeface="Arial" panose="020B0604020202020204" pitchFamily="34" charset="0"/>
              </a:rPr>
              <a:t>movl</a:t>
            </a:r>
            <a:r>
              <a:rPr lang="en-US" altLang="zh-CN" sz="2400" dirty="0">
                <a:latin typeface="Arial" panose="020B0604020202020204" pitchFamily="34" charset="0"/>
              </a:rPr>
              <a:t> %</a:t>
            </a:r>
            <a:r>
              <a:rPr lang="en-US" altLang="zh-CN" sz="2400" dirty="0" err="1">
                <a:latin typeface="Arial" panose="020B0604020202020204" pitchFamily="34" charset="0"/>
              </a:rPr>
              <a:t>edx</a:t>
            </a:r>
            <a:r>
              <a:rPr lang="en-US" altLang="zh-CN" sz="2400" dirty="0">
                <a:latin typeface="Arial" panose="020B0604020202020204" pitchFamily="34" charset="0"/>
              </a:rPr>
              <a:t>,%</a:t>
            </a:r>
            <a:r>
              <a:rPr lang="en-US" altLang="zh-CN" sz="2400" dirty="0" err="1">
                <a:latin typeface="Arial" panose="020B0604020202020204" pitchFamily="34" charset="0"/>
              </a:rPr>
              <a:t>eax</a:t>
            </a:r>
            <a:r>
              <a:rPr lang="en-US" altLang="zh-CN" sz="2400" dirty="0">
                <a:latin typeface="Arial" panose="020B0604020202020204" pitchFamily="34" charset="0"/>
              </a:rPr>
              <a:t>   ; </a:t>
            </a:r>
            <a:r>
              <a:rPr lang="zh-CN" altLang="en-US" sz="2400" dirty="0">
                <a:solidFill>
                  <a:schemeClr val="accent2"/>
                </a:solidFill>
                <a:latin typeface="Arial" panose="020B0604020202020204" pitchFamily="34" charset="0"/>
              </a:rPr>
              <a:t>返回值 </a:t>
            </a:r>
          </a:p>
          <a:p>
            <a:pPr eaLnBrk="1" hangingPunct="1">
              <a:lnSpc>
                <a:spcPct val="100000"/>
              </a:lnSpc>
              <a:spcBef>
                <a:spcPct val="0"/>
              </a:spcBef>
              <a:buFontTx/>
              <a:buNone/>
            </a:pPr>
            <a:r>
              <a:rPr lang="en-US" altLang="zh-CN" sz="2400" dirty="0">
                <a:latin typeface="Arial" panose="020B0604020202020204" pitchFamily="34" charset="0"/>
              </a:rPr>
              <a:t> </a:t>
            </a:r>
            <a:r>
              <a:rPr lang="en-US" altLang="zh-CN" sz="2400" dirty="0" err="1">
                <a:latin typeface="Arial" panose="020B0604020202020204" pitchFamily="34" charset="0"/>
              </a:rPr>
              <a:t>jmp</a:t>
            </a:r>
            <a:r>
              <a:rPr lang="en-US" altLang="zh-CN" sz="2400" dirty="0">
                <a:latin typeface="Arial" panose="020B0604020202020204" pitchFamily="34" charset="0"/>
              </a:rPr>
              <a:t> .L5                    ; </a:t>
            </a:r>
            <a:r>
              <a:rPr lang="zh-CN" altLang="en-US" sz="2400" dirty="0">
                <a:solidFill>
                  <a:schemeClr val="accent2"/>
                </a:solidFill>
                <a:latin typeface="Arial" panose="020B0604020202020204" pitchFamily="34" charset="0"/>
              </a:rPr>
              <a:t>跳转到</a:t>
            </a:r>
            <a:r>
              <a:rPr lang="en-US" altLang="zh-CN" sz="2400" dirty="0">
                <a:solidFill>
                  <a:schemeClr val="accent2"/>
                </a:solidFill>
                <a:latin typeface="Arial" panose="020B0604020202020204" pitchFamily="34" charset="0"/>
              </a:rPr>
              <a:t>.L5</a:t>
            </a:r>
          </a:p>
          <a:p>
            <a:pPr eaLnBrk="1" hangingPunct="1">
              <a:lnSpc>
                <a:spcPct val="100000"/>
              </a:lnSpc>
              <a:spcBef>
                <a:spcPct val="0"/>
              </a:spcBef>
              <a:buFontTx/>
              <a:buNone/>
            </a:pPr>
            <a:r>
              <a:rPr lang="en-US" altLang="zh-CN" sz="2400" dirty="0">
                <a:latin typeface="Arial" panose="020B0604020202020204" pitchFamily="34" charset="0"/>
              </a:rPr>
              <a:t>.L3:                           ;</a:t>
            </a:r>
            <a:r>
              <a:rPr lang="en-US" altLang="zh-CN" sz="2400" dirty="0">
                <a:solidFill>
                  <a:schemeClr val="accent2"/>
                </a:solidFill>
                <a:latin typeface="Arial" panose="020B0604020202020204" pitchFamily="34" charset="0"/>
              </a:rPr>
              <a:t>y&lt;x</a:t>
            </a:r>
          </a:p>
          <a:p>
            <a:pPr eaLnBrk="1" hangingPunct="1">
              <a:lnSpc>
                <a:spcPct val="100000"/>
              </a:lnSpc>
              <a:spcBef>
                <a:spcPct val="0"/>
              </a:spcBef>
              <a:buFontTx/>
              <a:buNone/>
            </a:pPr>
            <a:r>
              <a:rPr lang="en-US" altLang="zh-CN" sz="2400" dirty="0">
                <a:latin typeface="Arial" panose="020B0604020202020204" pitchFamily="34" charset="0"/>
              </a:rPr>
              <a:t>    </a:t>
            </a:r>
            <a:r>
              <a:rPr lang="en-US" altLang="zh-CN" sz="2400" dirty="0" err="1">
                <a:latin typeface="Arial" panose="020B0604020202020204" pitchFamily="34" charset="0"/>
              </a:rPr>
              <a:t>subl</a:t>
            </a:r>
            <a:r>
              <a:rPr lang="en-US" altLang="zh-CN" sz="2400" dirty="0">
                <a:latin typeface="Arial" panose="020B0604020202020204" pitchFamily="34" charset="0"/>
              </a:rPr>
              <a:t> %</a:t>
            </a:r>
            <a:r>
              <a:rPr lang="en-US" altLang="zh-CN" sz="2400" dirty="0" err="1">
                <a:latin typeface="Arial" panose="020B0604020202020204" pitchFamily="34" charset="0"/>
              </a:rPr>
              <a:t>edx</a:t>
            </a:r>
            <a:r>
              <a:rPr lang="en-US" altLang="zh-CN" sz="2400" dirty="0">
                <a:latin typeface="Arial" panose="020B0604020202020204" pitchFamily="34" charset="0"/>
              </a:rPr>
              <a:t>,%</a:t>
            </a:r>
            <a:r>
              <a:rPr lang="en-US" altLang="zh-CN" sz="2400" dirty="0" err="1">
                <a:latin typeface="Arial" panose="020B0604020202020204" pitchFamily="34" charset="0"/>
              </a:rPr>
              <a:t>eax</a:t>
            </a:r>
            <a:r>
              <a:rPr lang="en-US" altLang="zh-CN" sz="2400" dirty="0">
                <a:latin typeface="Arial" panose="020B0604020202020204" pitchFamily="34" charset="0"/>
              </a:rPr>
              <a:t>  ;</a:t>
            </a:r>
            <a:r>
              <a:rPr lang="zh-CN" altLang="en-US" sz="2400" dirty="0">
                <a:solidFill>
                  <a:schemeClr val="accent2"/>
                </a:solidFill>
                <a:latin typeface="Arial" panose="020B0604020202020204" pitchFamily="34" charset="0"/>
              </a:rPr>
              <a:t>计算</a:t>
            </a:r>
            <a:r>
              <a:rPr lang="en-US" altLang="zh-CN" sz="2400" dirty="0">
                <a:solidFill>
                  <a:schemeClr val="accent2"/>
                </a:solidFill>
                <a:latin typeface="Arial" panose="020B0604020202020204" pitchFamily="34" charset="0"/>
              </a:rPr>
              <a:t>x-y</a:t>
            </a:r>
          </a:p>
          <a:p>
            <a:pPr eaLnBrk="1" hangingPunct="1">
              <a:lnSpc>
                <a:spcPct val="100000"/>
              </a:lnSpc>
              <a:spcBef>
                <a:spcPct val="0"/>
              </a:spcBef>
              <a:buFontTx/>
              <a:buNone/>
            </a:pPr>
            <a:r>
              <a:rPr lang="en-US" altLang="zh-CN" sz="2400" dirty="0">
                <a:latin typeface="Arial" panose="020B0604020202020204" pitchFamily="34" charset="0"/>
              </a:rPr>
              <a:t>.L5:                           ; </a:t>
            </a:r>
            <a:r>
              <a:rPr lang="zh-CN" altLang="en-US" sz="2400" dirty="0">
                <a:solidFill>
                  <a:schemeClr val="accent2"/>
                </a:solidFill>
                <a:latin typeface="Arial" panose="020B0604020202020204" pitchFamily="34" charset="0"/>
              </a:rPr>
              <a:t>完成</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5344</TotalTime>
  <Words>1170</Words>
  <Application>Microsoft Office PowerPoint</Application>
  <PresentationFormat>宽屏</PresentationFormat>
  <Paragraphs>201</Paragraphs>
  <Slides>29</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宋体</vt:lpstr>
      <vt:lpstr>Arial</vt:lpstr>
      <vt:lpstr>Calibri</vt:lpstr>
      <vt:lpstr>Calibri Light</vt:lpstr>
      <vt:lpstr>Times New Roman</vt:lpstr>
      <vt:lpstr>Office 主题</vt:lpstr>
      <vt:lpstr> 第三讲  计算机如何利用简单规则的有序使用来解题的 </vt:lpstr>
      <vt:lpstr>Computers are amazing machines. </vt:lpstr>
      <vt:lpstr>Computers are amazing machines. </vt:lpstr>
      <vt:lpstr>实际上，计算机是什么？</vt:lpstr>
      <vt:lpstr>计算机其实很笨！</vt:lpstr>
      <vt:lpstr>但是，计算机确实很神奇！</vt:lpstr>
      <vt:lpstr>一个稍微复杂的例子</vt:lpstr>
      <vt:lpstr>封装+抽象</vt:lpstr>
      <vt:lpstr>一段等价的汇编和高级语言程序</vt:lpstr>
      <vt:lpstr>但，本质上都是：</vt:lpstr>
      <vt:lpstr>关于问题的广义理解</vt:lpstr>
      <vt:lpstr>人如何解题？</vt:lpstr>
      <vt:lpstr>解密文件</vt:lpstr>
      <vt:lpstr>计算机也会解题？</vt:lpstr>
      <vt:lpstr>任务：求某个机构的工资总额 </vt:lpstr>
      <vt:lpstr>人解题</vt:lpstr>
      <vt:lpstr>计算机解题</vt:lpstr>
      <vt:lpstr>计算机解题</vt:lpstr>
      <vt:lpstr>计算机解题</vt:lpstr>
      <vt:lpstr>PowerPoint 演示文稿</vt:lpstr>
      <vt:lpstr>PowerPoint 演示文稿</vt:lpstr>
      <vt:lpstr>PowerPoint 演示文稿</vt:lpstr>
      <vt:lpstr>运行结果</vt:lpstr>
      <vt:lpstr>再例：</vt:lpstr>
      <vt:lpstr>一个插入排序方法</vt:lpstr>
      <vt:lpstr>插入法：</vt:lpstr>
      <vt:lpstr>范例</vt:lpstr>
      <vt:lpstr>伪代码</vt:lpstr>
      <vt:lpstr>结论</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陶先平</dc:creator>
  <cp:lastModifiedBy>Lenovo</cp:lastModifiedBy>
  <cp:revision>109</cp:revision>
  <dcterms:created xsi:type="dcterms:W3CDTF">2013-09-16T08:50:54Z</dcterms:created>
  <dcterms:modified xsi:type="dcterms:W3CDTF">2018-09-10T01:29:48Z</dcterms:modified>
</cp:coreProperties>
</file>